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7" r:id="rId2"/>
    <p:sldId id="433" r:id="rId3"/>
    <p:sldId id="497" r:id="rId4"/>
    <p:sldId id="498" r:id="rId5"/>
    <p:sldId id="499" r:id="rId6"/>
    <p:sldId id="500" r:id="rId7"/>
    <p:sldId id="501" r:id="rId8"/>
    <p:sldId id="508" r:id="rId9"/>
    <p:sldId id="509" r:id="rId10"/>
    <p:sldId id="502" r:id="rId11"/>
    <p:sldId id="503" r:id="rId12"/>
    <p:sldId id="507" r:id="rId13"/>
    <p:sldId id="511" r:id="rId14"/>
    <p:sldId id="510" r:id="rId15"/>
    <p:sldId id="512" r:id="rId16"/>
    <p:sldId id="513" r:id="rId17"/>
    <p:sldId id="514" r:id="rId18"/>
    <p:sldId id="504" r:id="rId19"/>
    <p:sldId id="541" r:id="rId20"/>
    <p:sldId id="540" r:id="rId21"/>
    <p:sldId id="539" r:id="rId22"/>
    <p:sldId id="515" r:id="rId23"/>
    <p:sldId id="538" r:id="rId24"/>
    <p:sldId id="542" r:id="rId25"/>
    <p:sldId id="543" r:id="rId26"/>
    <p:sldId id="544" r:id="rId27"/>
    <p:sldId id="547" r:id="rId28"/>
    <p:sldId id="546" r:id="rId29"/>
    <p:sldId id="545" r:id="rId30"/>
    <p:sldId id="505" r:id="rId31"/>
    <p:sldId id="523" r:id="rId32"/>
    <p:sldId id="525" r:id="rId33"/>
    <p:sldId id="526" r:id="rId34"/>
    <p:sldId id="524" r:id="rId35"/>
    <p:sldId id="527" r:id="rId36"/>
    <p:sldId id="528" r:id="rId37"/>
    <p:sldId id="529" r:id="rId38"/>
    <p:sldId id="548" r:id="rId39"/>
    <p:sldId id="549" r:id="rId40"/>
    <p:sldId id="531" r:id="rId41"/>
    <p:sldId id="551" r:id="rId42"/>
    <p:sldId id="552" r:id="rId43"/>
    <p:sldId id="534" r:id="rId44"/>
    <p:sldId id="553" r:id="rId45"/>
    <p:sldId id="554" r:id="rId46"/>
    <p:sldId id="506" r:id="rId47"/>
    <p:sldId id="536" r:id="rId48"/>
    <p:sldId id="537" r:id="rId49"/>
  </p:sldIdLst>
  <p:sldSz cx="9144000" cy="6858000" type="screen4x3"/>
  <p:notesSz cx="7010400" cy="9296400"/>
  <p:custDataLst>
    <p:tags r:id="rId5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00FF"/>
    <a:srgbClr val="FF00FF"/>
    <a:srgbClr val="FF8000"/>
    <a:srgbClr val="00FF00"/>
    <a:srgbClr val="FFFF00"/>
    <a:srgbClr val="E6E6E6"/>
    <a:srgbClr val="EBE600"/>
    <a:srgbClr val="6464FF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885" autoAdjust="0"/>
    <p:restoredTop sz="96071" autoAdjust="0"/>
  </p:normalViewPr>
  <p:slideViewPr>
    <p:cSldViewPr>
      <p:cViewPr varScale="1">
        <p:scale>
          <a:sx n="79" d="100"/>
          <a:sy n="79" d="100"/>
        </p:scale>
        <p:origin x="-10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6" d="100"/>
        <a:sy n="9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49.wmf"/><Relationship Id="rId3" Type="http://schemas.openxmlformats.org/officeDocument/2006/relationships/image" Target="../media/image34.wmf"/><Relationship Id="rId7" Type="http://schemas.openxmlformats.org/officeDocument/2006/relationships/image" Target="../media/image39.wmf"/><Relationship Id="rId12" Type="http://schemas.openxmlformats.org/officeDocument/2006/relationships/image" Target="../media/image47.wmf"/><Relationship Id="rId2" Type="http://schemas.openxmlformats.org/officeDocument/2006/relationships/image" Target="../media/image35.wmf"/><Relationship Id="rId1" Type="http://schemas.openxmlformats.org/officeDocument/2006/relationships/image" Target="../media/image42.wmf"/><Relationship Id="rId6" Type="http://schemas.openxmlformats.org/officeDocument/2006/relationships/image" Target="../media/image38.wmf"/><Relationship Id="rId11" Type="http://schemas.openxmlformats.org/officeDocument/2006/relationships/image" Target="../media/image46.wmf"/><Relationship Id="rId5" Type="http://schemas.openxmlformats.org/officeDocument/2006/relationships/image" Target="../media/image37.wmf"/><Relationship Id="rId10" Type="http://schemas.openxmlformats.org/officeDocument/2006/relationships/image" Target="../media/image45.wmf"/><Relationship Id="rId4" Type="http://schemas.openxmlformats.org/officeDocument/2006/relationships/image" Target="../media/image36.wmf"/><Relationship Id="rId9" Type="http://schemas.openxmlformats.org/officeDocument/2006/relationships/image" Target="../media/image44.wmf"/><Relationship Id="rId14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49.wmf"/><Relationship Id="rId3" Type="http://schemas.openxmlformats.org/officeDocument/2006/relationships/image" Target="../media/image34.wmf"/><Relationship Id="rId7" Type="http://schemas.openxmlformats.org/officeDocument/2006/relationships/image" Target="../media/image39.wmf"/><Relationship Id="rId12" Type="http://schemas.openxmlformats.org/officeDocument/2006/relationships/image" Target="../media/image47.wmf"/><Relationship Id="rId2" Type="http://schemas.openxmlformats.org/officeDocument/2006/relationships/image" Target="../media/image35.wmf"/><Relationship Id="rId1" Type="http://schemas.openxmlformats.org/officeDocument/2006/relationships/image" Target="../media/image42.wmf"/><Relationship Id="rId6" Type="http://schemas.openxmlformats.org/officeDocument/2006/relationships/image" Target="../media/image38.wmf"/><Relationship Id="rId11" Type="http://schemas.openxmlformats.org/officeDocument/2006/relationships/image" Target="../media/image46.wmf"/><Relationship Id="rId5" Type="http://schemas.openxmlformats.org/officeDocument/2006/relationships/image" Target="../media/image37.wmf"/><Relationship Id="rId10" Type="http://schemas.openxmlformats.org/officeDocument/2006/relationships/image" Target="../media/image45.wmf"/><Relationship Id="rId4" Type="http://schemas.openxmlformats.org/officeDocument/2006/relationships/image" Target="../media/image36.wmf"/><Relationship Id="rId9" Type="http://schemas.openxmlformats.org/officeDocument/2006/relationships/image" Target="../media/image44.wmf"/><Relationship Id="rId14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45.wmf"/><Relationship Id="rId3" Type="http://schemas.openxmlformats.org/officeDocument/2006/relationships/image" Target="../media/image34.wmf"/><Relationship Id="rId7" Type="http://schemas.openxmlformats.org/officeDocument/2006/relationships/image" Target="../media/image39.wmf"/><Relationship Id="rId12" Type="http://schemas.openxmlformats.org/officeDocument/2006/relationships/image" Target="../media/image44.wmf"/><Relationship Id="rId2" Type="http://schemas.openxmlformats.org/officeDocument/2006/relationships/image" Target="../media/image35.wmf"/><Relationship Id="rId1" Type="http://schemas.openxmlformats.org/officeDocument/2006/relationships/image" Target="../media/image42.wmf"/><Relationship Id="rId6" Type="http://schemas.openxmlformats.org/officeDocument/2006/relationships/image" Target="../media/image38.wmf"/><Relationship Id="rId11" Type="http://schemas.openxmlformats.org/officeDocument/2006/relationships/image" Target="../media/image43.wmf"/><Relationship Id="rId5" Type="http://schemas.openxmlformats.org/officeDocument/2006/relationships/image" Target="../media/image37.wmf"/><Relationship Id="rId10" Type="http://schemas.openxmlformats.org/officeDocument/2006/relationships/image" Target="../media/image49.wmf"/><Relationship Id="rId4" Type="http://schemas.openxmlformats.org/officeDocument/2006/relationships/image" Target="../media/image36.wmf"/><Relationship Id="rId9" Type="http://schemas.openxmlformats.org/officeDocument/2006/relationships/image" Target="../media/image48.wmf"/><Relationship Id="rId14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4.wmf"/><Relationship Id="rId1" Type="http://schemas.openxmlformats.org/officeDocument/2006/relationships/image" Target="../media/image35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48.wmf"/><Relationship Id="rId3" Type="http://schemas.openxmlformats.org/officeDocument/2006/relationships/image" Target="../media/image34.wmf"/><Relationship Id="rId7" Type="http://schemas.openxmlformats.org/officeDocument/2006/relationships/image" Target="../media/image39.wmf"/><Relationship Id="rId12" Type="http://schemas.openxmlformats.org/officeDocument/2006/relationships/image" Target="../media/image47.wmf"/><Relationship Id="rId2" Type="http://schemas.openxmlformats.org/officeDocument/2006/relationships/image" Target="../media/image35.wmf"/><Relationship Id="rId1" Type="http://schemas.openxmlformats.org/officeDocument/2006/relationships/image" Target="../media/image42.wmf"/><Relationship Id="rId6" Type="http://schemas.openxmlformats.org/officeDocument/2006/relationships/image" Target="../media/image38.wmf"/><Relationship Id="rId11" Type="http://schemas.openxmlformats.org/officeDocument/2006/relationships/image" Target="../media/image46.wmf"/><Relationship Id="rId5" Type="http://schemas.openxmlformats.org/officeDocument/2006/relationships/image" Target="../media/image37.wmf"/><Relationship Id="rId10" Type="http://schemas.openxmlformats.org/officeDocument/2006/relationships/image" Target="../media/image45.wmf"/><Relationship Id="rId4" Type="http://schemas.openxmlformats.org/officeDocument/2006/relationships/image" Target="../media/image36.wmf"/><Relationship Id="rId9" Type="http://schemas.openxmlformats.org/officeDocument/2006/relationships/image" Target="../media/image44.wmf"/><Relationship Id="rId14" Type="http://schemas.openxmlformats.org/officeDocument/2006/relationships/image" Target="../media/image4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49.wmf"/><Relationship Id="rId3" Type="http://schemas.openxmlformats.org/officeDocument/2006/relationships/image" Target="../media/image34.wmf"/><Relationship Id="rId7" Type="http://schemas.openxmlformats.org/officeDocument/2006/relationships/image" Target="../media/image39.wmf"/><Relationship Id="rId12" Type="http://schemas.openxmlformats.org/officeDocument/2006/relationships/image" Target="../media/image47.wmf"/><Relationship Id="rId2" Type="http://schemas.openxmlformats.org/officeDocument/2006/relationships/image" Target="../media/image35.wmf"/><Relationship Id="rId1" Type="http://schemas.openxmlformats.org/officeDocument/2006/relationships/image" Target="../media/image42.wmf"/><Relationship Id="rId6" Type="http://schemas.openxmlformats.org/officeDocument/2006/relationships/image" Target="../media/image38.wmf"/><Relationship Id="rId11" Type="http://schemas.openxmlformats.org/officeDocument/2006/relationships/image" Target="../media/image46.wmf"/><Relationship Id="rId5" Type="http://schemas.openxmlformats.org/officeDocument/2006/relationships/image" Target="../media/image37.wmf"/><Relationship Id="rId10" Type="http://schemas.openxmlformats.org/officeDocument/2006/relationships/image" Target="../media/image45.wmf"/><Relationship Id="rId4" Type="http://schemas.openxmlformats.org/officeDocument/2006/relationships/image" Target="../media/image36.wmf"/><Relationship Id="rId9" Type="http://schemas.openxmlformats.org/officeDocument/2006/relationships/image" Target="../media/image44.wmf"/><Relationship Id="rId14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49.wmf"/><Relationship Id="rId3" Type="http://schemas.openxmlformats.org/officeDocument/2006/relationships/image" Target="../media/image34.wmf"/><Relationship Id="rId7" Type="http://schemas.openxmlformats.org/officeDocument/2006/relationships/image" Target="../media/image39.wmf"/><Relationship Id="rId12" Type="http://schemas.openxmlformats.org/officeDocument/2006/relationships/image" Target="../media/image47.wmf"/><Relationship Id="rId2" Type="http://schemas.openxmlformats.org/officeDocument/2006/relationships/image" Target="../media/image35.wmf"/><Relationship Id="rId1" Type="http://schemas.openxmlformats.org/officeDocument/2006/relationships/image" Target="../media/image42.wmf"/><Relationship Id="rId6" Type="http://schemas.openxmlformats.org/officeDocument/2006/relationships/image" Target="../media/image38.wmf"/><Relationship Id="rId11" Type="http://schemas.openxmlformats.org/officeDocument/2006/relationships/image" Target="../media/image46.wmf"/><Relationship Id="rId5" Type="http://schemas.openxmlformats.org/officeDocument/2006/relationships/image" Target="../media/image37.wmf"/><Relationship Id="rId10" Type="http://schemas.openxmlformats.org/officeDocument/2006/relationships/image" Target="../media/image45.wmf"/><Relationship Id="rId4" Type="http://schemas.openxmlformats.org/officeDocument/2006/relationships/image" Target="../media/image36.wmf"/><Relationship Id="rId9" Type="http://schemas.openxmlformats.org/officeDocument/2006/relationships/image" Target="../media/image44.wmf"/><Relationship Id="rId14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49.wmf"/><Relationship Id="rId3" Type="http://schemas.openxmlformats.org/officeDocument/2006/relationships/image" Target="../media/image34.wmf"/><Relationship Id="rId7" Type="http://schemas.openxmlformats.org/officeDocument/2006/relationships/image" Target="../media/image39.wmf"/><Relationship Id="rId12" Type="http://schemas.openxmlformats.org/officeDocument/2006/relationships/image" Target="../media/image47.wmf"/><Relationship Id="rId2" Type="http://schemas.openxmlformats.org/officeDocument/2006/relationships/image" Target="../media/image35.wmf"/><Relationship Id="rId1" Type="http://schemas.openxmlformats.org/officeDocument/2006/relationships/image" Target="../media/image42.wmf"/><Relationship Id="rId6" Type="http://schemas.openxmlformats.org/officeDocument/2006/relationships/image" Target="../media/image38.wmf"/><Relationship Id="rId11" Type="http://schemas.openxmlformats.org/officeDocument/2006/relationships/image" Target="../media/image46.wmf"/><Relationship Id="rId5" Type="http://schemas.openxmlformats.org/officeDocument/2006/relationships/image" Target="../media/image37.wmf"/><Relationship Id="rId10" Type="http://schemas.openxmlformats.org/officeDocument/2006/relationships/image" Target="../media/image45.wmf"/><Relationship Id="rId4" Type="http://schemas.openxmlformats.org/officeDocument/2006/relationships/image" Target="../media/image36.wmf"/><Relationship Id="rId9" Type="http://schemas.openxmlformats.org/officeDocument/2006/relationships/image" Target="../media/image44.wmf"/><Relationship Id="rId14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68CA17E-03D4-401D-8243-2891B9952A28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BC46C1-2783-4653-AA72-919AC93F2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2E219-455F-470B-9EE4-BBD0B728057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CC4B-47C1-4739-9E19-7558696B5916}" type="datetime1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B6E4-D6F5-4865-BFC7-C61AED73A3AE}" type="datetime1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D687-DA2C-42A4-BDD2-CD54446941B2}" type="datetime1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88571-05F9-417D-AA66-818CC022ACAF}" type="datetime1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5095-38DF-4110-BCF5-242A344A155C}" type="datetime1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B6EE-DC0D-445A-9BD9-3651C07363DD}" type="datetime1">
              <a:rPr lang="en-US" smtClean="0"/>
              <a:pPr/>
              <a:t>11/1/2011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0F2C-5B33-4EE4-81CC-DAD858B2ADCF}" type="datetime1">
              <a:rPr lang="en-US" smtClean="0"/>
              <a:pPr/>
              <a:t>11/1/2011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7762-7EEA-4B8E-A0C2-D3CAA9B008C4}" type="datetime1">
              <a:rPr lang="en-US" smtClean="0"/>
              <a:pPr/>
              <a:t>11/1/2011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668A-54A5-481F-BD12-B5FE545E78B5}" type="datetime1">
              <a:rPr lang="en-US" smtClean="0"/>
              <a:pPr/>
              <a:t>11/1/2011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E889-A73E-4A40-BEA4-D335E115AD44}" type="datetime1">
              <a:rPr lang="en-US" smtClean="0"/>
              <a:pPr/>
              <a:t>11/1/2011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0CB9-7A9C-4C4F-841A-5DBB0933576A}" type="datetime1">
              <a:rPr lang="en-US" smtClean="0"/>
              <a:pPr/>
              <a:t>11/1/2011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3219F-7768-47ED-BABC-85E72337021D}" type="datetime1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jpeg"/><Relationship Id="rId7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3.jpe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5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23.png"/><Relationship Id="rId5" Type="http://schemas.openxmlformats.org/officeDocument/2006/relationships/image" Target="../media/image31.png"/><Relationship Id="rId10" Type="http://schemas.openxmlformats.org/officeDocument/2006/relationships/image" Target="../media/image22.png"/><Relationship Id="rId4" Type="http://schemas.openxmlformats.org/officeDocument/2006/relationships/image" Target="../media/image30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9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3.png"/><Relationship Id="rId5" Type="http://schemas.openxmlformats.org/officeDocument/2006/relationships/image" Target="../media/image32.png"/><Relationship Id="rId10" Type="http://schemas.openxmlformats.org/officeDocument/2006/relationships/image" Target="../media/image22.png"/><Relationship Id="rId4" Type="http://schemas.openxmlformats.org/officeDocument/2006/relationships/image" Target="../media/image31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2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22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11" Type="http://schemas.openxmlformats.org/officeDocument/2006/relationships/image" Target="../media/image30.png"/><Relationship Id="rId5" Type="http://schemas.openxmlformats.org/officeDocument/2006/relationships/image" Target="../media/image20.png"/><Relationship Id="rId10" Type="http://schemas.openxmlformats.org/officeDocument/2006/relationships/image" Target="../media/image29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5.png"/><Relationship Id="rId1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5.png"/><Relationship Id="rId18" Type="http://schemas.openxmlformats.org/officeDocument/2006/relationships/image" Target="../media/image31.pn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3.png"/><Relationship Id="rId1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png"/><Relationship Id="rId20" Type="http://schemas.openxmlformats.org/officeDocument/2006/relationships/image" Target="../media/image33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2.png"/><Relationship Id="rId5" Type="http://schemas.openxmlformats.org/officeDocument/2006/relationships/oleObject" Target="../embeddings/oleObject6.bin"/><Relationship Id="rId15" Type="http://schemas.openxmlformats.org/officeDocument/2006/relationships/image" Target="../media/image40.png"/><Relationship Id="rId10" Type="http://schemas.openxmlformats.org/officeDocument/2006/relationships/image" Target="../media/image21.png"/><Relationship Id="rId19" Type="http://schemas.openxmlformats.org/officeDocument/2006/relationships/image" Target="../media/image32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20.png"/><Relationship Id="rId1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21.png"/><Relationship Id="rId26" Type="http://schemas.openxmlformats.org/officeDocument/2006/relationships/image" Target="../media/image33.png"/><Relationship Id="rId3" Type="http://schemas.openxmlformats.org/officeDocument/2006/relationships/oleObject" Target="../embeddings/oleObject10.bin"/><Relationship Id="rId21" Type="http://schemas.openxmlformats.org/officeDocument/2006/relationships/image" Target="../media/image5.png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0.png"/><Relationship Id="rId25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3.bin"/><Relationship Id="rId20" Type="http://schemas.openxmlformats.org/officeDocument/2006/relationships/image" Target="../media/image23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8.bin"/><Relationship Id="rId24" Type="http://schemas.openxmlformats.org/officeDocument/2006/relationships/image" Target="../media/image31.png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22.bin"/><Relationship Id="rId23" Type="http://schemas.openxmlformats.org/officeDocument/2006/relationships/image" Target="../media/image30.png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22.png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Relationship Id="rId14" Type="http://schemas.openxmlformats.org/officeDocument/2006/relationships/oleObject" Target="../embeddings/oleObject21.bin"/><Relationship Id="rId22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21.png"/><Relationship Id="rId26" Type="http://schemas.openxmlformats.org/officeDocument/2006/relationships/image" Target="../media/image33.png"/><Relationship Id="rId3" Type="http://schemas.openxmlformats.org/officeDocument/2006/relationships/oleObject" Target="../embeddings/oleObject24.bin"/><Relationship Id="rId21" Type="http://schemas.openxmlformats.org/officeDocument/2006/relationships/image" Target="../media/image5.png"/><Relationship Id="rId7" Type="http://schemas.openxmlformats.org/officeDocument/2006/relationships/oleObject" Target="../embeddings/oleObject28.bin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20.png"/><Relationship Id="rId25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7.bin"/><Relationship Id="rId20" Type="http://schemas.openxmlformats.org/officeDocument/2006/relationships/image" Target="../media/image23.png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11" Type="http://schemas.openxmlformats.org/officeDocument/2006/relationships/oleObject" Target="../embeddings/oleObject32.bin"/><Relationship Id="rId24" Type="http://schemas.openxmlformats.org/officeDocument/2006/relationships/image" Target="../media/image31.png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6.bin"/><Relationship Id="rId23" Type="http://schemas.openxmlformats.org/officeDocument/2006/relationships/image" Target="../media/image30.png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22.png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30.bin"/><Relationship Id="rId14" Type="http://schemas.openxmlformats.org/officeDocument/2006/relationships/oleObject" Target="../embeddings/oleObject35.bin"/><Relationship Id="rId2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oleObject" Target="../embeddings/oleObject48.bin"/><Relationship Id="rId18" Type="http://schemas.openxmlformats.org/officeDocument/2006/relationships/image" Target="../media/image21.png"/><Relationship Id="rId26" Type="http://schemas.openxmlformats.org/officeDocument/2006/relationships/image" Target="../media/image33.png"/><Relationship Id="rId3" Type="http://schemas.openxmlformats.org/officeDocument/2006/relationships/oleObject" Target="../embeddings/oleObject38.bin"/><Relationship Id="rId21" Type="http://schemas.openxmlformats.org/officeDocument/2006/relationships/image" Target="../media/image5.png"/><Relationship Id="rId7" Type="http://schemas.openxmlformats.org/officeDocument/2006/relationships/oleObject" Target="../embeddings/oleObject42.bin"/><Relationship Id="rId12" Type="http://schemas.openxmlformats.org/officeDocument/2006/relationships/oleObject" Target="../embeddings/oleObject47.bin"/><Relationship Id="rId17" Type="http://schemas.openxmlformats.org/officeDocument/2006/relationships/image" Target="../media/image20.png"/><Relationship Id="rId25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1.bin"/><Relationship Id="rId20" Type="http://schemas.openxmlformats.org/officeDocument/2006/relationships/image" Target="../media/image23.png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1.bin"/><Relationship Id="rId11" Type="http://schemas.openxmlformats.org/officeDocument/2006/relationships/oleObject" Target="../embeddings/oleObject46.bin"/><Relationship Id="rId24" Type="http://schemas.openxmlformats.org/officeDocument/2006/relationships/image" Target="../media/image31.png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50.bin"/><Relationship Id="rId23" Type="http://schemas.openxmlformats.org/officeDocument/2006/relationships/image" Target="../media/image30.png"/><Relationship Id="rId10" Type="http://schemas.openxmlformats.org/officeDocument/2006/relationships/oleObject" Target="../embeddings/oleObject45.bin"/><Relationship Id="rId19" Type="http://schemas.openxmlformats.org/officeDocument/2006/relationships/image" Target="../media/image22.png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4.bin"/><Relationship Id="rId14" Type="http://schemas.openxmlformats.org/officeDocument/2006/relationships/oleObject" Target="../embeddings/oleObject49.bin"/><Relationship Id="rId2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29.png"/><Relationship Id="rId10" Type="http://schemas.openxmlformats.org/officeDocument/2006/relationships/oleObject" Target="../embeddings/oleObject57.bin"/><Relationship Id="rId4" Type="http://schemas.openxmlformats.org/officeDocument/2006/relationships/image" Target="../media/image5.png"/><Relationship Id="rId9" Type="http://schemas.openxmlformats.org/officeDocument/2006/relationships/oleObject" Target="../embeddings/oleObject56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oleObject" Target="../embeddings/oleObject68.bin"/><Relationship Id="rId18" Type="http://schemas.openxmlformats.org/officeDocument/2006/relationships/oleObject" Target="../embeddings/oleObject73.bin"/><Relationship Id="rId26" Type="http://schemas.openxmlformats.org/officeDocument/2006/relationships/image" Target="../media/image29.png"/><Relationship Id="rId3" Type="http://schemas.openxmlformats.org/officeDocument/2006/relationships/oleObject" Target="../embeddings/oleObject62.bin"/><Relationship Id="rId21" Type="http://schemas.openxmlformats.org/officeDocument/2006/relationships/image" Target="../media/image20.png"/><Relationship Id="rId7" Type="http://schemas.openxmlformats.org/officeDocument/2006/relationships/image" Target="../media/image33.png"/><Relationship Id="rId12" Type="http://schemas.openxmlformats.org/officeDocument/2006/relationships/oleObject" Target="../embeddings/oleObject67.bin"/><Relationship Id="rId17" Type="http://schemas.openxmlformats.org/officeDocument/2006/relationships/oleObject" Target="../embeddings/oleObject72.bin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1.bin"/><Relationship Id="rId20" Type="http://schemas.openxmlformats.org/officeDocument/2006/relationships/oleObject" Target="../embeddings/oleObject75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png"/><Relationship Id="rId11" Type="http://schemas.openxmlformats.org/officeDocument/2006/relationships/oleObject" Target="../embeddings/oleObject66.bin"/><Relationship Id="rId24" Type="http://schemas.openxmlformats.org/officeDocument/2006/relationships/image" Target="../media/image23.png"/><Relationship Id="rId5" Type="http://schemas.openxmlformats.org/officeDocument/2006/relationships/image" Target="../media/image31.png"/><Relationship Id="rId15" Type="http://schemas.openxmlformats.org/officeDocument/2006/relationships/oleObject" Target="../embeddings/oleObject70.bin"/><Relationship Id="rId23" Type="http://schemas.openxmlformats.org/officeDocument/2006/relationships/image" Target="../media/image22.png"/><Relationship Id="rId10" Type="http://schemas.openxmlformats.org/officeDocument/2006/relationships/oleObject" Target="../embeddings/oleObject65.bin"/><Relationship Id="rId19" Type="http://schemas.openxmlformats.org/officeDocument/2006/relationships/oleObject" Target="../embeddings/oleObject74.bin"/><Relationship Id="rId4" Type="http://schemas.openxmlformats.org/officeDocument/2006/relationships/image" Target="../media/image30.png"/><Relationship Id="rId9" Type="http://schemas.openxmlformats.org/officeDocument/2006/relationships/oleObject" Target="../embeddings/oleObject64.bin"/><Relationship Id="rId14" Type="http://schemas.openxmlformats.org/officeDocument/2006/relationships/oleObject" Target="../embeddings/oleObject69.bin"/><Relationship Id="rId2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13" Type="http://schemas.openxmlformats.org/officeDocument/2006/relationships/oleObject" Target="../embeddings/oleObject82.bin"/><Relationship Id="rId18" Type="http://schemas.openxmlformats.org/officeDocument/2006/relationships/oleObject" Target="../embeddings/oleObject87.bin"/><Relationship Id="rId26" Type="http://schemas.openxmlformats.org/officeDocument/2006/relationships/image" Target="../media/image29.png"/><Relationship Id="rId3" Type="http://schemas.openxmlformats.org/officeDocument/2006/relationships/oleObject" Target="../embeddings/oleObject76.bin"/><Relationship Id="rId21" Type="http://schemas.openxmlformats.org/officeDocument/2006/relationships/image" Target="../media/image20.png"/><Relationship Id="rId7" Type="http://schemas.openxmlformats.org/officeDocument/2006/relationships/image" Target="../media/image33.png"/><Relationship Id="rId12" Type="http://schemas.openxmlformats.org/officeDocument/2006/relationships/oleObject" Target="../embeddings/oleObject81.bin"/><Relationship Id="rId17" Type="http://schemas.openxmlformats.org/officeDocument/2006/relationships/oleObject" Target="../embeddings/oleObject86.bin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5.bin"/><Relationship Id="rId20" Type="http://schemas.openxmlformats.org/officeDocument/2006/relationships/oleObject" Target="../embeddings/oleObject89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png"/><Relationship Id="rId11" Type="http://schemas.openxmlformats.org/officeDocument/2006/relationships/oleObject" Target="../embeddings/oleObject80.bin"/><Relationship Id="rId24" Type="http://schemas.openxmlformats.org/officeDocument/2006/relationships/image" Target="../media/image23.png"/><Relationship Id="rId5" Type="http://schemas.openxmlformats.org/officeDocument/2006/relationships/image" Target="../media/image31.png"/><Relationship Id="rId15" Type="http://schemas.openxmlformats.org/officeDocument/2006/relationships/oleObject" Target="../embeddings/oleObject84.bin"/><Relationship Id="rId23" Type="http://schemas.openxmlformats.org/officeDocument/2006/relationships/image" Target="../media/image22.png"/><Relationship Id="rId10" Type="http://schemas.openxmlformats.org/officeDocument/2006/relationships/oleObject" Target="../embeddings/oleObject79.bin"/><Relationship Id="rId19" Type="http://schemas.openxmlformats.org/officeDocument/2006/relationships/oleObject" Target="../embeddings/oleObject88.bin"/><Relationship Id="rId4" Type="http://schemas.openxmlformats.org/officeDocument/2006/relationships/image" Target="../media/image30.png"/><Relationship Id="rId9" Type="http://schemas.openxmlformats.org/officeDocument/2006/relationships/oleObject" Target="../embeddings/oleObject78.bin"/><Relationship Id="rId14" Type="http://schemas.openxmlformats.org/officeDocument/2006/relationships/oleObject" Target="../embeddings/oleObject83.bin"/><Relationship Id="rId2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13" Type="http://schemas.openxmlformats.org/officeDocument/2006/relationships/oleObject" Target="../embeddings/oleObject96.bin"/><Relationship Id="rId18" Type="http://schemas.openxmlformats.org/officeDocument/2006/relationships/oleObject" Target="../embeddings/oleObject101.bin"/><Relationship Id="rId26" Type="http://schemas.openxmlformats.org/officeDocument/2006/relationships/image" Target="../media/image29.png"/><Relationship Id="rId3" Type="http://schemas.openxmlformats.org/officeDocument/2006/relationships/oleObject" Target="../embeddings/oleObject90.bin"/><Relationship Id="rId21" Type="http://schemas.openxmlformats.org/officeDocument/2006/relationships/image" Target="../media/image20.png"/><Relationship Id="rId7" Type="http://schemas.openxmlformats.org/officeDocument/2006/relationships/image" Target="../media/image33.png"/><Relationship Id="rId12" Type="http://schemas.openxmlformats.org/officeDocument/2006/relationships/oleObject" Target="../embeddings/oleObject95.bin"/><Relationship Id="rId17" Type="http://schemas.openxmlformats.org/officeDocument/2006/relationships/oleObject" Target="../embeddings/oleObject100.bin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9.bin"/><Relationship Id="rId20" Type="http://schemas.openxmlformats.org/officeDocument/2006/relationships/oleObject" Target="../embeddings/oleObject103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png"/><Relationship Id="rId11" Type="http://schemas.openxmlformats.org/officeDocument/2006/relationships/oleObject" Target="../embeddings/oleObject94.bin"/><Relationship Id="rId24" Type="http://schemas.openxmlformats.org/officeDocument/2006/relationships/image" Target="../media/image23.png"/><Relationship Id="rId5" Type="http://schemas.openxmlformats.org/officeDocument/2006/relationships/image" Target="../media/image31.png"/><Relationship Id="rId15" Type="http://schemas.openxmlformats.org/officeDocument/2006/relationships/oleObject" Target="../embeddings/oleObject98.bin"/><Relationship Id="rId23" Type="http://schemas.openxmlformats.org/officeDocument/2006/relationships/image" Target="../media/image22.png"/><Relationship Id="rId10" Type="http://schemas.openxmlformats.org/officeDocument/2006/relationships/oleObject" Target="../embeddings/oleObject93.bin"/><Relationship Id="rId19" Type="http://schemas.openxmlformats.org/officeDocument/2006/relationships/oleObject" Target="../embeddings/oleObject102.bin"/><Relationship Id="rId4" Type="http://schemas.openxmlformats.org/officeDocument/2006/relationships/image" Target="../media/image30.png"/><Relationship Id="rId9" Type="http://schemas.openxmlformats.org/officeDocument/2006/relationships/oleObject" Target="../embeddings/oleObject92.bin"/><Relationship Id="rId14" Type="http://schemas.openxmlformats.org/officeDocument/2006/relationships/oleObject" Target="../embeddings/oleObject97.bin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vision.stanford.edu/Datasets/40actions.html" TargetMode="Externa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png"/><Relationship Id="rId7" Type="http://schemas.openxmlformats.org/officeDocument/2006/relationships/image" Target="../media/image79.jpeg"/><Relationship Id="rId2" Type="http://schemas.openxmlformats.org/officeDocument/2006/relationships/hyperlink" Target="http://vision.stanford.edu/Datasets/40action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hyperlink" Target="http://vision.stanford.edu/Datasets/40action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13" Type="http://schemas.openxmlformats.org/officeDocument/2006/relationships/image" Target="../media/image96.jpeg"/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12" Type="http://schemas.openxmlformats.org/officeDocument/2006/relationships/image" Target="../media/image95.jpeg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11" Type="http://schemas.openxmlformats.org/officeDocument/2006/relationships/image" Target="../media/image94.jpeg"/><Relationship Id="rId5" Type="http://schemas.openxmlformats.org/officeDocument/2006/relationships/image" Target="../media/image88.jpeg"/><Relationship Id="rId10" Type="http://schemas.openxmlformats.org/officeDocument/2006/relationships/image" Target="../media/image93.jpeg"/><Relationship Id="rId4" Type="http://schemas.openxmlformats.org/officeDocument/2006/relationships/image" Target="../media/image87.jpeg"/><Relationship Id="rId9" Type="http://schemas.openxmlformats.org/officeDocument/2006/relationships/image" Target="../media/image92.jpeg"/><Relationship Id="rId14" Type="http://schemas.openxmlformats.org/officeDocument/2006/relationships/image" Target="../media/image97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13" Type="http://schemas.openxmlformats.org/officeDocument/2006/relationships/oleObject" Target="../embeddings/oleObject110.bin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30.png"/><Relationship Id="rId21" Type="http://schemas.openxmlformats.org/officeDocument/2006/relationships/oleObject" Target="../embeddings/oleObject114.bin"/><Relationship Id="rId7" Type="http://schemas.openxmlformats.org/officeDocument/2006/relationships/oleObject" Target="../embeddings/oleObject104.bin"/><Relationship Id="rId12" Type="http://schemas.openxmlformats.org/officeDocument/2006/relationships/oleObject" Target="../embeddings/oleObject109.bin"/><Relationship Id="rId17" Type="http://schemas.openxmlformats.org/officeDocument/2006/relationships/image" Target="../media/image20.png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3.bin"/><Relationship Id="rId20" Type="http://schemas.openxmlformats.org/officeDocument/2006/relationships/image" Target="../media/image23.png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3.png"/><Relationship Id="rId11" Type="http://schemas.openxmlformats.org/officeDocument/2006/relationships/oleObject" Target="../embeddings/oleObject108.bin"/><Relationship Id="rId24" Type="http://schemas.openxmlformats.org/officeDocument/2006/relationships/oleObject" Target="../embeddings/oleObject117.bin"/><Relationship Id="rId5" Type="http://schemas.openxmlformats.org/officeDocument/2006/relationships/image" Target="../media/image32.png"/><Relationship Id="rId15" Type="http://schemas.openxmlformats.org/officeDocument/2006/relationships/oleObject" Target="../embeddings/oleObject112.bin"/><Relationship Id="rId23" Type="http://schemas.openxmlformats.org/officeDocument/2006/relationships/oleObject" Target="../embeddings/oleObject116.bin"/><Relationship Id="rId10" Type="http://schemas.openxmlformats.org/officeDocument/2006/relationships/oleObject" Target="../embeddings/oleObject107.bin"/><Relationship Id="rId19" Type="http://schemas.openxmlformats.org/officeDocument/2006/relationships/image" Target="../media/image22.png"/><Relationship Id="rId4" Type="http://schemas.openxmlformats.org/officeDocument/2006/relationships/image" Target="../media/image31.png"/><Relationship Id="rId9" Type="http://schemas.openxmlformats.org/officeDocument/2006/relationships/oleObject" Target="../embeddings/oleObject106.bin"/><Relationship Id="rId14" Type="http://schemas.openxmlformats.org/officeDocument/2006/relationships/oleObject" Target="../embeddings/oleObject111.bin"/><Relationship Id="rId22" Type="http://schemas.openxmlformats.org/officeDocument/2006/relationships/oleObject" Target="../embeddings/oleObject115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.jpeg"/><Relationship Id="rId18" Type="http://schemas.openxmlformats.org/officeDocument/2006/relationships/image" Target="../media/image112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2.gif"/><Relationship Id="rId17" Type="http://schemas.openxmlformats.org/officeDocument/2006/relationships/image" Target="../media/image111.png"/><Relationship Id="rId2" Type="http://schemas.openxmlformats.org/officeDocument/2006/relationships/image" Target="../media/image98.png"/><Relationship Id="rId16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09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219200"/>
            <a:ext cx="6553200" cy="1752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Human Action Recognition by Learning Bases of Action Attributes and Parts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200400"/>
            <a:ext cx="7086600" cy="99060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Bangpeng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Yao</a:t>
            </a:r>
            <a:r>
              <a:rPr lang="en-US" sz="24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Xiaoye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Jiang</a:t>
            </a:r>
            <a:r>
              <a:rPr lang="en-US" sz="24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Aditya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Khosla</a:t>
            </a:r>
            <a:r>
              <a:rPr lang="en-US" sz="24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Andy Lai Lin</a:t>
            </a:r>
            <a:r>
              <a:rPr lang="en-US" sz="24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Leonidas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Guibas</a:t>
            </a:r>
            <a:r>
              <a:rPr lang="en-US" sz="24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 and  Li Fei-Fei</a:t>
            </a:r>
            <a:r>
              <a:rPr lang="en-US" sz="24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6" name="Picture 5" descr="logo_l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533400"/>
            <a:ext cx="1143000" cy="744494"/>
          </a:xfrm>
          <a:prstGeom prst="rect">
            <a:avLst/>
          </a:prstGeom>
        </p:spPr>
      </p:pic>
      <p:pic>
        <p:nvPicPr>
          <p:cNvPr id="7" name="Picture 6" descr="logo_Stanfor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88023" y="381000"/>
            <a:ext cx="698777" cy="106680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90600" y="5562600"/>
            <a:ext cx="7162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{bangpeng,aditya86,guibas,feifeili}@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cs.stanford.edu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{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xiaoye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ydna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}@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stanford.edu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33400" y="4343400"/>
            <a:ext cx="80772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Computer Science Department, Stanford University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Institute for Computational &amp; Mathematical Engineering, Stanford University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Electrical Engineering Department, Stanford University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981200"/>
            <a:ext cx="7848600" cy="367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  Attributes and Parts in Human Actions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  Learning Bases of Attributes and Parts</a:t>
            </a:r>
          </a:p>
          <a:p>
            <a:pPr>
              <a:lnSpc>
                <a:spcPct val="150000"/>
              </a:lnSpc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   (modeling the interactions)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  Dataset &amp; Experiments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  Conclusion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905470"/>
            <a:ext cx="21336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981200"/>
            <a:ext cx="7848600" cy="367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Attributes and Parts in Human Actions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  Learning Bases of Attributes and Parts</a:t>
            </a:r>
          </a:p>
          <a:p>
            <a:pPr>
              <a:lnSpc>
                <a:spcPct val="150000"/>
              </a:lnSpc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   (modeling the interactions)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  Dataset &amp; Experiments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  Conclusion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905470"/>
            <a:ext cx="21336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62000" y="45720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Action Attributes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3657600"/>
            <a:ext cx="152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Cycling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Peddling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Writing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Phoning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Jumping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86200" y="132594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Semantic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descriptions of actions;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Usually related to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verbs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3" name="Picture 12" descr="writing_on_a_board_0601.jpg"/>
          <p:cNvPicPr>
            <a:picLocks noChangeAspect="1"/>
          </p:cNvPicPr>
          <p:nvPr/>
        </p:nvPicPr>
        <p:blipFill>
          <a:blip r:embed="rId2" cstate="print"/>
          <a:srcRect l="42500" r="2500"/>
          <a:stretch>
            <a:fillRect/>
          </a:stretch>
        </p:blipFill>
        <p:spPr>
          <a:xfrm>
            <a:off x="2057400" y="1524000"/>
            <a:ext cx="1676400" cy="1981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81000" y="3657600"/>
            <a:ext cx="152400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3600" y="3657600"/>
            <a:ext cx="152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Cycling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Peddling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Writing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Phoning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Jumping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33600" y="3657600"/>
            <a:ext cx="152400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2"/>
          <p:cNvPicPr>
            <a:picLocks noChangeAspect="1" noChangeArrowheads="1"/>
          </p:cNvPicPr>
          <p:nvPr/>
        </p:nvPicPr>
        <p:blipFill>
          <a:blip r:embed="rId3" cstate="print"/>
          <a:srcRect l="4182" t="13793" r="8004"/>
          <a:stretch>
            <a:fillRect/>
          </a:stretch>
        </p:blipFill>
        <p:spPr bwMode="auto">
          <a:xfrm flipH="1">
            <a:off x="304800" y="1524000"/>
            <a:ext cx="1676400" cy="199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62000" y="45720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Action Attributes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86200" y="1325940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Semantic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descriptions of actions;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Usually related to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verbs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A discriminative classifier for each attribute: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4953000" y="3352800"/>
            <a:ext cx="2819400" cy="160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riding_a_bike_509.jpg"/>
          <p:cNvPicPr>
            <a:picLocks noChangeAspect="1"/>
          </p:cNvPicPr>
          <p:nvPr/>
        </p:nvPicPr>
        <p:blipFill>
          <a:blip r:embed="rId2" cstate="print"/>
          <a:srcRect l="20000" t="5977" r="17143" b="4374"/>
          <a:stretch>
            <a:fillRect/>
          </a:stretch>
        </p:blipFill>
        <p:spPr>
          <a:xfrm flipH="1">
            <a:off x="6324600" y="2819400"/>
            <a:ext cx="685800" cy="935182"/>
          </a:xfrm>
          <a:prstGeom prst="rect">
            <a:avLst/>
          </a:prstGeom>
        </p:spPr>
      </p:pic>
      <p:pic>
        <p:nvPicPr>
          <p:cNvPr id="23" name="Picture 22" descr="riding_a_bike_026.jpg"/>
          <p:cNvPicPr>
            <a:picLocks noChangeAspect="1"/>
          </p:cNvPicPr>
          <p:nvPr/>
        </p:nvPicPr>
        <p:blipFill>
          <a:blip r:embed="rId3" cstate="print"/>
          <a:srcRect b="6667"/>
          <a:stretch>
            <a:fillRect/>
          </a:stretch>
        </p:blipFill>
        <p:spPr>
          <a:xfrm>
            <a:off x="5334000" y="3124200"/>
            <a:ext cx="820215" cy="990600"/>
          </a:xfrm>
          <a:prstGeom prst="rect">
            <a:avLst/>
          </a:prstGeom>
        </p:spPr>
      </p:pic>
      <p:pic>
        <p:nvPicPr>
          <p:cNvPr id="26" name="Picture 25" descr="calling_0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3886200"/>
            <a:ext cx="1143000" cy="762000"/>
          </a:xfrm>
          <a:prstGeom prst="rect">
            <a:avLst/>
          </a:prstGeom>
        </p:spPr>
      </p:pic>
      <p:pic>
        <p:nvPicPr>
          <p:cNvPr id="28" name="Picture 27" descr="drinking_01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4648200"/>
            <a:ext cx="859672" cy="1143000"/>
          </a:xfrm>
          <a:prstGeom prst="rect">
            <a:avLst/>
          </a:prstGeom>
        </p:spPr>
      </p:pic>
      <p:pic>
        <p:nvPicPr>
          <p:cNvPr id="29" name="Picture 28" descr="pushing_a_cart_027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1800" y="4800600"/>
            <a:ext cx="914400" cy="914400"/>
          </a:xfrm>
          <a:prstGeom prst="rect">
            <a:avLst/>
          </a:prstGeom>
        </p:spPr>
      </p:pic>
      <p:cxnSp>
        <p:nvCxnSpPr>
          <p:cNvPr id="36" name="Curved Connector 35"/>
          <p:cNvCxnSpPr/>
          <p:nvPr/>
        </p:nvCxnSpPr>
        <p:spPr>
          <a:xfrm flipV="1">
            <a:off x="3352800" y="3505200"/>
            <a:ext cx="1828800" cy="381000"/>
          </a:xfrm>
          <a:prstGeom prst="curvedConnector3">
            <a:avLst>
              <a:gd name="adj1" fmla="val 50000"/>
            </a:avLst>
          </a:prstGeom>
          <a:ln w="25400" cmpd="sng">
            <a:solidFill>
              <a:srgbClr val="92D050"/>
            </a:solidFill>
            <a:prstDash val="soli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1000" y="3657600"/>
            <a:ext cx="152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Cycling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Peddling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Writing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Phoning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Jumping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pic>
        <p:nvPicPr>
          <p:cNvPr id="24" name="Picture 23" descr="writing_on_a_board_0601.jpg"/>
          <p:cNvPicPr>
            <a:picLocks noChangeAspect="1"/>
          </p:cNvPicPr>
          <p:nvPr/>
        </p:nvPicPr>
        <p:blipFill>
          <a:blip r:embed="rId7" cstate="print"/>
          <a:srcRect l="42500" r="2500"/>
          <a:stretch>
            <a:fillRect/>
          </a:stretch>
        </p:blipFill>
        <p:spPr>
          <a:xfrm>
            <a:off x="2057400" y="1524000"/>
            <a:ext cx="1676400" cy="19812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81000" y="3657600"/>
            <a:ext cx="152400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33600" y="3657600"/>
            <a:ext cx="152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Cycling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Peddling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Writing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Phoning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Jumping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133600" y="3657600"/>
            <a:ext cx="152400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22"/>
          <p:cNvPicPr>
            <a:picLocks noChangeAspect="1" noChangeArrowheads="1"/>
          </p:cNvPicPr>
          <p:nvPr/>
        </p:nvPicPr>
        <p:blipFill>
          <a:blip r:embed="rId8" cstate="print"/>
          <a:srcRect l="4182" t="13793" r="8004"/>
          <a:stretch>
            <a:fillRect/>
          </a:stretch>
        </p:blipFill>
        <p:spPr bwMode="auto">
          <a:xfrm flipH="1">
            <a:off x="304800" y="1524000"/>
            <a:ext cx="1676400" cy="199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173" name="Picture 5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331208"/>
            <a:ext cx="1673352" cy="199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4038600" y="1325940"/>
            <a:ext cx="48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Objects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Human poses –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poselets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62000" y="45720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Action Parts – Objects and Poses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800100" y="3924300"/>
            <a:ext cx="6858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2476897" y="3923903"/>
            <a:ext cx="685800" cy="7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writing_on_a_board_0601.jpg"/>
          <p:cNvPicPr>
            <a:picLocks noChangeAspect="1"/>
          </p:cNvPicPr>
          <p:nvPr/>
        </p:nvPicPr>
        <p:blipFill>
          <a:blip r:embed="rId3" cstate="print"/>
          <a:srcRect l="42500" r="2500"/>
          <a:stretch>
            <a:fillRect/>
          </a:stretch>
        </p:blipFill>
        <p:spPr>
          <a:xfrm>
            <a:off x="2057400" y="1524000"/>
            <a:ext cx="1676400" cy="1981200"/>
          </a:xfrm>
          <a:prstGeom prst="rect">
            <a:avLst/>
          </a:prstGeom>
        </p:spPr>
      </p:pic>
      <p:pic>
        <p:nvPicPr>
          <p:cNvPr id="16" name="Picture 22"/>
          <p:cNvPicPr>
            <a:picLocks noChangeAspect="1" noChangeArrowheads="1"/>
          </p:cNvPicPr>
          <p:nvPr/>
        </p:nvPicPr>
        <p:blipFill>
          <a:blip r:embed="rId4" cstate="print"/>
          <a:srcRect l="4182" t="13793" r="8004"/>
          <a:stretch>
            <a:fillRect/>
          </a:stretch>
        </p:blipFill>
        <p:spPr bwMode="auto">
          <a:xfrm flipH="1">
            <a:off x="304800" y="1524000"/>
            <a:ext cx="1676400" cy="199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6"/>
          <p:cNvPicPr>
            <a:picLocks noChangeAspect="1" noChangeArrowheads="1"/>
          </p:cNvPicPr>
          <p:nvPr/>
        </p:nvPicPr>
        <p:blipFill>
          <a:blip r:embed="rId5" cstate="print"/>
          <a:srcRect t="33079"/>
          <a:stretch>
            <a:fillRect/>
          </a:stretch>
        </p:blipFill>
        <p:spPr bwMode="auto">
          <a:xfrm>
            <a:off x="4419600" y="3733800"/>
            <a:ext cx="533400" cy="71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2104" y="3749712"/>
            <a:ext cx="609600" cy="61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199" y="3789904"/>
            <a:ext cx="914401" cy="52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98166" y="3840984"/>
            <a:ext cx="74543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7924800" y="3764784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pic>
        <p:nvPicPr>
          <p:cNvPr id="647169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63496" y="1833825"/>
            <a:ext cx="609600" cy="93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4221984" y="3199560"/>
            <a:ext cx="2940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Bourdev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Malik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2010)</a:t>
            </a:r>
          </a:p>
        </p:txBody>
      </p:sp>
      <p:pic>
        <p:nvPicPr>
          <p:cNvPr id="64717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81600" y="1914824"/>
            <a:ext cx="1143000" cy="71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7171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1365" y="1828800"/>
            <a:ext cx="34663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7172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62800" y="1999095"/>
            <a:ext cx="723900" cy="51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7924800" y="196209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95800" y="5616714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(Li et al., 2010</a:t>
            </a: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Bourdev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Malik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2010)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038600" y="47244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For each part (object or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poselet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), we have a pre-trained detector.</a:t>
            </a:r>
          </a:p>
        </p:txBody>
      </p:sp>
      <p:pic>
        <p:nvPicPr>
          <p:cNvPr id="647174" name="Picture 6"/>
          <p:cNvPicPr preferRelativeResize="0"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47352" y="4338208"/>
            <a:ext cx="1673352" cy="198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1143000" y="3714690"/>
            <a:ext cx="16764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bike detector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09600" y="457200"/>
            <a:ext cx="7924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Putting Attributes and Parts Together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22565" y="2070795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31965" y="2057400"/>
            <a:ext cx="91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Cycling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Peddling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Writing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Phoning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522565" y="2299395"/>
            <a:ext cx="304800" cy="228600"/>
          </a:xfrm>
          <a:prstGeom prst="rect">
            <a:avLst/>
          </a:pr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22565" y="2527995"/>
            <a:ext cx="304800" cy="228600"/>
          </a:xfrm>
          <a:prstGeom prst="rect">
            <a:avLst/>
          </a:prstGeom>
          <a:solidFill>
            <a:srgbClr val="2100F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522565" y="2756595"/>
            <a:ext cx="304800" cy="228600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522565" y="3366192"/>
            <a:ext cx="304800" cy="2286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522565" y="3594792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522565" y="3823392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522565" y="4051992"/>
            <a:ext cx="304800" cy="228600"/>
          </a:xfrm>
          <a:prstGeom prst="rect">
            <a:avLst/>
          </a:pr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522565" y="4661592"/>
            <a:ext cx="304800" cy="228600"/>
          </a:xfrm>
          <a:prstGeom prst="rect">
            <a:avLst/>
          </a:pr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522565" y="4890192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522565" y="5118792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522565" y="5347392"/>
            <a:ext cx="304800" cy="228600"/>
          </a:xfrm>
          <a:prstGeom prst="rect">
            <a:avLst/>
          </a:prstGeom>
          <a:solidFill>
            <a:srgbClr val="00D10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 rot="5400000">
            <a:off x="4873376" y="2975637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47" name="TextBox 46"/>
          <p:cNvSpPr txBox="1"/>
          <p:nvPr/>
        </p:nvSpPr>
        <p:spPr>
          <a:xfrm rot="5400000">
            <a:off x="5553045" y="2975638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48" name="TextBox 47"/>
          <p:cNvSpPr txBox="1"/>
          <p:nvPr/>
        </p:nvSpPr>
        <p:spPr>
          <a:xfrm rot="5400000">
            <a:off x="4876354" y="425764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49" name="TextBox 48"/>
          <p:cNvSpPr txBox="1"/>
          <p:nvPr/>
        </p:nvSpPr>
        <p:spPr>
          <a:xfrm rot="5400000">
            <a:off x="5553045" y="4257645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50" name="TextBox 49"/>
          <p:cNvSpPr txBox="1"/>
          <p:nvPr/>
        </p:nvSpPr>
        <p:spPr>
          <a:xfrm rot="5400000">
            <a:off x="4876354" y="555304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51" name="TextBox 50"/>
          <p:cNvSpPr txBox="1"/>
          <p:nvPr/>
        </p:nvSpPr>
        <p:spPr>
          <a:xfrm rot="5400000">
            <a:off x="5553045" y="5553045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19400" y="2362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Attribute classification</a:t>
            </a:r>
          </a:p>
        </p:txBody>
      </p:sp>
      <p:cxnSp>
        <p:nvCxnSpPr>
          <p:cNvPr id="54" name="Curved Connector 53"/>
          <p:cNvCxnSpPr/>
          <p:nvPr/>
        </p:nvCxnSpPr>
        <p:spPr>
          <a:xfrm flipV="1">
            <a:off x="1905000" y="1524000"/>
            <a:ext cx="1676400" cy="609600"/>
          </a:xfrm>
          <a:prstGeom prst="curvedConnector3">
            <a:avLst>
              <a:gd name="adj1" fmla="val 50000"/>
            </a:avLst>
          </a:prstGeom>
          <a:ln w="25400" cmpd="sng">
            <a:solidFill>
              <a:srgbClr val="92D050"/>
            </a:solidFill>
            <a:prstDash val="soli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733800" y="1308792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Confidence scores</a:t>
            </a:r>
          </a:p>
        </p:txBody>
      </p:sp>
      <p:sp>
        <p:nvSpPr>
          <p:cNvPr id="59" name="Right Brace 58"/>
          <p:cNvSpPr/>
          <p:nvPr/>
        </p:nvSpPr>
        <p:spPr>
          <a:xfrm flipH="1">
            <a:off x="4379565" y="2133600"/>
            <a:ext cx="152400" cy="1080192"/>
          </a:xfrm>
          <a:prstGeom prst="rightBrace">
            <a:avLst>
              <a:gd name="adj1" fmla="val 54486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Brace 59"/>
          <p:cNvSpPr/>
          <p:nvPr/>
        </p:nvSpPr>
        <p:spPr>
          <a:xfrm flipH="1">
            <a:off x="4379565" y="3428999"/>
            <a:ext cx="152400" cy="1066799"/>
          </a:xfrm>
          <a:prstGeom prst="rightBrace">
            <a:avLst>
              <a:gd name="adj1" fmla="val 54486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Brace 60"/>
          <p:cNvSpPr/>
          <p:nvPr/>
        </p:nvSpPr>
        <p:spPr>
          <a:xfrm flipH="1">
            <a:off x="4379565" y="4800599"/>
            <a:ext cx="152400" cy="1066800"/>
          </a:xfrm>
          <a:prstGeom prst="rightBrace">
            <a:avLst>
              <a:gd name="adj1" fmla="val 54486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895600" y="3657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Object detection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895600" y="5007113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Poselet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detection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522565" y="2985192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522565" y="4267199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5522565" y="5562599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6248400" y="3581400"/>
            <a:ext cx="457200" cy="7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934200" y="3200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SVM Classifier</a:t>
            </a:r>
          </a:p>
        </p:txBody>
      </p:sp>
      <p:pic>
        <p:nvPicPr>
          <p:cNvPr id="640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82663" y="3246537"/>
            <a:ext cx="171450" cy="99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Box 71"/>
          <p:cNvSpPr txBox="1"/>
          <p:nvPr/>
        </p:nvSpPr>
        <p:spPr>
          <a:xfrm>
            <a:off x="1905000" y="38100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High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219200" y="38100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Low</a:t>
            </a:r>
          </a:p>
        </p:txBody>
      </p:sp>
      <p:pic>
        <p:nvPicPr>
          <p:cNvPr id="70" name="Picture 22"/>
          <p:cNvPicPr>
            <a:picLocks noChangeAspect="1" noChangeArrowheads="1"/>
          </p:cNvPicPr>
          <p:nvPr/>
        </p:nvPicPr>
        <p:blipFill>
          <a:blip r:embed="rId3" cstate="print"/>
          <a:srcRect l="4182" t="13793" r="8004"/>
          <a:stretch>
            <a:fillRect/>
          </a:stretch>
        </p:blipFill>
        <p:spPr bwMode="auto">
          <a:xfrm flipH="1">
            <a:off x="304800" y="1524000"/>
            <a:ext cx="1676400" cy="199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H="1">
            <a:off x="4933492" y="3806665"/>
            <a:ext cx="117492" cy="25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1872" y="3342752"/>
            <a:ext cx="19929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15672" y="3617647"/>
            <a:ext cx="381000" cy="23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47549" y="4069966"/>
            <a:ext cx="272923" cy="21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26"/>
          <p:cNvPicPr>
            <a:picLocks noChangeAspect="1" noChangeArrowheads="1"/>
          </p:cNvPicPr>
          <p:nvPr/>
        </p:nvPicPr>
        <p:blipFill>
          <a:blip r:embed="rId8" cstate="print"/>
          <a:srcRect t="33079"/>
          <a:stretch>
            <a:fillRect/>
          </a:stretch>
        </p:blipFill>
        <p:spPr bwMode="auto">
          <a:xfrm>
            <a:off x="4901920" y="4643176"/>
            <a:ext cx="16949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2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3368" y="5150483"/>
            <a:ext cx="228600" cy="22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2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35768" y="5420195"/>
            <a:ext cx="304800" cy="17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2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30744" y="4917832"/>
            <a:ext cx="309148" cy="18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762000" y="45720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Challenges We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Need to Address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1448574"/>
            <a:ext cx="8001000" cy="46474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How to model attributes and parts (objects &amp; poses)?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How to model their interactions?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How to eliminate noise or inconsistency in the data?</a:t>
            </a:r>
          </a:p>
          <a:p>
            <a:pPr>
              <a:buFontTx/>
              <a:buChar char="-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How to use attributes and parts for recognition?</a:t>
            </a:r>
          </a:p>
        </p:txBody>
      </p:sp>
      <p:pic>
        <p:nvPicPr>
          <p:cNvPr id="22" name="Picture 21" descr="riding_a_bike_507.jpg"/>
          <p:cNvPicPr>
            <a:picLocks noChangeAspect="1"/>
          </p:cNvPicPr>
          <p:nvPr/>
        </p:nvPicPr>
        <p:blipFill>
          <a:blip r:embed="rId2" cstate="print"/>
          <a:srcRect b="6667"/>
          <a:stretch>
            <a:fillRect/>
          </a:stretch>
        </p:blipFill>
        <p:spPr>
          <a:xfrm>
            <a:off x="1143000" y="2820174"/>
            <a:ext cx="1531620" cy="2133600"/>
          </a:xfrm>
          <a:prstGeom prst="rect">
            <a:avLst/>
          </a:prstGeom>
        </p:spPr>
      </p:pic>
      <p:pic>
        <p:nvPicPr>
          <p:cNvPr id="23" name="Picture 22" descr="riding_a_bike_1065.jpg"/>
          <p:cNvPicPr>
            <a:picLocks noChangeAspect="1"/>
          </p:cNvPicPr>
          <p:nvPr/>
        </p:nvPicPr>
        <p:blipFill>
          <a:blip r:embed="rId3" cstate="print"/>
          <a:srcRect b="6667"/>
          <a:stretch>
            <a:fillRect/>
          </a:stretch>
        </p:blipFill>
        <p:spPr>
          <a:xfrm>
            <a:off x="3124200" y="2820174"/>
            <a:ext cx="1522476" cy="2133600"/>
          </a:xfrm>
          <a:prstGeom prst="rect">
            <a:avLst/>
          </a:prstGeom>
        </p:spPr>
      </p:pic>
      <p:pic>
        <p:nvPicPr>
          <p:cNvPr id="32" name="Picture 31" descr="riding_a_bike_026.jpg"/>
          <p:cNvPicPr>
            <a:picLocks noChangeAspect="1"/>
          </p:cNvPicPr>
          <p:nvPr/>
        </p:nvPicPr>
        <p:blipFill>
          <a:blip r:embed="rId4" cstate="print"/>
          <a:srcRect b="6667"/>
          <a:stretch>
            <a:fillRect/>
          </a:stretch>
        </p:blipFill>
        <p:spPr>
          <a:xfrm>
            <a:off x="5110434" y="2820174"/>
            <a:ext cx="1766615" cy="2133600"/>
          </a:xfrm>
          <a:prstGeom prst="rect">
            <a:avLst/>
          </a:prstGeom>
        </p:spPr>
      </p:pic>
      <p:pic>
        <p:nvPicPr>
          <p:cNvPr id="33" name="Picture 32" descr="riding_a_bike_132.jpg"/>
          <p:cNvPicPr>
            <a:picLocks noChangeAspect="1"/>
          </p:cNvPicPr>
          <p:nvPr/>
        </p:nvPicPr>
        <p:blipFill>
          <a:blip r:embed="rId5" cstate="print"/>
          <a:srcRect b="6667"/>
          <a:stretch>
            <a:fillRect/>
          </a:stretch>
        </p:blipFill>
        <p:spPr>
          <a:xfrm>
            <a:off x="6953250" y="2820174"/>
            <a:ext cx="1428750" cy="21336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447800" y="3201174"/>
            <a:ext cx="457200" cy="533400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43000" y="4914067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Unexpected object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76600" y="4931688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Errors in detection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276600" y="3810774"/>
            <a:ext cx="304800" cy="609600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19800" y="4931688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Object does not appear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715000" y="2972574"/>
            <a:ext cx="304800" cy="228600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620000" y="2972574"/>
            <a:ext cx="304800" cy="228600"/>
          </a:xfrm>
          <a:prstGeom prst="rect">
            <a:avLst/>
          </a:prstGeom>
          <a:noFill/>
          <a:ln w="12700">
            <a:solidFill>
              <a:srgbClr val="00FF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" y="1905000"/>
            <a:ext cx="7848600" cy="3657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762000" y="45720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Challenges We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Need to Address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1448574"/>
            <a:ext cx="8001000" cy="46474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How to model attributes and parts (objects &amp; poses)?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How to model their interactions?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How to eliminate noise or inconsistency in the data?</a:t>
            </a:r>
          </a:p>
          <a:p>
            <a:pPr>
              <a:buFontTx/>
              <a:buChar char="-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How to use attributes and parts for recognition?</a:t>
            </a:r>
          </a:p>
        </p:txBody>
      </p:sp>
      <p:pic>
        <p:nvPicPr>
          <p:cNvPr id="22" name="Picture 21" descr="riding_a_bike_507.jpg"/>
          <p:cNvPicPr>
            <a:picLocks noChangeAspect="1"/>
          </p:cNvPicPr>
          <p:nvPr/>
        </p:nvPicPr>
        <p:blipFill>
          <a:blip r:embed="rId2" cstate="print"/>
          <a:srcRect b="6667"/>
          <a:stretch>
            <a:fillRect/>
          </a:stretch>
        </p:blipFill>
        <p:spPr>
          <a:xfrm>
            <a:off x="1143000" y="2820174"/>
            <a:ext cx="1531620" cy="2133600"/>
          </a:xfrm>
          <a:prstGeom prst="rect">
            <a:avLst/>
          </a:prstGeom>
        </p:spPr>
      </p:pic>
      <p:pic>
        <p:nvPicPr>
          <p:cNvPr id="23" name="Picture 22" descr="riding_a_bike_1065.jpg"/>
          <p:cNvPicPr>
            <a:picLocks noChangeAspect="1"/>
          </p:cNvPicPr>
          <p:nvPr/>
        </p:nvPicPr>
        <p:blipFill>
          <a:blip r:embed="rId3" cstate="print"/>
          <a:srcRect b="6667"/>
          <a:stretch>
            <a:fillRect/>
          </a:stretch>
        </p:blipFill>
        <p:spPr>
          <a:xfrm>
            <a:off x="3124200" y="2820174"/>
            <a:ext cx="1522476" cy="2133600"/>
          </a:xfrm>
          <a:prstGeom prst="rect">
            <a:avLst/>
          </a:prstGeom>
        </p:spPr>
      </p:pic>
      <p:pic>
        <p:nvPicPr>
          <p:cNvPr id="32" name="Picture 31" descr="riding_a_bike_026.jpg"/>
          <p:cNvPicPr>
            <a:picLocks noChangeAspect="1"/>
          </p:cNvPicPr>
          <p:nvPr/>
        </p:nvPicPr>
        <p:blipFill>
          <a:blip r:embed="rId4" cstate="print"/>
          <a:srcRect b="6667"/>
          <a:stretch>
            <a:fillRect/>
          </a:stretch>
        </p:blipFill>
        <p:spPr>
          <a:xfrm>
            <a:off x="5110434" y="2820174"/>
            <a:ext cx="1766615" cy="2133600"/>
          </a:xfrm>
          <a:prstGeom prst="rect">
            <a:avLst/>
          </a:prstGeom>
        </p:spPr>
      </p:pic>
      <p:pic>
        <p:nvPicPr>
          <p:cNvPr id="33" name="Picture 32" descr="riding_a_bike_132.jpg"/>
          <p:cNvPicPr>
            <a:picLocks noChangeAspect="1"/>
          </p:cNvPicPr>
          <p:nvPr/>
        </p:nvPicPr>
        <p:blipFill>
          <a:blip r:embed="rId5" cstate="print"/>
          <a:srcRect b="6667"/>
          <a:stretch>
            <a:fillRect/>
          </a:stretch>
        </p:blipFill>
        <p:spPr>
          <a:xfrm>
            <a:off x="6953250" y="2820174"/>
            <a:ext cx="1428750" cy="21336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447800" y="3201174"/>
            <a:ext cx="457200" cy="533400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43000" y="4914067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Unexpected object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76600" y="4931688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Errors in detection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276600" y="3810774"/>
            <a:ext cx="304800" cy="609600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19800" y="4931688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Object does not appear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715000" y="2972574"/>
            <a:ext cx="304800" cy="228600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620000" y="2972574"/>
            <a:ext cx="304800" cy="228600"/>
          </a:xfrm>
          <a:prstGeom prst="rect">
            <a:avLst/>
          </a:prstGeom>
          <a:noFill/>
          <a:ln w="12700">
            <a:solidFill>
              <a:srgbClr val="00FF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" y="1524000"/>
            <a:ext cx="78486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9600" y="5638800"/>
            <a:ext cx="78486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981200"/>
            <a:ext cx="7848600" cy="367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  Attributes and Parts in Human Actions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Learning Bases of Attributes and Parts</a:t>
            </a:r>
          </a:p>
          <a:p>
            <a:pPr>
              <a:lnSpc>
                <a:spcPct val="150000"/>
              </a:lnSpc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(modeling the interactions)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  Dataset &amp; Experiments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  Conclusion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905470"/>
            <a:ext cx="21336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Rectangle 297"/>
          <p:cNvSpPr/>
          <p:nvPr/>
        </p:nvSpPr>
        <p:spPr>
          <a:xfrm>
            <a:off x="7696200" y="1981200"/>
            <a:ext cx="1066800" cy="4441686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09600" y="457200"/>
            <a:ext cx="7924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Bases of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Atr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&amp; Parts: Motivation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772400" y="24999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8077200" y="247318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Cycling</a:t>
            </a:r>
          </a:p>
        </p:txBody>
      </p:sp>
      <p:sp>
        <p:nvSpPr>
          <p:cNvPr id="92" name="Rectangle 91"/>
          <p:cNvSpPr/>
          <p:nvPr/>
        </p:nvSpPr>
        <p:spPr>
          <a:xfrm>
            <a:off x="7772400" y="2728573"/>
            <a:ext cx="304800" cy="228600"/>
          </a:xfrm>
          <a:prstGeom prst="rect">
            <a:avLst/>
          </a:pr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772400" y="2957173"/>
            <a:ext cx="304800" cy="228600"/>
          </a:xfrm>
          <a:prstGeom prst="rect">
            <a:avLst/>
          </a:prstGeom>
          <a:solidFill>
            <a:srgbClr val="2100F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772400" y="3185773"/>
            <a:ext cx="304800" cy="228600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7772400" y="3781978"/>
            <a:ext cx="304800" cy="2286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772400" y="40105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7772400" y="4239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7772400" y="4467778"/>
            <a:ext cx="304800" cy="228600"/>
          </a:xfrm>
          <a:prstGeom prst="rect">
            <a:avLst/>
          </a:pr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7772400" y="5077378"/>
            <a:ext cx="304800" cy="228600"/>
          </a:xfrm>
          <a:prstGeom prst="rect">
            <a:avLst/>
          </a:pr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7772400" y="5305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7772400" y="5534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7772400" y="5763178"/>
            <a:ext cx="304800" cy="228600"/>
          </a:xfrm>
          <a:prstGeom prst="rect">
            <a:avLst/>
          </a:prstGeom>
          <a:solidFill>
            <a:srgbClr val="00D10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 rot="5400000">
            <a:off x="8266211" y="3391423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6" name="TextBox 105"/>
          <p:cNvSpPr txBox="1"/>
          <p:nvPr/>
        </p:nvSpPr>
        <p:spPr>
          <a:xfrm rot="5400000">
            <a:off x="7802880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7" name="TextBox 106"/>
          <p:cNvSpPr txBox="1"/>
          <p:nvPr/>
        </p:nvSpPr>
        <p:spPr>
          <a:xfrm rot="5400000">
            <a:off x="8269189" y="467343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8" name="TextBox 107"/>
          <p:cNvSpPr txBox="1"/>
          <p:nvPr/>
        </p:nvSpPr>
        <p:spPr>
          <a:xfrm rot="5400000">
            <a:off x="7802880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9" name="TextBox 108"/>
          <p:cNvSpPr txBox="1"/>
          <p:nvPr/>
        </p:nvSpPr>
        <p:spPr>
          <a:xfrm rot="5400000">
            <a:off x="8269189" y="596883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10" name="TextBox 109"/>
          <p:cNvSpPr txBox="1"/>
          <p:nvPr/>
        </p:nvSpPr>
        <p:spPr>
          <a:xfrm rot="5400000">
            <a:off x="7802880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7772400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7772400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7772400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1030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H="1">
            <a:off x="8337372" y="4232499"/>
            <a:ext cx="117492" cy="25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103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95752" y="3768586"/>
            <a:ext cx="19929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102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9552" y="4043481"/>
            <a:ext cx="381000" cy="23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" name="TextBox 153"/>
          <p:cNvSpPr txBox="1"/>
          <p:nvPr/>
        </p:nvSpPr>
        <p:spPr>
          <a:xfrm>
            <a:off x="8001000" y="270178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Peddling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8077200" y="293038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Writing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8001000" y="315898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Phoning</a:t>
            </a:r>
          </a:p>
        </p:txBody>
      </p:sp>
      <p:graphicFrame>
        <p:nvGraphicFramePr>
          <p:cNvPr id="277" name="Object 10"/>
          <p:cNvGraphicFramePr>
            <a:graphicFrameLocks noChangeAspect="1"/>
          </p:cNvGraphicFramePr>
          <p:nvPr/>
        </p:nvGraphicFramePr>
        <p:xfrm>
          <a:off x="7758113" y="2079426"/>
          <a:ext cx="471487" cy="381000"/>
        </p:xfrm>
        <a:graphic>
          <a:graphicData uri="http://schemas.openxmlformats.org/presentationml/2006/ole">
            <p:oleObj spid="_x0000_s715779" name="Equation" r:id="rId6" imgW="533160" imgH="380880" progId="Equation.DSMT4">
              <p:embed/>
            </p:oleObj>
          </a:graphicData>
        </a:graphic>
      </p:graphicFrame>
      <p:sp>
        <p:nvSpPr>
          <p:cNvPr id="278" name="TextBox 277"/>
          <p:cNvSpPr txBox="1"/>
          <p:nvPr/>
        </p:nvSpPr>
        <p:spPr>
          <a:xfrm>
            <a:off x="7696200" y="1241286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Ideal vector</a:t>
            </a:r>
          </a:p>
        </p:txBody>
      </p:sp>
      <p:pic>
        <p:nvPicPr>
          <p:cNvPr id="303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51429" y="4495800"/>
            <a:ext cx="272923" cy="21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6" name="Picture 26"/>
          <p:cNvPicPr>
            <a:picLocks noChangeAspect="1" noChangeArrowheads="1"/>
          </p:cNvPicPr>
          <p:nvPr/>
        </p:nvPicPr>
        <p:blipFill>
          <a:blip r:embed="rId8" cstate="print"/>
          <a:srcRect t="33079"/>
          <a:stretch>
            <a:fillRect/>
          </a:stretch>
        </p:blipFill>
        <p:spPr bwMode="auto">
          <a:xfrm>
            <a:off x="8301452" y="5029200"/>
            <a:ext cx="16949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" name="Picture 2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67924" y="5561627"/>
            <a:ext cx="228600" cy="22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" name="Picture 2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25252" y="5846411"/>
            <a:ext cx="304800" cy="17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" name="Picture 2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25252" y="5334000"/>
            <a:ext cx="309148" cy="18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" name="Picture 22"/>
          <p:cNvPicPr>
            <a:picLocks noChangeAspect="1" noChangeArrowheads="1"/>
          </p:cNvPicPr>
          <p:nvPr/>
        </p:nvPicPr>
        <p:blipFill>
          <a:blip r:embed="rId12" cstate="print"/>
          <a:srcRect l="4182" t="13793" r="8004"/>
          <a:stretch>
            <a:fillRect/>
          </a:stretch>
        </p:blipFill>
        <p:spPr bwMode="auto">
          <a:xfrm flipH="1">
            <a:off x="228600" y="1295400"/>
            <a:ext cx="1600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5400000">
            <a:off x="1173063" y="2865537"/>
            <a:ext cx="171450" cy="99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" name="TextBox 216"/>
          <p:cNvSpPr txBox="1"/>
          <p:nvPr/>
        </p:nvSpPr>
        <p:spPr>
          <a:xfrm>
            <a:off x="1295400" y="34290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High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609600" y="34290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62000" y="45720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Action Classification in Still Images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8204" y="1941494"/>
            <a:ext cx="1220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Riding bike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7200" y="3698557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Directly using low level feature for classification:</a:t>
            </a:r>
          </a:p>
        </p:txBody>
      </p:sp>
      <p:pic>
        <p:nvPicPr>
          <p:cNvPr id="3000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2575" y="4781550"/>
            <a:ext cx="32480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0775" y="4419600"/>
            <a:ext cx="15716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2"/>
          <p:cNvPicPr>
            <a:picLocks noChangeArrowheads="1"/>
          </p:cNvPicPr>
          <p:nvPr/>
        </p:nvPicPr>
        <p:blipFill>
          <a:blip r:embed="rId4" cstate="print"/>
          <a:srcRect l="4182" t="13793" r="8004"/>
          <a:stretch>
            <a:fillRect/>
          </a:stretch>
        </p:blipFill>
        <p:spPr bwMode="auto">
          <a:xfrm flipH="1">
            <a:off x="457200" y="1524000"/>
            <a:ext cx="1600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85800" y="4343400"/>
            <a:ext cx="457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Grouplet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(Yao &amp;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Fei-Fei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2010)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Multiple kernel learning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Koniusz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et al., 2010)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Spatial pyramid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Delaitre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et al., 2010)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Random forest (Yao et al., 2011)</a:t>
            </a:r>
          </a:p>
        </p:txBody>
      </p:sp>
      <p:pic>
        <p:nvPicPr>
          <p:cNvPr id="65945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7310" y="1600200"/>
            <a:ext cx="147454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>
            <a:off x="2133600" y="2436813"/>
            <a:ext cx="609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343400" y="2436813"/>
            <a:ext cx="609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Rectangle 297"/>
          <p:cNvSpPr/>
          <p:nvPr/>
        </p:nvSpPr>
        <p:spPr>
          <a:xfrm>
            <a:off x="7696200" y="1981200"/>
            <a:ext cx="1066800" cy="4441686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2209800" y="1981200"/>
            <a:ext cx="1143000" cy="4441686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09600" y="457200"/>
            <a:ext cx="7924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Bases of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Atr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&amp; Parts: Motivation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772400" y="24999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8077200" y="247318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Cycling</a:t>
            </a:r>
          </a:p>
        </p:txBody>
      </p:sp>
      <p:sp>
        <p:nvSpPr>
          <p:cNvPr id="92" name="Rectangle 91"/>
          <p:cNvSpPr/>
          <p:nvPr/>
        </p:nvSpPr>
        <p:spPr>
          <a:xfrm>
            <a:off x="7772400" y="2728573"/>
            <a:ext cx="304800" cy="228600"/>
          </a:xfrm>
          <a:prstGeom prst="rect">
            <a:avLst/>
          </a:pr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772400" y="2957173"/>
            <a:ext cx="304800" cy="228600"/>
          </a:xfrm>
          <a:prstGeom prst="rect">
            <a:avLst/>
          </a:prstGeom>
          <a:solidFill>
            <a:srgbClr val="2100F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772400" y="3185773"/>
            <a:ext cx="304800" cy="228600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7772400" y="3781978"/>
            <a:ext cx="304800" cy="2286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772400" y="40105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7772400" y="4239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7772400" y="4467778"/>
            <a:ext cx="304800" cy="228600"/>
          </a:xfrm>
          <a:prstGeom prst="rect">
            <a:avLst/>
          </a:pr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7772400" y="5077378"/>
            <a:ext cx="304800" cy="228600"/>
          </a:xfrm>
          <a:prstGeom prst="rect">
            <a:avLst/>
          </a:pr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7772400" y="5305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7772400" y="5534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7772400" y="5763178"/>
            <a:ext cx="304800" cy="228600"/>
          </a:xfrm>
          <a:prstGeom prst="rect">
            <a:avLst/>
          </a:prstGeom>
          <a:solidFill>
            <a:srgbClr val="00D10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 rot="5400000">
            <a:off x="8266211" y="3391423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6" name="TextBox 105"/>
          <p:cNvSpPr txBox="1"/>
          <p:nvPr/>
        </p:nvSpPr>
        <p:spPr>
          <a:xfrm rot="5400000">
            <a:off x="7802880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7" name="TextBox 106"/>
          <p:cNvSpPr txBox="1"/>
          <p:nvPr/>
        </p:nvSpPr>
        <p:spPr>
          <a:xfrm rot="5400000">
            <a:off x="8269189" y="467343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8" name="TextBox 107"/>
          <p:cNvSpPr txBox="1"/>
          <p:nvPr/>
        </p:nvSpPr>
        <p:spPr>
          <a:xfrm rot="5400000">
            <a:off x="7802880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9" name="TextBox 108"/>
          <p:cNvSpPr txBox="1"/>
          <p:nvPr/>
        </p:nvSpPr>
        <p:spPr>
          <a:xfrm rot="5400000">
            <a:off x="8269189" y="596883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10" name="TextBox 109"/>
          <p:cNvSpPr txBox="1"/>
          <p:nvPr/>
        </p:nvSpPr>
        <p:spPr>
          <a:xfrm rot="5400000">
            <a:off x="7802880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7772400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7772400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7772400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2931765" y="24999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2931765" y="2728573"/>
            <a:ext cx="304800" cy="228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2931765" y="2957173"/>
            <a:ext cx="304800" cy="228600"/>
          </a:xfrm>
          <a:prstGeom prst="rect">
            <a:avLst/>
          </a:prstGeom>
          <a:solidFill>
            <a:srgbClr val="2100F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2931765" y="3185773"/>
            <a:ext cx="304800" cy="228600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2931765" y="3781978"/>
            <a:ext cx="304800" cy="2286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2931765" y="40105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2931765" y="4239178"/>
            <a:ext cx="304800" cy="228600"/>
          </a:xfrm>
          <a:prstGeom prst="rect">
            <a:avLst/>
          </a:prstGeom>
          <a:solidFill>
            <a:srgbClr val="FF00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2931765" y="4467778"/>
            <a:ext cx="304800" cy="228600"/>
          </a:xfrm>
          <a:prstGeom prst="rect">
            <a:avLst/>
          </a:pr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2931765" y="5077378"/>
            <a:ext cx="304800" cy="228600"/>
          </a:xfrm>
          <a:prstGeom prst="rect">
            <a:avLst/>
          </a:pr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2931765" y="5305978"/>
            <a:ext cx="304800" cy="22860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2931765" y="5534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2931765" y="5763178"/>
            <a:ext cx="304800" cy="228600"/>
          </a:xfrm>
          <a:prstGeom prst="rect">
            <a:avLst/>
          </a:prstGeom>
          <a:solidFill>
            <a:srgbClr val="00D10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/>
          <p:cNvSpPr txBox="1"/>
          <p:nvPr/>
        </p:nvSpPr>
        <p:spPr>
          <a:xfrm rot="5400000">
            <a:off x="2962245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32" name="TextBox 131"/>
          <p:cNvSpPr txBox="1"/>
          <p:nvPr/>
        </p:nvSpPr>
        <p:spPr>
          <a:xfrm rot="5400000">
            <a:off x="2962245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34" name="TextBox 133"/>
          <p:cNvSpPr txBox="1"/>
          <p:nvPr/>
        </p:nvSpPr>
        <p:spPr>
          <a:xfrm rot="5400000">
            <a:off x="2962245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2931765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2931765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2931765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3"/>
          <p:cNvSpPr txBox="1"/>
          <p:nvPr/>
        </p:nvSpPr>
        <p:spPr>
          <a:xfrm>
            <a:off x="8001000" y="270178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Peddling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8077200" y="293038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Writing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8001000" y="315898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Phoning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2209800" y="247318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Cycling</a:t>
            </a:r>
          </a:p>
        </p:txBody>
      </p:sp>
      <p:sp>
        <p:nvSpPr>
          <p:cNvPr id="159" name="TextBox 158"/>
          <p:cNvSpPr txBox="1"/>
          <p:nvPr/>
        </p:nvSpPr>
        <p:spPr>
          <a:xfrm rot="5400000">
            <a:off x="2398811" y="3391423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60" name="TextBox 159"/>
          <p:cNvSpPr txBox="1"/>
          <p:nvPr/>
        </p:nvSpPr>
        <p:spPr>
          <a:xfrm rot="5400000">
            <a:off x="2401789" y="467343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61" name="TextBox 160"/>
          <p:cNvSpPr txBox="1"/>
          <p:nvPr/>
        </p:nvSpPr>
        <p:spPr>
          <a:xfrm rot="5400000">
            <a:off x="2401789" y="596883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2133600" y="270178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Peddling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2209800" y="293038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Writing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2133600" y="315898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Phoning</a:t>
            </a:r>
          </a:p>
        </p:txBody>
      </p:sp>
      <p:graphicFrame>
        <p:nvGraphicFramePr>
          <p:cNvPr id="641034" name="Object 10"/>
          <p:cNvGraphicFramePr>
            <a:graphicFrameLocks noChangeAspect="1"/>
          </p:cNvGraphicFramePr>
          <p:nvPr/>
        </p:nvGraphicFramePr>
        <p:xfrm>
          <a:off x="2971800" y="2168386"/>
          <a:ext cx="168275" cy="215900"/>
        </p:xfrm>
        <a:graphic>
          <a:graphicData uri="http://schemas.openxmlformats.org/presentationml/2006/ole">
            <p:oleObj spid="_x0000_s714754" name="Equation" r:id="rId3" imgW="190440" imgH="215640" progId="Equation.DSMT4">
              <p:embed/>
            </p:oleObj>
          </a:graphicData>
        </a:graphic>
      </p:graphicFrame>
      <p:sp>
        <p:nvSpPr>
          <p:cNvPr id="276" name="TextBox 275"/>
          <p:cNvSpPr txBox="1"/>
          <p:nvPr/>
        </p:nvSpPr>
        <p:spPr>
          <a:xfrm>
            <a:off x="2286000" y="12192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Real vector</a:t>
            </a:r>
          </a:p>
        </p:txBody>
      </p:sp>
      <p:graphicFrame>
        <p:nvGraphicFramePr>
          <p:cNvPr id="277" name="Object 10"/>
          <p:cNvGraphicFramePr>
            <a:graphicFrameLocks noChangeAspect="1"/>
          </p:cNvGraphicFramePr>
          <p:nvPr/>
        </p:nvGraphicFramePr>
        <p:xfrm>
          <a:off x="7758113" y="2079426"/>
          <a:ext cx="471487" cy="381000"/>
        </p:xfrm>
        <a:graphic>
          <a:graphicData uri="http://schemas.openxmlformats.org/presentationml/2006/ole">
            <p:oleObj spid="_x0000_s714755" name="Equation" r:id="rId4" imgW="533160" imgH="380880" progId="Equation.DSMT4">
              <p:embed/>
            </p:oleObj>
          </a:graphicData>
        </a:graphic>
      </p:graphicFrame>
      <p:sp>
        <p:nvSpPr>
          <p:cNvPr id="278" name="TextBox 277"/>
          <p:cNvSpPr txBox="1"/>
          <p:nvPr/>
        </p:nvSpPr>
        <p:spPr>
          <a:xfrm>
            <a:off x="7696200" y="1241286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Ideal vector</a:t>
            </a:r>
          </a:p>
        </p:txBody>
      </p:sp>
      <p:pic>
        <p:nvPicPr>
          <p:cNvPr id="641050" name="Picture 26"/>
          <p:cNvPicPr>
            <a:picLocks noChangeAspect="1" noChangeArrowheads="1"/>
          </p:cNvPicPr>
          <p:nvPr/>
        </p:nvPicPr>
        <p:blipFill>
          <a:blip r:embed="rId5" cstate="print"/>
          <a:srcRect t="33079"/>
          <a:stretch>
            <a:fillRect/>
          </a:stretch>
        </p:blipFill>
        <p:spPr bwMode="auto">
          <a:xfrm>
            <a:off x="2438400" y="5029200"/>
            <a:ext cx="16949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1051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04872" y="5561627"/>
            <a:ext cx="228600" cy="22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1052" name="Picture 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5846411"/>
            <a:ext cx="304800" cy="17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1053" name="Picture 2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5334000"/>
            <a:ext cx="309148" cy="18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6" name="Picture 26"/>
          <p:cNvPicPr>
            <a:picLocks noChangeAspect="1" noChangeArrowheads="1"/>
          </p:cNvPicPr>
          <p:nvPr/>
        </p:nvPicPr>
        <p:blipFill>
          <a:blip r:embed="rId5" cstate="print"/>
          <a:srcRect t="33079"/>
          <a:stretch>
            <a:fillRect/>
          </a:stretch>
        </p:blipFill>
        <p:spPr bwMode="auto">
          <a:xfrm>
            <a:off x="8301452" y="5029200"/>
            <a:ext cx="16949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67924" y="5561627"/>
            <a:ext cx="228600" cy="22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" name="Picture 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25252" y="5846411"/>
            <a:ext cx="304800" cy="17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" name="Picture 2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25252" y="5334000"/>
            <a:ext cx="309148" cy="18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" name="Picture 22"/>
          <p:cNvPicPr>
            <a:picLocks noChangeAspect="1" noChangeArrowheads="1"/>
          </p:cNvPicPr>
          <p:nvPr/>
        </p:nvPicPr>
        <p:blipFill>
          <a:blip r:embed="rId9" cstate="print"/>
          <a:srcRect l="4182" t="13793" r="8004"/>
          <a:stretch>
            <a:fillRect/>
          </a:stretch>
        </p:blipFill>
        <p:spPr bwMode="auto">
          <a:xfrm flipH="1">
            <a:off x="228600" y="1295400"/>
            <a:ext cx="1600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1173063" y="2865537"/>
            <a:ext cx="171450" cy="99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" name="TextBox 216"/>
          <p:cNvSpPr txBox="1"/>
          <p:nvPr/>
        </p:nvSpPr>
        <p:spPr>
          <a:xfrm>
            <a:off x="1295400" y="34290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High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609600" y="34290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Low</a:t>
            </a:r>
          </a:p>
        </p:txBody>
      </p:sp>
      <p:sp>
        <p:nvSpPr>
          <p:cNvPr id="164" name="Oval 163"/>
          <p:cNvSpPr/>
          <p:nvPr/>
        </p:nvSpPr>
        <p:spPr>
          <a:xfrm>
            <a:off x="2212848" y="2651760"/>
            <a:ext cx="1143000" cy="38100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2212848" y="5239512"/>
            <a:ext cx="1143000" cy="38100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0" name="Picture 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H="1">
            <a:off x="8337372" y="4232499"/>
            <a:ext cx="117492" cy="25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5" name="Picture 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95752" y="3768586"/>
            <a:ext cx="19929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" name="Picture 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9552" y="4043481"/>
            <a:ext cx="381000" cy="23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" name="Picture 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51429" y="4495800"/>
            <a:ext cx="272923" cy="21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9" name="Picture 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H="1">
            <a:off x="2474996" y="4226804"/>
            <a:ext cx="117492" cy="25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0" name="Picture 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3376" y="3762891"/>
            <a:ext cx="19929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" name="Picture 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176" y="4037786"/>
            <a:ext cx="381000" cy="23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" name="Picture 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9053" y="4490105"/>
            <a:ext cx="272923" cy="21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" name="Oval 170"/>
          <p:cNvSpPr/>
          <p:nvPr/>
        </p:nvSpPr>
        <p:spPr>
          <a:xfrm>
            <a:off x="2212848" y="4169664"/>
            <a:ext cx="1143000" cy="38100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Rectangle 297"/>
          <p:cNvSpPr/>
          <p:nvPr/>
        </p:nvSpPr>
        <p:spPr>
          <a:xfrm>
            <a:off x="7696200" y="1981200"/>
            <a:ext cx="1066800" cy="4441686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2209800" y="1981200"/>
            <a:ext cx="1143000" cy="4441686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3886200" y="1981200"/>
            <a:ext cx="1981200" cy="4454386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09600" y="457200"/>
            <a:ext cx="7924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Bases of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Atr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&amp; Parts: Motivation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772400" y="24999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8077200" y="247318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Cycling</a:t>
            </a:r>
          </a:p>
        </p:txBody>
      </p:sp>
      <p:sp>
        <p:nvSpPr>
          <p:cNvPr id="92" name="Rectangle 91"/>
          <p:cNvSpPr/>
          <p:nvPr/>
        </p:nvSpPr>
        <p:spPr>
          <a:xfrm>
            <a:off x="7772400" y="2728573"/>
            <a:ext cx="304800" cy="228600"/>
          </a:xfrm>
          <a:prstGeom prst="rect">
            <a:avLst/>
          </a:pr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772400" y="2957173"/>
            <a:ext cx="304800" cy="228600"/>
          </a:xfrm>
          <a:prstGeom prst="rect">
            <a:avLst/>
          </a:prstGeom>
          <a:solidFill>
            <a:srgbClr val="2100F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772400" y="3185773"/>
            <a:ext cx="304800" cy="228600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7772400" y="3781978"/>
            <a:ext cx="304800" cy="2286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772400" y="40105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7772400" y="4239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7772400" y="4467778"/>
            <a:ext cx="304800" cy="228600"/>
          </a:xfrm>
          <a:prstGeom prst="rect">
            <a:avLst/>
          </a:pr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7772400" y="5077378"/>
            <a:ext cx="304800" cy="228600"/>
          </a:xfrm>
          <a:prstGeom prst="rect">
            <a:avLst/>
          </a:pr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7772400" y="5305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7772400" y="5534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7772400" y="5763178"/>
            <a:ext cx="304800" cy="228600"/>
          </a:xfrm>
          <a:prstGeom prst="rect">
            <a:avLst/>
          </a:prstGeom>
          <a:solidFill>
            <a:srgbClr val="00D10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 rot="5400000">
            <a:off x="8266211" y="3391423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6" name="TextBox 105"/>
          <p:cNvSpPr txBox="1"/>
          <p:nvPr/>
        </p:nvSpPr>
        <p:spPr>
          <a:xfrm rot="5400000">
            <a:off x="7802880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7" name="TextBox 106"/>
          <p:cNvSpPr txBox="1"/>
          <p:nvPr/>
        </p:nvSpPr>
        <p:spPr>
          <a:xfrm rot="5400000">
            <a:off x="8269189" y="467343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8" name="TextBox 107"/>
          <p:cNvSpPr txBox="1"/>
          <p:nvPr/>
        </p:nvSpPr>
        <p:spPr>
          <a:xfrm rot="5400000">
            <a:off x="7802880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9" name="TextBox 108"/>
          <p:cNvSpPr txBox="1"/>
          <p:nvPr/>
        </p:nvSpPr>
        <p:spPr>
          <a:xfrm rot="5400000">
            <a:off x="8269189" y="596883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10" name="TextBox 109"/>
          <p:cNvSpPr txBox="1"/>
          <p:nvPr/>
        </p:nvSpPr>
        <p:spPr>
          <a:xfrm rot="5400000">
            <a:off x="7802880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7772400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7772400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7772400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2931765" y="24999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2931765" y="2728573"/>
            <a:ext cx="304800" cy="228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2931765" y="2957173"/>
            <a:ext cx="304800" cy="228600"/>
          </a:xfrm>
          <a:prstGeom prst="rect">
            <a:avLst/>
          </a:prstGeom>
          <a:solidFill>
            <a:srgbClr val="2100F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2931765" y="3185773"/>
            <a:ext cx="304800" cy="228600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2931765" y="3781978"/>
            <a:ext cx="304800" cy="2286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2931765" y="40105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2931765" y="4239178"/>
            <a:ext cx="304800" cy="228600"/>
          </a:xfrm>
          <a:prstGeom prst="rect">
            <a:avLst/>
          </a:prstGeom>
          <a:solidFill>
            <a:srgbClr val="FF00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2931765" y="4467778"/>
            <a:ext cx="304800" cy="228600"/>
          </a:xfrm>
          <a:prstGeom prst="rect">
            <a:avLst/>
          </a:pr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2931765" y="5077378"/>
            <a:ext cx="304800" cy="228600"/>
          </a:xfrm>
          <a:prstGeom prst="rect">
            <a:avLst/>
          </a:pr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2931765" y="5305978"/>
            <a:ext cx="304800" cy="22860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2931765" y="5534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2931765" y="5763178"/>
            <a:ext cx="304800" cy="228600"/>
          </a:xfrm>
          <a:prstGeom prst="rect">
            <a:avLst/>
          </a:prstGeom>
          <a:solidFill>
            <a:srgbClr val="00D10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/>
          <p:cNvSpPr txBox="1"/>
          <p:nvPr/>
        </p:nvSpPr>
        <p:spPr>
          <a:xfrm rot="5400000">
            <a:off x="2962245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32" name="TextBox 131"/>
          <p:cNvSpPr txBox="1"/>
          <p:nvPr/>
        </p:nvSpPr>
        <p:spPr>
          <a:xfrm rot="5400000">
            <a:off x="2962245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34" name="TextBox 133"/>
          <p:cNvSpPr txBox="1"/>
          <p:nvPr/>
        </p:nvSpPr>
        <p:spPr>
          <a:xfrm rot="5400000">
            <a:off x="2962245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2931765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2931765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2931765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3"/>
          <p:cNvSpPr txBox="1"/>
          <p:nvPr/>
        </p:nvSpPr>
        <p:spPr>
          <a:xfrm>
            <a:off x="8001000" y="270178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Peddling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8077200" y="293038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Writing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8001000" y="315898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Phoning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2209800" y="247318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Cycling</a:t>
            </a:r>
          </a:p>
        </p:txBody>
      </p:sp>
      <p:sp>
        <p:nvSpPr>
          <p:cNvPr id="159" name="TextBox 158"/>
          <p:cNvSpPr txBox="1"/>
          <p:nvPr/>
        </p:nvSpPr>
        <p:spPr>
          <a:xfrm rot="5400000">
            <a:off x="2398811" y="3391423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60" name="TextBox 159"/>
          <p:cNvSpPr txBox="1"/>
          <p:nvPr/>
        </p:nvSpPr>
        <p:spPr>
          <a:xfrm rot="5400000">
            <a:off x="2401789" y="467343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61" name="TextBox 160"/>
          <p:cNvSpPr txBox="1"/>
          <p:nvPr/>
        </p:nvSpPr>
        <p:spPr>
          <a:xfrm rot="5400000">
            <a:off x="2401789" y="596883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2133600" y="270178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Peddling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2209800" y="293038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Writing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2133600" y="315898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Phoning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4038600" y="24999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4038600" y="27285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4038600" y="29571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4038600" y="31857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4038600" y="3781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4038600" y="4010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/>
        </p:nvSpPr>
        <p:spPr>
          <a:xfrm>
            <a:off x="4038600" y="4239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4038600" y="44677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4038600" y="50773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4038600" y="5305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/>
        </p:nvSpPr>
        <p:spPr>
          <a:xfrm>
            <a:off x="4038600" y="5534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4038600" y="5763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 rot="5400000">
            <a:off x="4069080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87" name="TextBox 186"/>
          <p:cNvSpPr txBox="1"/>
          <p:nvPr/>
        </p:nvSpPr>
        <p:spPr>
          <a:xfrm rot="5400000">
            <a:off x="4069080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88" name="TextBox 187"/>
          <p:cNvSpPr txBox="1"/>
          <p:nvPr/>
        </p:nvSpPr>
        <p:spPr>
          <a:xfrm rot="5400000">
            <a:off x="4069080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89" name="Rectangle 188"/>
          <p:cNvSpPr/>
          <p:nvPr/>
        </p:nvSpPr>
        <p:spPr>
          <a:xfrm>
            <a:off x="4038600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4038600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4038600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4419600" y="24999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>
            <a:off x="4419600" y="27285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4419600" y="29571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4419600" y="31857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4419600" y="3781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4419600" y="40105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4419600" y="4239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/>
        </p:nvSpPr>
        <p:spPr>
          <a:xfrm>
            <a:off x="4419600" y="44677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4419600" y="50773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/>
        </p:nvSpPr>
        <p:spPr>
          <a:xfrm>
            <a:off x="4419600" y="5305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/>
        </p:nvSpPr>
        <p:spPr>
          <a:xfrm>
            <a:off x="4419600" y="5534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/>
        </p:nvSpPr>
        <p:spPr>
          <a:xfrm>
            <a:off x="4419600" y="5763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TextBox 205"/>
          <p:cNvSpPr txBox="1"/>
          <p:nvPr/>
        </p:nvSpPr>
        <p:spPr>
          <a:xfrm rot="5400000">
            <a:off x="4450080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07" name="TextBox 206"/>
          <p:cNvSpPr txBox="1"/>
          <p:nvPr/>
        </p:nvSpPr>
        <p:spPr>
          <a:xfrm rot="5400000">
            <a:off x="4450080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08" name="TextBox 207"/>
          <p:cNvSpPr txBox="1"/>
          <p:nvPr/>
        </p:nvSpPr>
        <p:spPr>
          <a:xfrm rot="5400000">
            <a:off x="4450080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09" name="Rectangle 208"/>
          <p:cNvSpPr/>
          <p:nvPr/>
        </p:nvSpPr>
        <p:spPr>
          <a:xfrm>
            <a:off x="4419600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/>
          <p:nvPr/>
        </p:nvSpPr>
        <p:spPr>
          <a:xfrm>
            <a:off x="4419600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/>
        </p:nvSpPr>
        <p:spPr>
          <a:xfrm>
            <a:off x="4419600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/>
        </p:nvSpPr>
        <p:spPr>
          <a:xfrm>
            <a:off x="4800600" y="24999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/>
        </p:nvSpPr>
        <p:spPr>
          <a:xfrm>
            <a:off x="4800600" y="27285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/>
        </p:nvSpPr>
        <p:spPr>
          <a:xfrm>
            <a:off x="4800600" y="29571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4800600" y="31857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4800600" y="3781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4800600" y="4010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4800600" y="42391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4800600" y="44677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4800600" y="50773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4800600" y="5305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4800600" y="55345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4800600" y="5763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TextBox 225"/>
          <p:cNvSpPr txBox="1"/>
          <p:nvPr/>
        </p:nvSpPr>
        <p:spPr>
          <a:xfrm rot="5400000">
            <a:off x="4831080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27" name="TextBox 226"/>
          <p:cNvSpPr txBox="1"/>
          <p:nvPr/>
        </p:nvSpPr>
        <p:spPr>
          <a:xfrm rot="5400000">
            <a:off x="4831080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28" name="TextBox 227"/>
          <p:cNvSpPr txBox="1"/>
          <p:nvPr/>
        </p:nvSpPr>
        <p:spPr>
          <a:xfrm rot="5400000">
            <a:off x="4831080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29" name="Rectangle 228"/>
          <p:cNvSpPr/>
          <p:nvPr/>
        </p:nvSpPr>
        <p:spPr>
          <a:xfrm>
            <a:off x="4800600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4800600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4800600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TextBox 231"/>
          <p:cNvSpPr txBox="1"/>
          <p:nvPr/>
        </p:nvSpPr>
        <p:spPr>
          <a:xfrm>
            <a:off x="5486400" y="3984486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35" name="Rectangle 234"/>
          <p:cNvSpPr/>
          <p:nvPr/>
        </p:nvSpPr>
        <p:spPr>
          <a:xfrm>
            <a:off x="5181600" y="24999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5181600" y="27285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5181600" y="2957173"/>
            <a:ext cx="304800" cy="228600"/>
          </a:xfrm>
          <a:prstGeom prst="rect">
            <a:avLst/>
          </a:pr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5181600" y="31857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5181600" y="3781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5181600" y="4010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5181600" y="4239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5181600" y="44677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5181600" y="50773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181600" y="5305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181600" y="5534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5181600" y="57631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TextBox 248"/>
          <p:cNvSpPr txBox="1"/>
          <p:nvPr/>
        </p:nvSpPr>
        <p:spPr>
          <a:xfrm rot="5400000">
            <a:off x="5212080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50" name="TextBox 249"/>
          <p:cNvSpPr txBox="1"/>
          <p:nvPr/>
        </p:nvSpPr>
        <p:spPr>
          <a:xfrm rot="5400000">
            <a:off x="5212080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51" name="TextBox 250"/>
          <p:cNvSpPr txBox="1"/>
          <p:nvPr/>
        </p:nvSpPr>
        <p:spPr>
          <a:xfrm rot="5400000">
            <a:off x="5212080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52" name="Rectangle 251"/>
          <p:cNvSpPr/>
          <p:nvPr/>
        </p:nvSpPr>
        <p:spPr>
          <a:xfrm>
            <a:off x="5181600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5181600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5181600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41034" name="Object 10"/>
          <p:cNvGraphicFramePr>
            <a:graphicFrameLocks noChangeAspect="1"/>
          </p:cNvGraphicFramePr>
          <p:nvPr/>
        </p:nvGraphicFramePr>
        <p:xfrm>
          <a:off x="2971800" y="2168386"/>
          <a:ext cx="168275" cy="215900"/>
        </p:xfrm>
        <a:graphic>
          <a:graphicData uri="http://schemas.openxmlformats.org/presentationml/2006/ole">
            <p:oleObj spid="_x0000_s713731" name="Equation" r:id="rId3" imgW="190440" imgH="215640" progId="Equation.DSMT4">
              <p:embed/>
            </p:oleObj>
          </a:graphicData>
        </a:graphic>
      </p:graphicFrame>
      <p:sp>
        <p:nvSpPr>
          <p:cNvPr id="276" name="TextBox 275"/>
          <p:cNvSpPr txBox="1"/>
          <p:nvPr/>
        </p:nvSpPr>
        <p:spPr>
          <a:xfrm>
            <a:off x="2286000" y="12192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Real vector</a:t>
            </a:r>
          </a:p>
        </p:txBody>
      </p:sp>
      <p:graphicFrame>
        <p:nvGraphicFramePr>
          <p:cNvPr id="277" name="Object 10"/>
          <p:cNvGraphicFramePr>
            <a:graphicFrameLocks noChangeAspect="1"/>
          </p:cNvGraphicFramePr>
          <p:nvPr/>
        </p:nvGraphicFramePr>
        <p:xfrm>
          <a:off x="7758113" y="2079426"/>
          <a:ext cx="471487" cy="381000"/>
        </p:xfrm>
        <a:graphic>
          <a:graphicData uri="http://schemas.openxmlformats.org/presentationml/2006/ole">
            <p:oleObj spid="_x0000_s713732" name="Equation" r:id="rId4" imgW="533160" imgH="380880" progId="Equation.DSMT4">
              <p:embed/>
            </p:oleObj>
          </a:graphicData>
        </a:graphic>
      </p:graphicFrame>
      <p:sp>
        <p:nvSpPr>
          <p:cNvPr id="278" name="TextBox 277"/>
          <p:cNvSpPr txBox="1"/>
          <p:nvPr/>
        </p:nvSpPr>
        <p:spPr>
          <a:xfrm>
            <a:off x="7696200" y="1241286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Ideal vector</a:t>
            </a:r>
          </a:p>
        </p:txBody>
      </p:sp>
      <p:graphicFrame>
        <p:nvGraphicFramePr>
          <p:cNvPr id="641036" name="Object 12"/>
          <p:cNvGraphicFramePr>
            <a:graphicFrameLocks noChangeAspect="1"/>
          </p:cNvGraphicFramePr>
          <p:nvPr/>
        </p:nvGraphicFramePr>
        <p:xfrm>
          <a:off x="4076700" y="2079486"/>
          <a:ext cx="201613" cy="381000"/>
        </p:xfrm>
        <a:graphic>
          <a:graphicData uri="http://schemas.openxmlformats.org/presentationml/2006/ole">
            <p:oleObj spid="_x0000_s713733" name="Equation" r:id="rId5" imgW="228600" imgH="380880" progId="Equation.DSMT4">
              <p:embed/>
            </p:oleObj>
          </a:graphicData>
        </a:graphic>
      </p:graphicFrame>
      <p:graphicFrame>
        <p:nvGraphicFramePr>
          <p:cNvPr id="641037" name="Object 13"/>
          <p:cNvGraphicFramePr>
            <a:graphicFrameLocks noChangeAspect="1"/>
          </p:cNvGraphicFramePr>
          <p:nvPr/>
        </p:nvGraphicFramePr>
        <p:xfrm>
          <a:off x="4426843" y="2066786"/>
          <a:ext cx="234950" cy="381000"/>
        </p:xfrm>
        <a:graphic>
          <a:graphicData uri="http://schemas.openxmlformats.org/presentationml/2006/ole">
            <p:oleObj spid="_x0000_s713734" name="Equation" r:id="rId6" imgW="266400" imgH="380880" progId="Equation.DSMT4">
              <p:embed/>
            </p:oleObj>
          </a:graphicData>
        </a:graphic>
      </p:graphicFrame>
      <p:graphicFrame>
        <p:nvGraphicFramePr>
          <p:cNvPr id="641038" name="Object 14"/>
          <p:cNvGraphicFramePr>
            <a:graphicFrameLocks noChangeAspect="1"/>
          </p:cNvGraphicFramePr>
          <p:nvPr/>
        </p:nvGraphicFramePr>
        <p:xfrm>
          <a:off x="4812605" y="2066786"/>
          <a:ext cx="223838" cy="381000"/>
        </p:xfrm>
        <a:graphic>
          <a:graphicData uri="http://schemas.openxmlformats.org/presentationml/2006/ole">
            <p:oleObj spid="_x0000_s713735" name="Equation" r:id="rId7" imgW="253800" imgH="380880" progId="Equation.DSMT4">
              <p:embed/>
            </p:oleObj>
          </a:graphicData>
        </a:graphic>
      </p:graphicFrame>
      <p:graphicFrame>
        <p:nvGraphicFramePr>
          <p:cNvPr id="641039" name="Object 15"/>
          <p:cNvGraphicFramePr>
            <a:graphicFrameLocks noChangeAspect="1"/>
          </p:cNvGraphicFramePr>
          <p:nvPr/>
        </p:nvGraphicFramePr>
        <p:xfrm>
          <a:off x="5181600" y="2066786"/>
          <a:ext cx="234950" cy="381000"/>
        </p:xfrm>
        <a:graphic>
          <a:graphicData uri="http://schemas.openxmlformats.org/presentationml/2006/ole">
            <p:oleObj spid="_x0000_s713736" name="Equation" r:id="rId8" imgW="266400" imgH="380880" progId="Equation.DSMT4">
              <p:embed/>
            </p:oleObj>
          </a:graphicData>
        </a:graphic>
      </p:graphicFrame>
      <p:sp>
        <p:nvSpPr>
          <p:cNvPr id="279" name="TextBox 278"/>
          <p:cNvSpPr txBox="1"/>
          <p:nvPr/>
        </p:nvSpPr>
        <p:spPr>
          <a:xfrm>
            <a:off x="5486400" y="1990586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301" name="TextBox 300"/>
          <p:cNvSpPr txBox="1"/>
          <p:nvPr/>
        </p:nvSpPr>
        <p:spPr>
          <a:xfrm>
            <a:off x="4267200" y="1241286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Action bases</a:t>
            </a:r>
          </a:p>
        </p:txBody>
      </p:sp>
      <p:pic>
        <p:nvPicPr>
          <p:cNvPr id="641050" name="Picture 26"/>
          <p:cNvPicPr>
            <a:picLocks noChangeAspect="1" noChangeArrowheads="1"/>
          </p:cNvPicPr>
          <p:nvPr/>
        </p:nvPicPr>
        <p:blipFill>
          <a:blip r:embed="rId9" cstate="print"/>
          <a:srcRect t="33079"/>
          <a:stretch>
            <a:fillRect/>
          </a:stretch>
        </p:blipFill>
        <p:spPr bwMode="auto">
          <a:xfrm>
            <a:off x="2438400" y="5029200"/>
            <a:ext cx="16949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1051" name="Picture 2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04872" y="5561627"/>
            <a:ext cx="228600" cy="22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1052" name="Picture 2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62200" y="5846411"/>
            <a:ext cx="304800" cy="17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1053" name="Picture 2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62200" y="5334000"/>
            <a:ext cx="309148" cy="18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6" name="Picture 26"/>
          <p:cNvPicPr>
            <a:picLocks noChangeAspect="1" noChangeArrowheads="1"/>
          </p:cNvPicPr>
          <p:nvPr/>
        </p:nvPicPr>
        <p:blipFill>
          <a:blip r:embed="rId9" cstate="print"/>
          <a:srcRect t="33079"/>
          <a:stretch>
            <a:fillRect/>
          </a:stretch>
        </p:blipFill>
        <p:spPr bwMode="auto">
          <a:xfrm>
            <a:off x="8301452" y="5029200"/>
            <a:ext cx="16949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" name="Picture 2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67924" y="5561627"/>
            <a:ext cx="228600" cy="22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" name="Picture 2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25252" y="5846411"/>
            <a:ext cx="304800" cy="17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" name="Picture 2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25252" y="5334000"/>
            <a:ext cx="309148" cy="18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" name="Picture 22"/>
          <p:cNvPicPr>
            <a:picLocks noChangeAspect="1" noChangeArrowheads="1"/>
          </p:cNvPicPr>
          <p:nvPr/>
        </p:nvPicPr>
        <p:blipFill>
          <a:blip r:embed="rId13" cstate="print"/>
          <a:srcRect l="4182" t="13793" r="8004"/>
          <a:stretch>
            <a:fillRect/>
          </a:stretch>
        </p:blipFill>
        <p:spPr bwMode="auto">
          <a:xfrm flipH="1">
            <a:off x="228600" y="1295400"/>
            <a:ext cx="1600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5400000">
            <a:off x="1173063" y="2865537"/>
            <a:ext cx="171450" cy="99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" name="TextBox 216"/>
          <p:cNvSpPr txBox="1"/>
          <p:nvPr/>
        </p:nvSpPr>
        <p:spPr>
          <a:xfrm>
            <a:off x="1295400" y="34290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High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609600" y="34290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Low</a:t>
            </a:r>
          </a:p>
        </p:txBody>
      </p:sp>
      <p:pic>
        <p:nvPicPr>
          <p:cNvPr id="177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89788" y="1371600"/>
            <a:ext cx="1149211" cy="125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" name="Picture 1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19800" y="3200400"/>
            <a:ext cx="136719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7" name="Curved Connector 196"/>
          <p:cNvCxnSpPr/>
          <p:nvPr/>
        </p:nvCxnSpPr>
        <p:spPr>
          <a:xfrm flipV="1">
            <a:off x="5029200" y="1981200"/>
            <a:ext cx="1219200" cy="381000"/>
          </a:xfrm>
          <a:prstGeom prst="curvedConnector3">
            <a:avLst>
              <a:gd name="adj1" fmla="val 50000"/>
            </a:avLst>
          </a:prstGeom>
          <a:ln w="25400" cmpd="sng">
            <a:solidFill>
              <a:srgbClr val="92D050"/>
            </a:solidFill>
            <a:prstDash val="soli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urved Connector 238"/>
          <p:cNvCxnSpPr>
            <a:stCxn id="238" idx="3"/>
          </p:cNvCxnSpPr>
          <p:nvPr/>
        </p:nvCxnSpPr>
        <p:spPr>
          <a:xfrm>
            <a:off x="5486400" y="3300073"/>
            <a:ext cx="762000" cy="357527"/>
          </a:xfrm>
          <a:prstGeom prst="curvedConnector3">
            <a:avLst>
              <a:gd name="adj1" fmla="val 50000"/>
            </a:avLst>
          </a:prstGeom>
          <a:ln w="25400" cmpd="sng">
            <a:solidFill>
              <a:srgbClr val="92D050"/>
            </a:solidFill>
            <a:prstDash val="soli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7" name="Picture 6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H="1">
            <a:off x="8337372" y="4232499"/>
            <a:ext cx="117492" cy="25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" name="Picture 7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95752" y="3768586"/>
            <a:ext cx="19929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0" name="Picture 3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9552" y="4043481"/>
            <a:ext cx="381000" cy="23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" name="Picture 4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51429" y="4495800"/>
            <a:ext cx="272923" cy="21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" name="Picture 6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H="1">
            <a:off x="2474996" y="4226804"/>
            <a:ext cx="117492" cy="25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" name="Picture 7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3376" y="3762891"/>
            <a:ext cx="19929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4" name="Picture 3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176" y="4037786"/>
            <a:ext cx="381000" cy="23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5" name="Picture 4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9053" y="4490105"/>
            <a:ext cx="272923" cy="21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Rectangle 299"/>
          <p:cNvSpPr/>
          <p:nvPr/>
        </p:nvSpPr>
        <p:spPr>
          <a:xfrm>
            <a:off x="6172200" y="2209800"/>
            <a:ext cx="914400" cy="3048000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/>
          <p:cNvSpPr/>
          <p:nvPr/>
        </p:nvSpPr>
        <p:spPr>
          <a:xfrm>
            <a:off x="7696200" y="1981200"/>
            <a:ext cx="1066800" cy="4441686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2209800" y="1981200"/>
            <a:ext cx="1143000" cy="4441686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3886200" y="1981200"/>
            <a:ext cx="1981200" cy="4454386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09600" y="457200"/>
            <a:ext cx="7924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Bases of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Atr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&amp; Parts: Motivation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772400" y="24999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8077200" y="247318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Cycling</a:t>
            </a:r>
          </a:p>
        </p:txBody>
      </p:sp>
      <p:sp>
        <p:nvSpPr>
          <p:cNvPr id="92" name="Rectangle 91"/>
          <p:cNvSpPr/>
          <p:nvPr/>
        </p:nvSpPr>
        <p:spPr>
          <a:xfrm>
            <a:off x="7772400" y="2728573"/>
            <a:ext cx="304800" cy="228600"/>
          </a:xfrm>
          <a:prstGeom prst="rect">
            <a:avLst/>
          </a:pr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772400" y="2957173"/>
            <a:ext cx="304800" cy="228600"/>
          </a:xfrm>
          <a:prstGeom prst="rect">
            <a:avLst/>
          </a:prstGeom>
          <a:solidFill>
            <a:srgbClr val="2100F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772400" y="3185773"/>
            <a:ext cx="304800" cy="228600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7772400" y="3781978"/>
            <a:ext cx="304800" cy="2286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772400" y="40105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7772400" y="4239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7772400" y="4467778"/>
            <a:ext cx="304800" cy="228600"/>
          </a:xfrm>
          <a:prstGeom prst="rect">
            <a:avLst/>
          </a:pr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7772400" y="5077378"/>
            <a:ext cx="304800" cy="228600"/>
          </a:xfrm>
          <a:prstGeom prst="rect">
            <a:avLst/>
          </a:pr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7772400" y="5305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7772400" y="5534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7772400" y="5763178"/>
            <a:ext cx="304800" cy="228600"/>
          </a:xfrm>
          <a:prstGeom prst="rect">
            <a:avLst/>
          </a:prstGeom>
          <a:solidFill>
            <a:srgbClr val="00D10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 rot="5400000">
            <a:off x="8266211" y="3391423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6" name="TextBox 105"/>
          <p:cNvSpPr txBox="1"/>
          <p:nvPr/>
        </p:nvSpPr>
        <p:spPr>
          <a:xfrm rot="5400000">
            <a:off x="7802880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7" name="TextBox 106"/>
          <p:cNvSpPr txBox="1"/>
          <p:nvPr/>
        </p:nvSpPr>
        <p:spPr>
          <a:xfrm rot="5400000">
            <a:off x="8269189" y="467343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8" name="TextBox 107"/>
          <p:cNvSpPr txBox="1"/>
          <p:nvPr/>
        </p:nvSpPr>
        <p:spPr>
          <a:xfrm rot="5400000">
            <a:off x="7802880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9" name="TextBox 108"/>
          <p:cNvSpPr txBox="1"/>
          <p:nvPr/>
        </p:nvSpPr>
        <p:spPr>
          <a:xfrm rot="5400000">
            <a:off x="8269189" y="596883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10" name="TextBox 109"/>
          <p:cNvSpPr txBox="1"/>
          <p:nvPr/>
        </p:nvSpPr>
        <p:spPr>
          <a:xfrm rot="5400000">
            <a:off x="7802880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7772400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7772400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7772400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2931765" y="24999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2931765" y="2728573"/>
            <a:ext cx="304800" cy="228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2931765" y="2957173"/>
            <a:ext cx="304800" cy="228600"/>
          </a:xfrm>
          <a:prstGeom prst="rect">
            <a:avLst/>
          </a:prstGeom>
          <a:solidFill>
            <a:srgbClr val="2100F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2931765" y="3185773"/>
            <a:ext cx="304800" cy="228600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2931765" y="3781978"/>
            <a:ext cx="304800" cy="2286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2931765" y="40105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2931765" y="4239178"/>
            <a:ext cx="304800" cy="228600"/>
          </a:xfrm>
          <a:prstGeom prst="rect">
            <a:avLst/>
          </a:prstGeom>
          <a:solidFill>
            <a:srgbClr val="FF00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2931765" y="4467778"/>
            <a:ext cx="304800" cy="228600"/>
          </a:xfrm>
          <a:prstGeom prst="rect">
            <a:avLst/>
          </a:pr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2931765" y="5077378"/>
            <a:ext cx="304800" cy="228600"/>
          </a:xfrm>
          <a:prstGeom prst="rect">
            <a:avLst/>
          </a:pr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2931765" y="5305978"/>
            <a:ext cx="304800" cy="22860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2931765" y="5534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2931765" y="5763178"/>
            <a:ext cx="304800" cy="228600"/>
          </a:xfrm>
          <a:prstGeom prst="rect">
            <a:avLst/>
          </a:prstGeom>
          <a:solidFill>
            <a:srgbClr val="00D10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/>
          <p:cNvSpPr txBox="1"/>
          <p:nvPr/>
        </p:nvSpPr>
        <p:spPr>
          <a:xfrm rot="5400000">
            <a:off x="2962245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32" name="TextBox 131"/>
          <p:cNvSpPr txBox="1"/>
          <p:nvPr/>
        </p:nvSpPr>
        <p:spPr>
          <a:xfrm rot="5400000">
            <a:off x="2962245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34" name="TextBox 133"/>
          <p:cNvSpPr txBox="1"/>
          <p:nvPr/>
        </p:nvSpPr>
        <p:spPr>
          <a:xfrm rot="5400000">
            <a:off x="2962245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2931765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2931765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2931765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3"/>
          <p:cNvSpPr txBox="1"/>
          <p:nvPr/>
        </p:nvSpPr>
        <p:spPr>
          <a:xfrm>
            <a:off x="8001000" y="270178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Peddling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8077200" y="293038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Writing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8001000" y="315898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Phoning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2209800" y="247318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Cycling</a:t>
            </a:r>
          </a:p>
        </p:txBody>
      </p:sp>
      <p:sp>
        <p:nvSpPr>
          <p:cNvPr id="159" name="TextBox 158"/>
          <p:cNvSpPr txBox="1"/>
          <p:nvPr/>
        </p:nvSpPr>
        <p:spPr>
          <a:xfrm rot="5400000">
            <a:off x="2398811" y="3391423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60" name="TextBox 159"/>
          <p:cNvSpPr txBox="1"/>
          <p:nvPr/>
        </p:nvSpPr>
        <p:spPr>
          <a:xfrm rot="5400000">
            <a:off x="2401789" y="467343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61" name="TextBox 160"/>
          <p:cNvSpPr txBox="1"/>
          <p:nvPr/>
        </p:nvSpPr>
        <p:spPr>
          <a:xfrm rot="5400000">
            <a:off x="2401789" y="596883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2133600" y="270178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Peddling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2209800" y="293038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Writing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2133600" y="315898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Phoning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4038600" y="24999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4038600" y="27285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4038600" y="29571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4038600" y="31857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4038600" y="3781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4038600" y="4010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/>
        </p:nvSpPr>
        <p:spPr>
          <a:xfrm>
            <a:off x="4038600" y="4239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4038600" y="44677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4038600" y="50773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4038600" y="5305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/>
        </p:nvSpPr>
        <p:spPr>
          <a:xfrm>
            <a:off x="4038600" y="5534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4038600" y="5763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 rot="5400000">
            <a:off x="4069080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87" name="TextBox 186"/>
          <p:cNvSpPr txBox="1"/>
          <p:nvPr/>
        </p:nvSpPr>
        <p:spPr>
          <a:xfrm rot="5400000">
            <a:off x="4069080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88" name="TextBox 187"/>
          <p:cNvSpPr txBox="1"/>
          <p:nvPr/>
        </p:nvSpPr>
        <p:spPr>
          <a:xfrm rot="5400000">
            <a:off x="4069080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89" name="Rectangle 188"/>
          <p:cNvSpPr/>
          <p:nvPr/>
        </p:nvSpPr>
        <p:spPr>
          <a:xfrm>
            <a:off x="4038600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4038600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4038600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4419600" y="24999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>
            <a:off x="4419600" y="27285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4419600" y="29571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4419600" y="31857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4419600" y="3781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4419600" y="40105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4419600" y="4239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/>
        </p:nvSpPr>
        <p:spPr>
          <a:xfrm>
            <a:off x="4419600" y="44677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4419600" y="50773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/>
        </p:nvSpPr>
        <p:spPr>
          <a:xfrm>
            <a:off x="4419600" y="5305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/>
        </p:nvSpPr>
        <p:spPr>
          <a:xfrm>
            <a:off x="4419600" y="5534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/>
        </p:nvSpPr>
        <p:spPr>
          <a:xfrm>
            <a:off x="4419600" y="5763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TextBox 205"/>
          <p:cNvSpPr txBox="1"/>
          <p:nvPr/>
        </p:nvSpPr>
        <p:spPr>
          <a:xfrm rot="5400000">
            <a:off x="4450080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07" name="TextBox 206"/>
          <p:cNvSpPr txBox="1"/>
          <p:nvPr/>
        </p:nvSpPr>
        <p:spPr>
          <a:xfrm rot="5400000">
            <a:off x="4450080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08" name="TextBox 207"/>
          <p:cNvSpPr txBox="1"/>
          <p:nvPr/>
        </p:nvSpPr>
        <p:spPr>
          <a:xfrm rot="5400000">
            <a:off x="4450080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09" name="Rectangle 208"/>
          <p:cNvSpPr/>
          <p:nvPr/>
        </p:nvSpPr>
        <p:spPr>
          <a:xfrm>
            <a:off x="4419600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/>
          <p:nvPr/>
        </p:nvSpPr>
        <p:spPr>
          <a:xfrm>
            <a:off x="4419600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/>
        </p:nvSpPr>
        <p:spPr>
          <a:xfrm>
            <a:off x="4419600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/>
        </p:nvSpPr>
        <p:spPr>
          <a:xfrm>
            <a:off x="4800600" y="24999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/>
        </p:nvSpPr>
        <p:spPr>
          <a:xfrm>
            <a:off x="4800600" y="27285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/>
        </p:nvSpPr>
        <p:spPr>
          <a:xfrm>
            <a:off x="4800600" y="29571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4800600" y="31857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4800600" y="3781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4800600" y="4010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4800600" y="42391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4800600" y="44677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4800600" y="50773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4800600" y="5305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4800600" y="55345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4800600" y="5763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TextBox 225"/>
          <p:cNvSpPr txBox="1"/>
          <p:nvPr/>
        </p:nvSpPr>
        <p:spPr>
          <a:xfrm rot="5400000">
            <a:off x="4831080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27" name="TextBox 226"/>
          <p:cNvSpPr txBox="1"/>
          <p:nvPr/>
        </p:nvSpPr>
        <p:spPr>
          <a:xfrm rot="5400000">
            <a:off x="4831080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28" name="TextBox 227"/>
          <p:cNvSpPr txBox="1"/>
          <p:nvPr/>
        </p:nvSpPr>
        <p:spPr>
          <a:xfrm rot="5400000">
            <a:off x="4831080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29" name="Rectangle 228"/>
          <p:cNvSpPr/>
          <p:nvPr/>
        </p:nvSpPr>
        <p:spPr>
          <a:xfrm>
            <a:off x="4800600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4800600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4800600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TextBox 231"/>
          <p:cNvSpPr txBox="1"/>
          <p:nvPr/>
        </p:nvSpPr>
        <p:spPr>
          <a:xfrm>
            <a:off x="5486400" y="3984486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graphicFrame>
        <p:nvGraphicFramePr>
          <p:cNvPr id="234" name="Object 233"/>
          <p:cNvGraphicFramePr>
            <a:graphicFrameLocks noChangeAspect="1"/>
          </p:cNvGraphicFramePr>
          <p:nvPr/>
        </p:nvGraphicFramePr>
        <p:xfrm>
          <a:off x="3429000" y="4060686"/>
          <a:ext cx="381000" cy="340895"/>
        </p:xfrm>
        <a:graphic>
          <a:graphicData uri="http://schemas.openxmlformats.org/presentationml/2006/ole">
            <p:oleObj spid="_x0000_s641032" name="Equation" r:id="rId3" imgW="241200" imgH="215640" progId="Equation.DSMT4">
              <p:embed/>
            </p:oleObj>
          </a:graphicData>
        </a:graphic>
      </p:graphicFrame>
      <p:sp>
        <p:nvSpPr>
          <p:cNvPr id="235" name="Rectangle 234"/>
          <p:cNvSpPr/>
          <p:nvPr/>
        </p:nvSpPr>
        <p:spPr>
          <a:xfrm>
            <a:off x="5181600" y="24999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5181600" y="27285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5181600" y="2957173"/>
            <a:ext cx="304800" cy="228600"/>
          </a:xfrm>
          <a:prstGeom prst="rect">
            <a:avLst/>
          </a:pr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5181600" y="31857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5181600" y="3781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5181600" y="4010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5181600" y="4239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5181600" y="44677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5181600" y="50773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181600" y="5305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181600" y="5534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5181600" y="57631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TextBox 248"/>
          <p:cNvSpPr txBox="1"/>
          <p:nvPr/>
        </p:nvSpPr>
        <p:spPr>
          <a:xfrm rot="5400000">
            <a:off x="5212080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50" name="TextBox 249"/>
          <p:cNvSpPr txBox="1"/>
          <p:nvPr/>
        </p:nvSpPr>
        <p:spPr>
          <a:xfrm rot="5400000">
            <a:off x="5212080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51" name="TextBox 250"/>
          <p:cNvSpPr txBox="1"/>
          <p:nvPr/>
        </p:nvSpPr>
        <p:spPr>
          <a:xfrm rot="5400000">
            <a:off x="5212080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52" name="Rectangle 251"/>
          <p:cNvSpPr/>
          <p:nvPr/>
        </p:nvSpPr>
        <p:spPr>
          <a:xfrm>
            <a:off x="5181600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5181600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5181600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41034" name="Object 10"/>
          <p:cNvGraphicFramePr>
            <a:graphicFrameLocks noChangeAspect="1"/>
          </p:cNvGraphicFramePr>
          <p:nvPr/>
        </p:nvGraphicFramePr>
        <p:xfrm>
          <a:off x="2971800" y="2168386"/>
          <a:ext cx="168275" cy="215900"/>
        </p:xfrm>
        <a:graphic>
          <a:graphicData uri="http://schemas.openxmlformats.org/presentationml/2006/ole">
            <p:oleObj spid="_x0000_s641034" name="Equation" r:id="rId4" imgW="190440" imgH="215640" progId="Equation.DSMT4">
              <p:embed/>
            </p:oleObj>
          </a:graphicData>
        </a:graphic>
      </p:graphicFrame>
      <p:sp>
        <p:nvSpPr>
          <p:cNvPr id="275" name="Rectangle 274"/>
          <p:cNvSpPr/>
          <p:nvPr/>
        </p:nvSpPr>
        <p:spPr>
          <a:xfrm rot="5400000">
            <a:off x="6629400" y="2970212"/>
            <a:ext cx="228600" cy="381000"/>
          </a:xfrm>
          <a:prstGeom prst="rect">
            <a:avLst/>
          </a:prstGeom>
          <a:solidFill>
            <a:srgbClr val="FF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TextBox 275"/>
          <p:cNvSpPr txBox="1"/>
          <p:nvPr/>
        </p:nvSpPr>
        <p:spPr>
          <a:xfrm>
            <a:off x="2286000" y="12192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Real vector</a:t>
            </a:r>
          </a:p>
        </p:txBody>
      </p:sp>
      <p:graphicFrame>
        <p:nvGraphicFramePr>
          <p:cNvPr id="277" name="Object 10"/>
          <p:cNvGraphicFramePr>
            <a:graphicFrameLocks noChangeAspect="1"/>
          </p:cNvGraphicFramePr>
          <p:nvPr/>
        </p:nvGraphicFramePr>
        <p:xfrm>
          <a:off x="7758113" y="2079426"/>
          <a:ext cx="471487" cy="381000"/>
        </p:xfrm>
        <a:graphic>
          <a:graphicData uri="http://schemas.openxmlformats.org/presentationml/2006/ole">
            <p:oleObj spid="_x0000_s641035" name="Equation" r:id="rId5" imgW="533160" imgH="380880" progId="Equation.DSMT4">
              <p:embed/>
            </p:oleObj>
          </a:graphicData>
        </a:graphic>
      </p:graphicFrame>
      <p:sp>
        <p:nvSpPr>
          <p:cNvPr id="278" name="TextBox 277"/>
          <p:cNvSpPr txBox="1"/>
          <p:nvPr/>
        </p:nvSpPr>
        <p:spPr>
          <a:xfrm>
            <a:off x="7696200" y="1241286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Ideal vector</a:t>
            </a:r>
          </a:p>
        </p:txBody>
      </p:sp>
      <p:graphicFrame>
        <p:nvGraphicFramePr>
          <p:cNvPr id="641036" name="Object 12"/>
          <p:cNvGraphicFramePr>
            <a:graphicFrameLocks noChangeAspect="1"/>
          </p:cNvGraphicFramePr>
          <p:nvPr/>
        </p:nvGraphicFramePr>
        <p:xfrm>
          <a:off x="4076700" y="2079486"/>
          <a:ext cx="201613" cy="381000"/>
        </p:xfrm>
        <a:graphic>
          <a:graphicData uri="http://schemas.openxmlformats.org/presentationml/2006/ole">
            <p:oleObj spid="_x0000_s641036" name="Equation" r:id="rId6" imgW="228600" imgH="380880" progId="Equation.DSMT4">
              <p:embed/>
            </p:oleObj>
          </a:graphicData>
        </a:graphic>
      </p:graphicFrame>
      <p:graphicFrame>
        <p:nvGraphicFramePr>
          <p:cNvPr id="641037" name="Object 13"/>
          <p:cNvGraphicFramePr>
            <a:graphicFrameLocks noChangeAspect="1"/>
          </p:cNvGraphicFramePr>
          <p:nvPr/>
        </p:nvGraphicFramePr>
        <p:xfrm>
          <a:off x="4426843" y="2066786"/>
          <a:ext cx="234950" cy="381000"/>
        </p:xfrm>
        <a:graphic>
          <a:graphicData uri="http://schemas.openxmlformats.org/presentationml/2006/ole">
            <p:oleObj spid="_x0000_s641037" name="Equation" r:id="rId7" imgW="266400" imgH="380880" progId="Equation.DSMT4">
              <p:embed/>
            </p:oleObj>
          </a:graphicData>
        </a:graphic>
      </p:graphicFrame>
      <p:graphicFrame>
        <p:nvGraphicFramePr>
          <p:cNvPr id="641038" name="Object 14"/>
          <p:cNvGraphicFramePr>
            <a:graphicFrameLocks noChangeAspect="1"/>
          </p:cNvGraphicFramePr>
          <p:nvPr/>
        </p:nvGraphicFramePr>
        <p:xfrm>
          <a:off x="4812605" y="2066786"/>
          <a:ext cx="223838" cy="381000"/>
        </p:xfrm>
        <a:graphic>
          <a:graphicData uri="http://schemas.openxmlformats.org/presentationml/2006/ole">
            <p:oleObj spid="_x0000_s641038" name="Equation" r:id="rId8" imgW="253800" imgH="380880" progId="Equation.DSMT4">
              <p:embed/>
            </p:oleObj>
          </a:graphicData>
        </a:graphic>
      </p:graphicFrame>
      <p:graphicFrame>
        <p:nvGraphicFramePr>
          <p:cNvPr id="641039" name="Object 15"/>
          <p:cNvGraphicFramePr>
            <a:graphicFrameLocks noChangeAspect="1"/>
          </p:cNvGraphicFramePr>
          <p:nvPr/>
        </p:nvGraphicFramePr>
        <p:xfrm>
          <a:off x="5181600" y="2066786"/>
          <a:ext cx="234950" cy="381000"/>
        </p:xfrm>
        <a:graphic>
          <a:graphicData uri="http://schemas.openxmlformats.org/presentationml/2006/ole">
            <p:oleObj spid="_x0000_s641039" name="Equation" r:id="rId9" imgW="266400" imgH="380880" progId="Equation.DSMT4">
              <p:embed/>
            </p:oleObj>
          </a:graphicData>
        </a:graphic>
      </p:graphicFrame>
      <p:sp>
        <p:nvSpPr>
          <p:cNvPr id="279" name="TextBox 278"/>
          <p:cNvSpPr txBox="1"/>
          <p:nvPr/>
        </p:nvSpPr>
        <p:spPr>
          <a:xfrm>
            <a:off x="5486400" y="1990586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83" name="Rectangle 282"/>
          <p:cNvSpPr/>
          <p:nvPr/>
        </p:nvSpPr>
        <p:spPr>
          <a:xfrm rot="5400000">
            <a:off x="6667500" y="3236912"/>
            <a:ext cx="228600" cy="457200"/>
          </a:xfrm>
          <a:prstGeom prst="rect">
            <a:avLst/>
          </a:prstGeom>
          <a:solidFill>
            <a:srgbClr val="FF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9" name="Straight Arrow Connector 258"/>
          <p:cNvCxnSpPr/>
          <p:nvPr/>
        </p:nvCxnSpPr>
        <p:spPr>
          <a:xfrm rot="5400000" flipH="1" flipV="1">
            <a:off x="5447505" y="3999706"/>
            <a:ext cx="2209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1040" name="Object 16"/>
          <p:cNvGraphicFramePr>
            <a:graphicFrameLocks noChangeAspect="1"/>
          </p:cNvGraphicFramePr>
          <p:nvPr/>
        </p:nvGraphicFramePr>
        <p:xfrm>
          <a:off x="6189662" y="2971006"/>
          <a:ext cx="257175" cy="381000"/>
        </p:xfrm>
        <a:graphic>
          <a:graphicData uri="http://schemas.openxmlformats.org/presentationml/2006/ole">
            <p:oleObj spid="_x0000_s641040" name="Equation" r:id="rId10" imgW="291960" imgH="380880" progId="Equation.DSMT4">
              <p:embed/>
            </p:oleObj>
          </a:graphicData>
        </a:graphic>
      </p:graphicFrame>
      <p:graphicFrame>
        <p:nvGraphicFramePr>
          <p:cNvPr id="641044" name="Object 20"/>
          <p:cNvGraphicFramePr>
            <a:graphicFrameLocks noChangeAspect="1"/>
          </p:cNvGraphicFramePr>
          <p:nvPr/>
        </p:nvGraphicFramePr>
        <p:xfrm>
          <a:off x="6172200" y="3275806"/>
          <a:ext cx="292100" cy="381000"/>
        </p:xfrm>
        <a:graphic>
          <a:graphicData uri="http://schemas.openxmlformats.org/presentationml/2006/ole">
            <p:oleObj spid="_x0000_s641044" name="Equation" r:id="rId11" imgW="330120" imgH="380880" progId="Equation.DSMT4">
              <p:embed/>
            </p:oleObj>
          </a:graphicData>
        </a:graphic>
      </p:graphicFrame>
      <p:graphicFrame>
        <p:nvGraphicFramePr>
          <p:cNvPr id="641045" name="Object 21"/>
          <p:cNvGraphicFramePr>
            <a:graphicFrameLocks noChangeAspect="1"/>
          </p:cNvGraphicFramePr>
          <p:nvPr/>
        </p:nvGraphicFramePr>
        <p:xfrm>
          <a:off x="6178550" y="3580606"/>
          <a:ext cx="279400" cy="381000"/>
        </p:xfrm>
        <a:graphic>
          <a:graphicData uri="http://schemas.openxmlformats.org/presentationml/2006/ole">
            <p:oleObj spid="_x0000_s641045" name="Equation" r:id="rId12" imgW="317160" imgH="380880" progId="Equation.DSMT4">
              <p:embed/>
            </p:oleObj>
          </a:graphicData>
        </a:graphic>
      </p:graphicFrame>
      <p:graphicFrame>
        <p:nvGraphicFramePr>
          <p:cNvPr id="641046" name="Object 22"/>
          <p:cNvGraphicFramePr>
            <a:graphicFrameLocks noChangeAspect="1"/>
          </p:cNvGraphicFramePr>
          <p:nvPr/>
        </p:nvGraphicFramePr>
        <p:xfrm>
          <a:off x="6172200" y="3885406"/>
          <a:ext cx="292100" cy="381000"/>
        </p:xfrm>
        <a:graphic>
          <a:graphicData uri="http://schemas.openxmlformats.org/presentationml/2006/ole">
            <p:oleObj spid="_x0000_s641046" name="Equation" r:id="rId13" imgW="330120" imgH="380880" progId="Equation.DSMT4">
              <p:embed/>
            </p:oleObj>
          </a:graphicData>
        </a:graphic>
      </p:graphicFrame>
      <p:sp>
        <p:nvSpPr>
          <p:cNvPr id="295" name="TextBox 294"/>
          <p:cNvSpPr txBox="1"/>
          <p:nvPr/>
        </p:nvSpPr>
        <p:spPr>
          <a:xfrm rot="5400000">
            <a:off x="6256307" y="433305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graphicFrame>
        <p:nvGraphicFramePr>
          <p:cNvPr id="299" name="Object 298"/>
          <p:cNvGraphicFramePr>
            <a:graphicFrameLocks noChangeAspect="1"/>
          </p:cNvGraphicFramePr>
          <p:nvPr/>
        </p:nvGraphicFramePr>
        <p:xfrm>
          <a:off x="5969000" y="4200386"/>
          <a:ext cx="127000" cy="165100"/>
        </p:xfrm>
        <a:graphic>
          <a:graphicData uri="http://schemas.openxmlformats.org/presentationml/2006/ole">
            <p:oleObj spid="_x0000_s641047" name="Equation" r:id="rId14" imgW="126720" imgH="164880" progId="Equation.DSMT4">
              <p:embed/>
            </p:oleObj>
          </a:graphicData>
        </a:graphic>
      </p:graphicFrame>
      <p:graphicFrame>
        <p:nvGraphicFramePr>
          <p:cNvPr id="641048" name="Object 24"/>
          <p:cNvGraphicFramePr>
            <a:graphicFrameLocks noChangeAspect="1"/>
          </p:cNvGraphicFramePr>
          <p:nvPr/>
        </p:nvGraphicFramePr>
        <p:xfrm>
          <a:off x="6443663" y="2387600"/>
          <a:ext cx="236537" cy="203200"/>
        </p:xfrm>
        <a:graphic>
          <a:graphicData uri="http://schemas.openxmlformats.org/presentationml/2006/ole">
            <p:oleObj spid="_x0000_s641048" name="Equation" r:id="rId15" imgW="266400" imgH="203040" progId="Equation.DSMT4">
              <p:embed/>
            </p:oleObj>
          </a:graphicData>
        </a:graphic>
      </p:graphicFrame>
      <p:graphicFrame>
        <p:nvGraphicFramePr>
          <p:cNvPr id="641049" name="Object 25"/>
          <p:cNvGraphicFramePr>
            <a:graphicFrameLocks noChangeAspect="1"/>
          </p:cNvGraphicFramePr>
          <p:nvPr/>
        </p:nvGraphicFramePr>
        <p:xfrm>
          <a:off x="7162800" y="4098925"/>
          <a:ext cx="381000" cy="320675"/>
        </p:xfrm>
        <a:graphic>
          <a:graphicData uri="http://schemas.openxmlformats.org/presentationml/2006/ole">
            <p:oleObj spid="_x0000_s641049" name="Equation" r:id="rId16" imgW="241200" imgH="203040" progId="Equation.DSMT4">
              <p:embed/>
            </p:oleObj>
          </a:graphicData>
        </a:graphic>
      </p:graphicFrame>
      <p:sp>
        <p:nvSpPr>
          <p:cNvPr id="301" name="TextBox 300"/>
          <p:cNvSpPr txBox="1"/>
          <p:nvPr/>
        </p:nvSpPr>
        <p:spPr>
          <a:xfrm>
            <a:off x="4267200" y="1241286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Action bases</a:t>
            </a:r>
          </a:p>
        </p:txBody>
      </p:sp>
      <p:sp>
        <p:nvSpPr>
          <p:cNvPr id="302" name="TextBox 301"/>
          <p:cNvSpPr txBox="1"/>
          <p:nvPr/>
        </p:nvSpPr>
        <p:spPr>
          <a:xfrm>
            <a:off x="5562600" y="1241286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Reconstruction coefficients</a:t>
            </a:r>
          </a:p>
        </p:txBody>
      </p:sp>
      <p:pic>
        <p:nvPicPr>
          <p:cNvPr id="641050" name="Picture 26"/>
          <p:cNvPicPr>
            <a:picLocks noChangeAspect="1" noChangeArrowheads="1"/>
          </p:cNvPicPr>
          <p:nvPr/>
        </p:nvPicPr>
        <p:blipFill>
          <a:blip r:embed="rId17" cstate="print"/>
          <a:srcRect t="33079"/>
          <a:stretch>
            <a:fillRect/>
          </a:stretch>
        </p:blipFill>
        <p:spPr bwMode="auto">
          <a:xfrm>
            <a:off x="2438400" y="5029200"/>
            <a:ext cx="16949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1051" name="Picture 2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404872" y="5561627"/>
            <a:ext cx="228600" cy="22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1052" name="Picture 2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362200" y="5846411"/>
            <a:ext cx="304800" cy="17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1053" name="Picture 29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362200" y="5334000"/>
            <a:ext cx="309148" cy="18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6" name="Picture 26"/>
          <p:cNvPicPr>
            <a:picLocks noChangeAspect="1" noChangeArrowheads="1"/>
          </p:cNvPicPr>
          <p:nvPr/>
        </p:nvPicPr>
        <p:blipFill>
          <a:blip r:embed="rId17" cstate="print"/>
          <a:srcRect t="33079"/>
          <a:stretch>
            <a:fillRect/>
          </a:stretch>
        </p:blipFill>
        <p:spPr bwMode="auto">
          <a:xfrm>
            <a:off x="8301452" y="5029200"/>
            <a:ext cx="16949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" name="Picture 2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267924" y="5561627"/>
            <a:ext cx="228600" cy="22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" name="Picture 2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225252" y="5846411"/>
            <a:ext cx="304800" cy="17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" name="Picture 29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225252" y="5334000"/>
            <a:ext cx="309148" cy="18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" name="Picture 22"/>
          <p:cNvPicPr>
            <a:picLocks noChangeAspect="1" noChangeArrowheads="1"/>
          </p:cNvPicPr>
          <p:nvPr/>
        </p:nvPicPr>
        <p:blipFill>
          <a:blip r:embed="rId21" cstate="print"/>
          <a:srcRect l="4182" t="13793" r="8004"/>
          <a:stretch>
            <a:fillRect/>
          </a:stretch>
        </p:blipFill>
        <p:spPr bwMode="auto">
          <a:xfrm flipH="1">
            <a:off x="228600" y="1295400"/>
            <a:ext cx="1600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" name="Picture 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 rot="5400000">
            <a:off x="1173063" y="2865537"/>
            <a:ext cx="171450" cy="99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" name="TextBox 216"/>
          <p:cNvSpPr txBox="1"/>
          <p:nvPr/>
        </p:nvSpPr>
        <p:spPr>
          <a:xfrm>
            <a:off x="1295400" y="34290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High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609600" y="34290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Low</a:t>
            </a:r>
          </a:p>
        </p:txBody>
      </p:sp>
      <p:pic>
        <p:nvPicPr>
          <p:cNvPr id="196" name="Picture 6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H="1">
            <a:off x="8337372" y="4232499"/>
            <a:ext cx="117492" cy="25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" name="Picture 7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95752" y="3768586"/>
            <a:ext cx="19929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" name="Picture 3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9552" y="4043481"/>
            <a:ext cx="381000" cy="23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" name="Picture 4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51429" y="4495800"/>
            <a:ext cx="272923" cy="21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5" name="Picture 6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H="1">
            <a:off x="2474996" y="4226804"/>
            <a:ext cx="117492" cy="25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" name="Picture 7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3376" y="3762891"/>
            <a:ext cx="19929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" name="Picture 3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176" y="4037786"/>
            <a:ext cx="381000" cy="23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0" name="Picture 4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9053" y="4490105"/>
            <a:ext cx="272923" cy="21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 196"/>
          <p:cNvSpPr/>
          <p:nvPr/>
        </p:nvSpPr>
        <p:spPr>
          <a:xfrm>
            <a:off x="6172200" y="2209800"/>
            <a:ext cx="914400" cy="3048000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9" name="Object 24"/>
          <p:cNvGraphicFramePr>
            <a:graphicFrameLocks noChangeAspect="1"/>
          </p:cNvGraphicFramePr>
          <p:nvPr/>
        </p:nvGraphicFramePr>
        <p:xfrm>
          <a:off x="6443663" y="2387600"/>
          <a:ext cx="236537" cy="203200"/>
        </p:xfrm>
        <a:graphic>
          <a:graphicData uri="http://schemas.openxmlformats.org/presentationml/2006/ole">
            <p:oleObj spid="_x0000_s712720" name="Equation" r:id="rId3" imgW="266400" imgH="203040" progId="Equation.DSMT4">
              <p:embed/>
            </p:oleObj>
          </a:graphicData>
        </a:graphic>
      </p:graphicFrame>
      <p:sp>
        <p:nvSpPr>
          <p:cNvPr id="298" name="Rectangle 297"/>
          <p:cNvSpPr/>
          <p:nvPr/>
        </p:nvSpPr>
        <p:spPr>
          <a:xfrm>
            <a:off x="7696200" y="1981200"/>
            <a:ext cx="1066800" cy="4441686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2209800" y="1981200"/>
            <a:ext cx="1143000" cy="4441686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3886200" y="1981200"/>
            <a:ext cx="1981200" cy="4454386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09600" y="457200"/>
            <a:ext cx="7924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Bases of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Atr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&amp; Parts: Motivation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772400" y="24999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8077200" y="247318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Cycling</a:t>
            </a:r>
          </a:p>
        </p:txBody>
      </p:sp>
      <p:sp>
        <p:nvSpPr>
          <p:cNvPr id="92" name="Rectangle 91"/>
          <p:cNvSpPr/>
          <p:nvPr/>
        </p:nvSpPr>
        <p:spPr>
          <a:xfrm>
            <a:off x="7772400" y="2728573"/>
            <a:ext cx="304800" cy="228600"/>
          </a:xfrm>
          <a:prstGeom prst="rect">
            <a:avLst/>
          </a:pr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772400" y="2957173"/>
            <a:ext cx="304800" cy="228600"/>
          </a:xfrm>
          <a:prstGeom prst="rect">
            <a:avLst/>
          </a:prstGeom>
          <a:solidFill>
            <a:srgbClr val="2100F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772400" y="3185773"/>
            <a:ext cx="304800" cy="228600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7772400" y="3781978"/>
            <a:ext cx="304800" cy="2286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772400" y="40105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7772400" y="4239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7772400" y="4467778"/>
            <a:ext cx="304800" cy="228600"/>
          </a:xfrm>
          <a:prstGeom prst="rect">
            <a:avLst/>
          </a:pr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7772400" y="5077378"/>
            <a:ext cx="304800" cy="228600"/>
          </a:xfrm>
          <a:prstGeom prst="rect">
            <a:avLst/>
          </a:pr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7772400" y="5305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7772400" y="5534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7772400" y="5763178"/>
            <a:ext cx="304800" cy="228600"/>
          </a:xfrm>
          <a:prstGeom prst="rect">
            <a:avLst/>
          </a:prstGeom>
          <a:solidFill>
            <a:srgbClr val="00D10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 rot="5400000">
            <a:off x="8266211" y="3391423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6" name="TextBox 105"/>
          <p:cNvSpPr txBox="1"/>
          <p:nvPr/>
        </p:nvSpPr>
        <p:spPr>
          <a:xfrm rot="5400000">
            <a:off x="7802880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7" name="TextBox 106"/>
          <p:cNvSpPr txBox="1"/>
          <p:nvPr/>
        </p:nvSpPr>
        <p:spPr>
          <a:xfrm rot="5400000">
            <a:off x="8269189" y="467343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8" name="TextBox 107"/>
          <p:cNvSpPr txBox="1"/>
          <p:nvPr/>
        </p:nvSpPr>
        <p:spPr>
          <a:xfrm rot="5400000">
            <a:off x="7802880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9" name="TextBox 108"/>
          <p:cNvSpPr txBox="1"/>
          <p:nvPr/>
        </p:nvSpPr>
        <p:spPr>
          <a:xfrm rot="5400000">
            <a:off x="8269189" y="596883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10" name="TextBox 109"/>
          <p:cNvSpPr txBox="1"/>
          <p:nvPr/>
        </p:nvSpPr>
        <p:spPr>
          <a:xfrm rot="5400000">
            <a:off x="7802880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7772400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7772400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7772400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2931765" y="24999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2931765" y="2728573"/>
            <a:ext cx="304800" cy="228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2931765" y="2957173"/>
            <a:ext cx="304800" cy="228600"/>
          </a:xfrm>
          <a:prstGeom prst="rect">
            <a:avLst/>
          </a:prstGeom>
          <a:solidFill>
            <a:srgbClr val="2100F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2931765" y="3185773"/>
            <a:ext cx="304800" cy="228600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2931765" y="3781978"/>
            <a:ext cx="304800" cy="2286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2931765" y="40105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2931765" y="4239178"/>
            <a:ext cx="304800" cy="228600"/>
          </a:xfrm>
          <a:prstGeom prst="rect">
            <a:avLst/>
          </a:prstGeom>
          <a:solidFill>
            <a:srgbClr val="FF00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2931765" y="4467778"/>
            <a:ext cx="304800" cy="228600"/>
          </a:xfrm>
          <a:prstGeom prst="rect">
            <a:avLst/>
          </a:pr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2931765" y="5077378"/>
            <a:ext cx="304800" cy="228600"/>
          </a:xfrm>
          <a:prstGeom prst="rect">
            <a:avLst/>
          </a:pr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2931765" y="5305978"/>
            <a:ext cx="304800" cy="22860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2931765" y="5534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2931765" y="5763178"/>
            <a:ext cx="304800" cy="228600"/>
          </a:xfrm>
          <a:prstGeom prst="rect">
            <a:avLst/>
          </a:prstGeom>
          <a:solidFill>
            <a:srgbClr val="00D10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/>
          <p:cNvSpPr txBox="1"/>
          <p:nvPr/>
        </p:nvSpPr>
        <p:spPr>
          <a:xfrm rot="5400000">
            <a:off x="2962245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32" name="TextBox 131"/>
          <p:cNvSpPr txBox="1"/>
          <p:nvPr/>
        </p:nvSpPr>
        <p:spPr>
          <a:xfrm rot="5400000">
            <a:off x="2962245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34" name="TextBox 133"/>
          <p:cNvSpPr txBox="1"/>
          <p:nvPr/>
        </p:nvSpPr>
        <p:spPr>
          <a:xfrm rot="5400000">
            <a:off x="2962245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2931765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2931765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2931765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3"/>
          <p:cNvSpPr txBox="1"/>
          <p:nvPr/>
        </p:nvSpPr>
        <p:spPr>
          <a:xfrm>
            <a:off x="8001000" y="270178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Peddling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8077200" y="293038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Writing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8001000" y="315898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Phoning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2209800" y="247318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Cycling</a:t>
            </a:r>
          </a:p>
        </p:txBody>
      </p:sp>
      <p:sp>
        <p:nvSpPr>
          <p:cNvPr id="159" name="TextBox 158"/>
          <p:cNvSpPr txBox="1"/>
          <p:nvPr/>
        </p:nvSpPr>
        <p:spPr>
          <a:xfrm rot="5400000">
            <a:off x="2398811" y="3391423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60" name="TextBox 159"/>
          <p:cNvSpPr txBox="1"/>
          <p:nvPr/>
        </p:nvSpPr>
        <p:spPr>
          <a:xfrm rot="5400000">
            <a:off x="2401789" y="467343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61" name="TextBox 160"/>
          <p:cNvSpPr txBox="1"/>
          <p:nvPr/>
        </p:nvSpPr>
        <p:spPr>
          <a:xfrm rot="5400000">
            <a:off x="2401789" y="596883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2133600" y="270178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Peddling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2209800" y="293038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Writing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2133600" y="315898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Phoning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4038600" y="24999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4038600" y="27285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4038600" y="29571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4038600" y="31857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4038600" y="3781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4038600" y="4010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/>
        </p:nvSpPr>
        <p:spPr>
          <a:xfrm>
            <a:off x="4038600" y="4239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4038600" y="44677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4038600" y="50773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4038600" y="5305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/>
        </p:nvSpPr>
        <p:spPr>
          <a:xfrm>
            <a:off x="4038600" y="5534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4038600" y="5763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 rot="5400000">
            <a:off x="4069080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87" name="TextBox 186"/>
          <p:cNvSpPr txBox="1"/>
          <p:nvPr/>
        </p:nvSpPr>
        <p:spPr>
          <a:xfrm rot="5400000">
            <a:off x="4069080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88" name="TextBox 187"/>
          <p:cNvSpPr txBox="1"/>
          <p:nvPr/>
        </p:nvSpPr>
        <p:spPr>
          <a:xfrm rot="5400000">
            <a:off x="4069080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89" name="Rectangle 188"/>
          <p:cNvSpPr/>
          <p:nvPr/>
        </p:nvSpPr>
        <p:spPr>
          <a:xfrm>
            <a:off x="4038600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4038600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4038600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4419600" y="24999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>
            <a:off x="4419600" y="27285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4419600" y="29571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4419600" y="31857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4419600" y="3781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4419600" y="40105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4419600" y="4239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/>
        </p:nvSpPr>
        <p:spPr>
          <a:xfrm>
            <a:off x="4419600" y="44677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4419600" y="50773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/>
        </p:nvSpPr>
        <p:spPr>
          <a:xfrm>
            <a:off x="4419600" y="5305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/>
        </p:nvSpPr>
        <p:spPr>
          <a:xfrm>
            <a:off x="4419600" y="5534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/>
        </p:nvSpPr>
        <p:spPr>
          <a:xfrm>
            <a:off x="4419600" y="5763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TextBox 205"/>
          <p:cNvSpPr txBox="1"/>
          <p:nvPr/>
        </p:nvSpPr>
        <p:spPr>
          <a:xfrm rot="5400000">
            <a:off x="4450080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07" name="TextBox 206"/>
          <p:cNvSpPr txBox="1"/>
          <p:nvPr/>
        </p:nvSpPr>
        <p:spPr>
          <a:xfrm rot="5400000">
            <a:off x="4450080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08" name="TextBox 207"/>
          <p:cNvSpPr txBox="1"/>
          <p:nvPr/>
        </p:nvSpPr>
        <p:spPr>
          <a:xfrm rot="5400000">
            <a:off x="4450080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09" name="Rectangle 208"/>
          <p:cNvSpPr/>
          <p:nvPr/>
        </p:nvSpPr>
        <p:spPr>
          <a:xfrm>
            <a:off x="4419600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/>
          <p:nvPr/>
        </p:nvSpPr>
        <p:spPr>
          <a:xfrm>
            <a:off x="4419600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/>
        </p:nvSpPr>
        <p:spPr>
          <a:xfrm>
            <a:off x="4419600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/>
        </p:nvSpPr>
        <p:spPr>
          <a:xfrm>
            <a:off x="4800600" y="24999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/>
        </p:nvSpPr>
        <p:spPr>
          <a:xfrm>
            <a:off x="4800600" y="27285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/>
        </p:nvSpPr>
        <p:spPr>
          <a:xfrm>
            <a:off x="4800600" y="29571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4800600" y="31857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4800600" y="3781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4800600" y="4010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4800600" y="42391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4800600" y="44677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4800600" y="50773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4800600" y="5305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4800600" y="55345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4800600" y="5763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TextBox 225"/>
          <p:cNvSpPr txBox="1"/>
          <p:nvPr/>
        </p:nvSpPr>
        <p:spPr>
          <a:xfrm rot="5400000">
            <a:off x="4831080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27" name="TextBox 226"/>
          <p:cNvSpPr txBox="1"/>
          <p:nvPr/>
        </p:nvSpPr>
        <p:spPr>
          <a:xfrm rot="5400000">
            <a:off x="4831080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28" name="TextBox 227"/>
          <p:cNvSpPr txBox="1"/>
          <p:nvPr/>
        </p:nvSpPr>
        <p:spPr>
          <a:xfrm rot="5400000">
            <a:off x="4831080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29" name="Rectangle 228"/>
          <p:cNvSpPr/>
          <p:nvPr/>
        </p:nvSpPr>
        <p:spPr>
          <a:xfrm>
            <a:off x="4800600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4800600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4800600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TextBox 231"/>
          <p:cNvSpPr txBox="1"/>
          <p:nvPr/>
        </p:nvSpPr>
        <p:spPr>
          <a:xfrm>
            <a:off x="5486400" y="3984486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graphicFrame>
        <p:nvGraphicFramePr>
          <p:cNvPr id="234" name="Object 233"/>
          <p:cNvGraphicFramePr>
            <a:graphicFrameLocks noChangeAspect="1"/>
          </p:cNvGraphicFramePr>
          <p:nvPr/>
        </p:nvGraphicFramePr>
        <p:xfrm>
          <a:off x="3429000" y="4060686"/>
          <a:ext cx="381000" cy="340895"/>
        </p:xfrm>
        <a:graphic>
          <a:graphicData uri="http://schemas.openxmlformats.org/presentationml/2006/ole">
            <p:oleObj spid="_x0000_s712706" name="Equation" r:id="rId4" imgW="241200" imgH="215640" progId="Equation.DSMT4">
              <p:embed/>
            </p:oleObj>
          </a:graphicData>
        </a:graphic>
      </p:graphicFrame>
      <p:sp>
        <p:nvSpPr>
          <p:cNvPr id="235" name="Rectangle 234"/>
          <p:cNvSpPr/>
          <p:nvPr/>
        </p:nvSpPr>
        <p:spPr>
          <a:xfrm>
            <a:off x="5181600" y="24999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5181600" y="27285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5181600" y="2957173"/>
            <a:ext cx="304800" cy="228600"/>
          </a:xfrm>
          <a:prstGeom prst="rect">
            <a:avLst/>
          </a:pr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5181600" y="31857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5181600" y="3781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5181600" y="4010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5181600" y="4239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5181600" y="44677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5181600" y="50773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181600" y="5305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181600" y="5534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5181600" y="57631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TextBox 248"/>
          <p:cNvSpPr txBox="1"/>
          <p:nvPr/>
        </p:nvSpPr>
        <p:spPr>
          <a:xfrm rot="5400000">
            <a:off x="5212080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50" name="TextBox 249"/>
          <p:cNvSpPr txBox="1"/>
          <p:nvPr/>
        </p:nvSpPr>
        <p:spPr>
          <a:xfrm rot="5400000">
            <a:off x="5212080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51" name="TextBox 250"/>
          <p:cNvSpPr txBox="1"/>
          <p:nvPr/>
        </p:nvSpPr>
        <p:spPr>
          <a:xfrm rot="5400000">
            <a:off x="5212080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52" name="Rectangle 251"/>
          <p:cNvSpPr/>
          <p:nvPr/>
        </p:nvSpPr>
        <p:spPr>
          <a:xfrm>
            <a:off x="5181600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5181600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5181600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41034" name="Object 10"/>
          <p:cNvGraphicFramePr>
            <a:graphicFrameLocks noChangeAspect="1"/>
          </p:cNvGraphicFramePr>
          <p:nvPr/>
        </p:nvGraphicFramePr>
        <p:xfrm>
          <a:off x="2971800" y="2168386"/>
          <a:ext cx="168275" cy="215900"/>
        </p:xfrm>
        <a:graphic>
          <a:graphicData uri="http://schemas.openxmlformats.org/presentationml/2006/ole">
            <p:oleObj spid="_x0000_s712707" name="Equation" r:id="rId5" imgW="190440" imgH="215640" progId="Equation.DSMT4">
              <p:embed/>
            </p:oleObj>
          </a:graphicData>
        </a:graphic>
      </p:graphicFrame>
      <p:sp>
        <p:nvSpPr>
          <p:cNvPr id="275" name="Rectangle 274"/>
          <p:cNvSpPr/>
          <p:nvPr/>
        </p:nvSpPr>
        <p:spPr>
          <a:xfrm rot="5400000">
            <a:off x="6629400" y="2970212"/>
            <a:ext cx="228600" cy="381000"/>
          </a:xfrm>
          <a:prstGeom prst="rect">
            <a:avLst/>
          </a:prstGeom>
          <a:solidFill>
            <a:srgbClr val="FF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TextBox 275"/>
          <p:cNvSpPr txBox="1"/>
          <p:nvPr/>
        </p:nvSpPr>
        <p:spPr>
          <a:xfrm>
            <a:off x="2286000" y="12192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Real vector</a:t>
            </a:r>
          </a:p>
        </p:txBody>
      </p:sp>
      <p:graphicFrame>
        <p:nvGraphicFramePr>
          <p:cNvPr id="277" name="Object 10"/>
          <p:cNvGraphicFramePr>
            <a:graphicFrameLocks noChangeAspect="1"/>
          </p:cNvGraphicFramePr>
          <p:nvPr/>
        </p:nvGraphicFramePr>
        <p:xfrm>
          <a:off x="7758113" y="2079426"/>
          <a:ext cx="471487" cy="381000"/>
        </p:xfrm>
        <a:graphic>
          <a:graphicData uri="http://schemas.openxmlformats.org/presentationml/2006/ole">
            <p:oleObj spid="_x0000_s712708" name="Equation" r:id="rId6" imgW="533160" imgH="380880" progId="Equation.DSMT4">
              <p:embed/>
            </p:oleObj>
          </a:graphicData>
        </a:graphic>
      </p:graphicFrame>
      <p:sp>
        <p:nvSpPr>
          <p:cNvPr id="278" name="TextBox 277"/>
          <p:cNvSpPr txBox="1"/>
          <p:nvPr/>
        </p:nvSpPr>
        <p:spPr>
          <a:xfrm>
            <a:off x="7696200" y="1241286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Ideal vector</a:t>
            </a:r>
          </a:p>
        </p:txBody>
      </p:sp>
      <p:graphicFrame>
        <p:nvGraphicFramePr>
          <p:cNvPr id="641036" name="Object 12"/>
          <p:cNvGraphicFramePr>
            <a:graphicFrameLocks noChangeAspect="1"/>
          </p:cNvGraphicFramePr>
          <p:nvPr/>
        </p:nvGraphicFramePr>
        <p:xfrm>
          <a:off x="4076700" y="2079486"/>
          <a:ext cx="201613" cy="381000"/>
        </p:xfrm>
        <a:graphic>
          <a:graphicData uri="http://schemas.openxmlformats.org/presentationml/2006/ole">
            <p:oleObj spid="_x0000_s712709" name="Equation" r:id="rId7" imgW="228600" imgH="380880" progId="Equation.DSMT4">
              <p:embed/>
            </p:oleObj>
          </a:graphicData>
        </a:graphic>
      </p:graphicFrame>
      <p:graphicFrame>
        <p:nvGraphicFramePr>
          <p:cNvPr id="641037" name="Object 13"/>
          <p:cNvGraphicFramePr>
            <a:graphicFrameLocks noChangeAspect="1"/>
          </p:cNvGraphicFramePr>
          <p:nvPr/>
        </p:nvGraphicFramePr>
        <p:xfrm>
          <a:off x="4426843" y="2066786"/>
          <a:ext cx="234950" cy="381000"/>
        </p:xfrm>
        <a:graphic>
          <a:graphicData uri="http://schemas.openxmlformats.org/presentationml/2006/ole">
            <p:oleObj spid="_x0000_s712710" name="Equation" r:id="rId8" imgW="266400" imgH="380880" progId="Equation.DSMT4">
              <p:embed/>
            </p:oleObj>
          </a:graphicData>
        </a:graphic>
      </p:graphicFrame>
      <p:graphicFrame>
        <p:nvGraphicFramePr>
          <p:cNvPr id="641038" name="Object 14"/>
          <p:cNvGraphicFramePr>
            <a:graphicFrameLocks noChangeAspect="1"/>
          </p:cNvGraphicFramePr>
          <p:nvPr/>
        </p:nvGraphicFramePr>
        <p:xfrm>
          <a:off x="4812605" y="2066786"/>
          <a:ext cx="223838" cy="381000"/>
        </p:xfrm>
        <a:graphic>
          <a:graphicData uri="http://schemas.openxmlformats.org/presentationml/2006/ole">
            <p:oleObj spid="_x0000_s712711" name="Equation" r:id="rId9" imgW="253800" imgH="380880" progId="Equation.DSMT4">
              <p:embed/>
            </p:oleObj>
          </a:graphicData>
        </a:graphic>
      </p:graphicFrame>
      <p:graphicFrame>
        <p:nvGraphicFramePr>
          <p:cNvPr id="641039" name="Object 15"/>
          <p:cNvGraphicFramePr>
            <a:graphicFrameLocks noChangeAspect="1"/>
          </p:cNvGraphicFramePr>
          <p:nvPr/>
        </p:nvGraphicFramePr>
        <p:xfrm>
          <a:off x="5181600" y="2066786"/>
          <a:ext cx="234950" cy="381000"/>
        </p:xfrm>
        <a:graphic>
          <a:graphicData uri="http://schemas.openxmlformats.org/presentationml/2006/ole">
            <p:oleObj spid="_x0000_s712712" name="Equation" r:id="rId10" imgW="266400" imgH="380880" progId="Equation.DSMT4">
              <p:embed/>
            </p:oleObj>
          </a:graphicData>
        </a:graphic>
      </p:graphicFrame>
      <p:sp>
        <p:nvSpPr>
          <p:cNvPr id="279" name="TextBox 278"/>
          <p:cNvSpPr txBox="1"/>
          <p:nvPr/>
        </p:nvSpPr>
        <p:spPr>
          <a:xfrm>
            <a:off x="5486400" y="1990586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83" name="Rectangle 282"/>
          <p:cNvSpPr/>
          <p:nvPr/>
        </p:nvSpPr>
        <p:spPr>
          <a:xfrm rot="5400000">
            <a:off x="6667500" y="3236912"/>
            <a:ext cx="228600" cy="457200"/>
          </a:xfrm>
          <a:prstGeom prst="rect">
            <a:avLst/>
          </a:prstGeom>
          <a:solidFill>
            <a:srgbClr val="FF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9" name="Straight Arrow Connector 258"/>
          <p:cNvCxnSpPr/>
          <p:nvPr/>
        </p:nvCxnSpPr>
        <p:spPr>
          <a:xfrm rot="5400000" flipH="1" flipV="1">
            <a:off x="5447505" y="3999706"/>
            <a:ext cx="2209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1040" name="Object 16"/>
          <p:cNvGraphicFramePr>
            <a:graphicFrameLocks noChangeAspect="1"/>
          </p:cNvGraphicFramePr>
          <p:nvPr/>
        </p:nvGraphicFramePr>
        <p:xfrm>
          <a:off x="6189662" y="2971006"/>
          <a:ext cx="257175" cy="381000"/>
        </p:xfrm>
        <a:graphic>
          <a:graphicData uri="http://schemas.openxmlformats.org/presentationml/2006/ole">
            <p:oleObj spid="_x0000_s712713" name="Equation" r:id="rId11" imgW="291960" imgH="380880" progId="Equation.DSMT4">
              <p:embed/>
            </p:oleObj>
          </a:graphicData>
        </a:graphic>
      </p:graphicFrame>
      <p:graphicFrame>
        <p:nvGraphicFramePr>
          <p:cNvPr id="641044" name="Object 20"/>
          <p:cNvGraphicFramePr>
            <a:graphicFrameLocks noChangeAspect="1"/>
          </p:cNvGraphicFramePr>
          <p:nvPr/>
        </p:nvGraphicFramePr>
        <p:xfrm>
          <a:off x="6172200" y="3275806"/>
          <a:ext cx="292100" cy="381000"/>
        </p:xfrm>
        <a:graphic>
          <a:graphicData uri="http://schemas.openxmlformats.org/presentationml/2006/ole">
            <p:oleObj spid="_x0000_s712714" name="Equation" r:id="rId12" imgW="330120" imgH="380880" progId="Equation.DSMT4">
              <p:embed/>
            </p:oleObj>
          </a:graphicData>
        </a:graphic>
      </p:graphicFrame>
      <p:graphicFrame>
        <p:nvGraphicFramePr>
          <p:cNvPr id="641045" name="Object 21"/>
          <p:cNvGraphicFramePr>
            <a:graphicFrameLocks noChangeAspect="1"/>
          </p:cNvGraphicFramePr>
          <p:nvPr/>
        </p:nvGraphicFramePr>
        <p:xfrm>
          <a:off x="6178550" y="3580606"/>
          <a:ext cx="279400" cy="381000"/>
        </p:xfrm>
        <a:graphic>
          <a:graphicData uri="http://schemas.openxmlformats.org/presentationml/2006/ole">
            <p:oleObj spid="_x0000_s712715" name="Equation" r:id="rId13" imgW="317160" imgH="380880" progId="Equation.DSMT4">
              <p:embed/>
            </p:oleObj>
          </a:graphicData>
        </a:graphic>
      </p:graphicFrame>
      <p:graphicFrame>
        <p:nvGraphicFramePr>
          <p:cNvPr id="641046" name="Object 22"/>
          <p:cNvGraphicFramePr>
            <a:graphicFrameLocks noChangeAspect="1"/>
          </p:cNvGraphicFramePr>
          <p:nvPr/>
        </p:nvGraphicFramePr>
        <p:xfrm>
          <a:off x="6172200" y="3885406"/>
          <a:ext cx="292100" cy="381000"/>
        </p:xfrm>
        <a:graphic>
          <a:graphicData uri="http://schemas.openxmlformats.org/presentationml/2006/ole">
            <p:oleObj spid="_x0000_s712716" name="Equation" r:id="rId14" imgW="330120" imgH="380880" progId="Equation.DSMT4">
              <p:embed/>
            </p:oleObj>
          </a:graphicData>
        </a:graphic>
      </p:graphicFrame>
      <p:sp>
        <p:nvSpPr>
          <p:cNvPr id="295" name="TextBox 294"/>
          <p:cNvSpPr txBox="1"/>
          <p:nvPr/>
        </p:nvSpPr>
        <p:spPr>
          <a:xfrm rot="5400000">
            <a:off x="6256307" y="433305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graphicFrame>
        <p:nvGraphicFramePr>
          <p:cNvPr id="299" name="Object 298"/>
          <p:cNvGraphicFramePr>
            <a:graphicFrameLocks noChangeAspect="1"/>
          </p:cNvGraphicFramePr>
          <p:nvPr/>
        </p:nvGraphicFramePr>
        <p:xfrm>
          <a:off x="5969000" y="4200386"/>
          <a:ext cx="127000" cy="165100"/>
        </p:xfrm>
        <a:graphic>
          <a:graphicData uri="http://schemas.openxmlformats.org/presentationml/2006/ole">
            <p:oleObj spid="_x0000_s712717" name="Equation" r:id="rId15" imgW="126720" imgH="164880" progId="Equation.DSMT4">
              <p:embed/>
            </p:oleObj>
          </a:graphicData>
        </a:graphic>
      </p:graphicFrame>
      <p:graphicFrame>
        <p:nvGraphicFramePr>
          <p:cNvPr id="641049" name="Object 25"/>
          <p:cNvGraphicFramePr>
            <a:graphicFrameLocks noChangeAspect="1"/>
          </p:cNvGraphicFramePr>
          <p:nvPr/>
        </p:nvGraphicFramePr>
        <p:xfrm>
          <a:off x="7162800" y="4098925"/>
          <a:ext cx="381000" cy="320675"/>
        </p:xfrm>
        <a:graphic>
          <a:graphicData uri="http://schemas.openxmlformats.org/presentationml/2006/ole">
            <p:oleObj spid="_x0000_s712719" name="Equation" r:id="rId16" imgW="241200" imgH="203040" progId="Equation.DSMT4">
              <p:embed/>
            </p:oleObj>
          </a:graphicData>
        </a:graphic>
      </p:graphicFrame>
      <p:sp>
        <p:nvSpPr>
          <p:cNvPr id="301" name="TextBox 300"/>
          <p:cNvSpPr txBox="1"/>
          <p:nvPr/>
        </p:nvSpPr>
        <p:spPr>
          <a:xfrm>
            <a:off x="4267200" y="1241286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Action bases</a:t>
            </a:r>
          </a:p>
        </p:txBody>
      </p:sp>
      <p:sp>
        <p:nvSpPr>
          <p:cNvPr id="302" name="TextBox 301"/>
          <p:cNvSpPr txBox="1"/>
          <p:nvPr/>
        </p:nvSpPr>
        <p:spPr>
          <a:xfrm>
            <a:off x="5562600" y="1241286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Reconstruction coefficients</a:t>
            </a:r>
          </a:p>
        </p:txBody>
      </p:sp>
      <p:pic>
        <p:nvPicPr>
          <p:cNvPr id="641050" name="Picture 26"/>
          <p:cNvPicPr>
            <a:picLocks noChangeAspect="1" noChangeArrowheads="1"/>
          </p:cNvPicPr>
          <p:nvPr/>
        </p:nvPicPr>
        <p:blipFill>
          <a:blip r:embed="rId17" cstate="print"/>
          <a:srcRect t="33079"/>
          <a:stretch>
            <a:fillRect/>
          </a:stretch>
        </p:blipFill>
        <p:spPr bwMode="auto">
          <a:xfrm>
            <a:off x="2438400" y="5029200"/>
            <a:ext cx="16949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1051" name="Picture 2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404872" y="5561627"/>
            <a:ext cx="228600" cy="22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1052" name="Picture 2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362200" y="5846411"/>
            <a:ext cx="304800" cy="17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1053" name="Picture 29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362200" y="5334000"/>
            <a:ext cx="309148" cy="18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6" name="Picture 26"/>
          <p:cNvPicPr>
            <a:picLocks noChangeAspect="1" noChangeArrowheads="1"/>
          </p:cNvPicPr>
          <p:nvPr/>
        </p:nvPicPr>
        <p:blipFill>
          <a:blip r:embed="rId17" cstate="print"/>
          <a:srcRect t="33079"/>
          <a:stretch>
            <a:fillRect/>
          </a:stretch>
        </p:blipFill>
        <p:spPr bwMode="auto">
          <a:xfrm>
            <a:off x="8301452" y="5029200"/>
            <a:ext cx="16949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" name="Picture 2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267924" y="5561627"/>
            <a:ext cx="228600" cy="22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" name="Picture 2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225252" y="5846411"/>
            <a:ext cx="304800" cy="17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" name="Picture 29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225252" y="5334000"/>
            <a:ext cx="309148" cy="18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" name="Picture 22"/>
          <p:cNvPicPr>
            <a:picLocks noChangeAspect="1" noChangeArrowheads="1"/>
          </p:cNvPicPr>
          <p:nvPr/>
        </p:nvPicPr>
        <p:blipFill>
          <a:blip r:embed="rId21" cstate="print"/>
          <a:srcRect l="4182" t="13793" r="8004"/>
          <a:stretch>
            <a:fillRect/>
          </a:stretch>
        </p:blipFill>
        <p:spPr bwMode="auto">
          <a:xfrm flipH="1">
            <a:off x="228600" y="1295400"/>
            <a:ext cx="1600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" name="Picture 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 rot="5400000">
            <a:off x="1173063" y="2865537"/>
            <a:ext cx="171450" cy="99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" name="TextBox 216"/>
          <p:cNvSpPr txBox="1"/>
          <p:nvPr/>
        </p:nvSpPr>
        <p:spPr>
          <a:xfrm>
            <a:off x="1295400" y="34290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High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609600" y="34290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Low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3977640" y="2438400"/>
            <a:ext cx="411480" cy="3959352"/>
          </a:xfrm>
          <a:prstGeom prst="rect">
            <a:avLst/>
          </a:prstGeom>
          <a:noFill/>
          <a:ln w="34925">
            <a:solidFill>
              <a:srgbClr val="F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TextBox 195"/>
          <p:cNvSpPr txBox="1"/>
          <p:nvPr/>
        </p:nvSpPr>
        <p:spPr>
          <a:xfrm>
            <a:off x="3886200" y="124358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Action bases (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sparse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240" name="Picture 6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H="1">
            <a:off x="8337372" y="4232499"/>
            <a:ext cx="117492" cy="25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5" name="Picture 7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95752" y="3768586"/>
            <a:ext cx="19929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" name="Picture 3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9552" y="4043481"/>
            <a:ext cx="381000" cy="23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" name="Picture 4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51429" y="4495800"/>
            <a:ext cx="272923" cy="21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0" name="Picture 6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H="1">
            <a:off x="2474996" y="4226804"/>
            <a:ext cx="117492" cy="25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" name="Picture 7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3376" y="3762891"/>
            <a:ext cx="19929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" name="Picture 3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176" y="4037786"/>
            <a:ext cx="381000" cy="23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" name="Picture 4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9053" y="4490105"/>
            <a:ext cx="272923" cy="21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" grpId="0"/>
      <p:bldP spid="19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Rectangle 238"/>
          <p:cNvSpPr/>
          <p:nvPr/>
        </p:nvSpPr>
        <p:spPr>
          <a:xfrm>
            <a:off x="6172200" y="2209800"/>
            <a:ext cx="914400" cy="3048000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0" name="Object 24"/>
          <p:cNvGraphicFramePr>
            <a:graphicFrameLocks noChangeAspect="1"/>
          </p:cNvGraphicFramePr>
          <p:nvPr/>
        </p:nvGraphicFramePr>
        <p:xfrm>
          <a:off x="6443663" y="2387600"/>
          <a:ext cx="236537" cy="203200"/>
        </p:xfrm>
        <a:graphic>
          <a:graphicData uri="http://schemas.openxmlformats.org/presentationml/2006/ole">
            <p:oleObj spid="_x0000_s716816" name="Equation" r:id="rId3" imgW="266400" imgH="203040" progId="Equation.DSMT4">
              <p:embed/>
            </p:oleObj>
          </a:graphicData>
        </a:graphic>
      </p:graphicFrame>
      <p:sp>
        <p:nvSpPr>
          <p:cNvPr id="298" name="Rectangle 297"/>
          <p:cNvSpPr/>
          <p:nvPr/>
        </p:nvSpPr>
        <p:spPr>
          <a:xfrm>
            <a:off x="7696200" y="1981200"/>
            <a:ext cx="1066800" cy="4441686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2209800" y="1981200"/>
            <a:ext cx="1143000" cy="4441686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3886200" y="1981200"/>
            <a:ext cx="1981200" cy="4454386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09600" y="457200"/>
            <a:ext cx="7924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Bases of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Atr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&amp; Parts: Motivation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772400" y="24999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8077200" y="247318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Cycling</a:t>
            </a:r>
          </a:p>
        </p:txBody>
      </p:sp>
      <p:sp>
        <p:nvSpPr>
          <p:cNvPr id="92" name="Rectangle 91"/>
          <p:cNvSpPr/>
          <p:nvPr/>
        </p:nvSpPr>
        <p:spPr>
          <a:xfrm>
            <a:off x="7772400" y="2728573"/>
            <a:ext cx="304800" cy="228600"/>
          </a:xfrm>
          <a:prstGeom prst="rect">
            <a:avLst/>
          </a:pr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772400" y="2957173"/>
            <a:ext cx="304800" cy="228600"/>
          </a:xfrm>
          <a:prstGeom prst="rect">
            <a:avLst/>
          </a:prstGeom>
          <a:solidFill>
            <a:srgbClr val="2100F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772400" y="3185773"/>
            <a:ext cx="304800" cy="228600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7772400" y="3781978"/>
            <a:ext cx="304800" cy="2286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772400" y="40105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7772400" y="4239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7772400" y="4467778"/>
            <a:ext cx="304800" cy="228600"/>
          </a:xfrm>
          <a:prstGeom prst="rect">
            <a:avLst/>
          </a:pr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7772400" y="5077378"/>
            <a:ext cx="304800" cy="228600"/>
          </a:xfrm>
          <a:prstGeom prst="rect">
            <a:avLst/>
          </a:pr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7772400" y="5305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7772400" y="5534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7772400" y="5763178"/>
            <a:ext cx="304800" cy="228600"/>
          </a:xfrm>
          <a:prstGeom prst="rect">
            <a:avLst/>
          </a:prstGeom>
          <a:solidFill>
            <a:srgbClr val="00D10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 rot="5400000">
            <a:off x="8266211" y="3391423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6" name="TextBox 105"/>
          <p:cNvSpPr txBox="1"/>
          <p:nvPr/>
        </p:nvSpPr>
        <p:spPr>
          <a:xfrm rot="5400000">
            <a:off x="7802880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7" name="TextBox 106"/>
          <p:cNvSpPr txBox="1"/>
          <p:nvPr/>
        </p:nvSpPr>
        <p:spPr>
          <a:xfrm rot="5400000">
            <a:off x="8269189" y="467343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8" name="TextBox 107"/>
          <p:cNvSpPr txBox="1"/>
          <p:nvPr/>
        </p:nvSpPr>
        <p:spPr>
          <a:xfrm rot="5400000">
            <a:off x="7802880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9" name="TextBox 108"/>
          <p:cNvSpPr txBox="1"/>
          <p:nvPr/>
        </p:nvSpPr>
        <p:spPr>
          <a:xfrm rot="5400000">
            <a:off x="8269189" y="596883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10" name="TextBox 109"/>
          <p:cNvSpPr txBox="1"/>
          <p:nvPr/>
        </p:nvSpPr>
        <p:spPr>
          <a:xfrm rot="5400000">
            <a:off x="7802880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7772400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7772400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7772400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2931765" y="24999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2931765" y="2728573"/>
            <a:ext cx="304800" cy="228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2931765" y="2957173"/>
            <a:ext cx="304800" cy="228600"/>
          </a:xfrm>
          <a:prstGeom prst="rect">
            <a:avLst/>
          </a:prstGeom>
          <a:solidFill>
            <a:srgbClr val="2100F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2931765" y="3185773"/>
            <a:ext cx="304800" cy="228600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2931765" y="3781978"/>
            <a:ext cx="304800" cy="2286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2931765" y="40105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2931765" y="4239178"/>
            <a:ext cx="304800" cy="228600"/>
          </a:xfrm>
          <a:prstGeom prst="rect">
            <a:avLst/>
          </a:prstGeom>
          <a:solidFill>
            <a:srgbClr val="FF00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2931765" y="4467778"/>
            <a:ext cx="304800" cy="228600"/>
          </a:xfrm>
          <a:prstGeom prst="rect">
            <a:avLst/>
          </a:pr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2931765" y="5077378"/>
            <a:ext cx="304800" cy="228600"/>
          </a:xfrm>
          <a:prstGeom prst="rect">
            <a:avLst/>
          </a:pr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2931765" y="5305978"/>
            <a:ext cx="304800" cy="22860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2931765" y="5534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2931765" y="5763178"/>
            <a:ext cx="304800" cy="228600"/>
          </a:xfrm>
          <a:prstGeom prst="rect">
            <a:avLst/>
          </a:prstGeom>
          <a:solidFill>
            <a:srgbClr val="00D10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/>
          <p:cNvSpPr txBox="1"/>
          <p:nvPr/>
        </p:nvSpPr>
        <p:spPr>
          <a:xfrm rot="5400000">
            <a:off x="2962245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32" name="TextBox 131"/>
          <p:cNvSpPr txBox="1"/>
          <p:nvPr/>
        </p:nvSpPr>
        <p:spPr>
          <a:xfrm rot="5400000">
            <a:off x="2962245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34" name="TextBox 133"/>
          <p:cNvSpPr txBox="1"/>
          <p:nvPr/>
        </p:nvSpPr>
        <p:spPr>
          <a:xfrm rot="5400000">
            <a:off x="2962245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2931765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2931765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2931765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3"/>
          <p:cNvSpPr txBox="1"/>
          <p:nvPr/>
        </p:nvSpPr>
        <p:spPr>
          <a:xfrm>
            <a:off x="8001000" y="270178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Peddling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8077200" y="293038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Writing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8001000" y="315898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Phoning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2209800" y="247318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Cycling</a:t>
            </a:r>
          </a:p>
        </p:txBody>
      </p:sp>
      <p:sp>
        <p:nvSpPr>
          <p:cNvPr id="159" name="TextBox 158"/>
          <p:cNvSpPr txBox="1"/>
          <p:nvPr/>
        </p:nvSpPr>
        <p:spPr>
          <a:xfrm rot="5400000">
            <a:off x="2398811" y="3391423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60" name="TextBox 159"/>
          <p:cNvSpPr txBox="1"/>
          <p:nvPr/>
        </p:nvSpPr>
        <p:spPr>
          <a:xfrm rot="5400000">
            <a:off x="2401789" y="467343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61" name="TextBox 160"/>
          <p:cNvSpPr txBox="1"/>
          <p:nvPr/>
        </p:nvSpPr>
        <p:spPr>
          <a:xfrm rot="5400000">
            <a:off x="2401789" y="596883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2133600" y="270178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Peddling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2209800" y="293038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Writing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2133600" y="315898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Phoning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4038600" y="24999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4038600" y="27285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4038600" y="29571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4038600" y="31857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4038600" y="3781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4038600" y="4010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/>
        </p:nvSpPr>
        <p:spPr>
          <a:xfrm>
            <a:off x="4038600" y="4239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4038600" y="44677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4038600" y="50773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4038600" y="5305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/>
        </p:nvSpPr>
        <p:spPr>
          <a:xfrm>
            <a:off x="4038600" y="5534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4038600" y="5763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 rot="5400000">
            <a:off x="4069080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87" name="TextBox 186"/>
          <p:cNvSpPr txBox="1"/>
          <p:nvPr/>
        </p:nvSpPr>
        <p:spPr>
          <a:xfrm rot="5400000">
            <a:off x="4069080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88" name="TextBox 187"/>
          <p:cNvSpPr txBox="1"/>
          <p:nvPr/>
        </p:nvSpPr>
        <p:spPr>
          <a:xfrm rot="5400000">
            <a:off x="4069080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89" name="Rectangle 188"/>
          <p:cNvSpPr/>
          <p:nvPr/>
        </p:nvSpPr>
        <p:spPr>
          <a:xfrm>
            <a:off x="4038600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4038600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4038600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4419600" y="24999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>
            <a:off x="4419600" y="27285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4419600" y="29571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4419600" y="31857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4419600" y="3781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4419600" y="40105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4419600" y="4239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/>
        </p:nvSpPr>
        <p:spPr>
          <a:xfrm>
            <a:off x="4419600" y="44677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4419600" y="50773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/>
        </p:nvSpPr>
        <p:spPr>
          <a:xfrm>
            <a:off x="4419600" y="5305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/>
        </p:nvSpPr>
        <p:spPr>
          <a:xfrm>
            <a:off x="4419600" y="5534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/>
        </p:nvSpPr>
        <p:spPr>
          <a:xfrm>
            <a:off x="4419600" y="5763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TextBox 205"/>
          <p:cNvSpPr txBox="1"/>
          <p:nvPr/>
        </p:nvSpPr>
        <p:spPr>
          <a:xfrm rot="5400000">
            <a:off x="4450080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07" name="TextBox 206"/>
          <p:cNvSpPr txBox="1"/>
          <p:nvPr/>
        </p:nvSpPr>
        <p:spPr>
          <a:xfrm rot="5400000">
            <a:off x="4450080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08" name="TextBox 207"/>
          <p:cNvSpPr txBox="1"/>
          <p:nvPr/>
        </p:nvSpPr>
        <p:spPr>
          <a:xfrm rot="5400000">
            <a:off x="4450080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09" name="Rectangle 208"/>
          <p:cNvSpPr/>
          <p:nvPr/>
        </p:nvSpPr>
        <p:spPr>
          <a:xfrm>
            <a:off x="4419600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/>
          <p:nvPr/>
        </p:nvSpPr>
        <p:spPr>
          <a:xfrm>
            <a:off x="4419600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/>
        </p:nvSpPr>
        <p:spPr>
          <a:xfrm>
            <a:off x="4419600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/>
        </p:nvSpPr>
        <p:spPr>
          <a:xfrm>
            <a:off x="4800600" y="24999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/>
        </p:nvSpPr>
        <p:spPr>
          <a:xfrm>
            <a:off x="4800600" y="27285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/>
        </p:nvSpPr>
        <p:spPr>
          <a:xfrm>
            <a:off x="4800600" y="29571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4800600" y="31857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4800600" y="3781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4800600" y="4010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4800600" y="42391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4800600" y="44677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4800600" y="50773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4800600" y="5305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4800600" y="55345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4800600" y="5763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TextBox 225"/>
          <p:cNvSpPr txBox="1"/>
          <p:nvPr/>
        </p:nvSpPr>
        <p:spPr>
          <a:xfrm rot="5400000">
            <a:off x="4831080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27" name="TextBox 226"/>
          <p:cNvSpPr txBox="1"/>
          <p:nvPr/>
        </p:nvSpPr>
        <p:spPr>
          <a:xfrm rot="5400000">
            <a:off x="4831080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28" name="TextBox 227"/>
          <p:cNvSpPr txBox="1"/>
          <p:nvPr/>
        </p:nvSpPr>
        <p:spPr>
          <a:xfrm rot="5400000">
            <a:off x="4831080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29" name="Rectangle 228"/>
          <p:cNvSpPr/>
          <p:nvPr/>
        </p:nvSpPr>
        <p:spPr>
          <a:xfrm>
            <a:off x="4800600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4800600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4800600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TextBox 231"/>
          <p:cNvSpPr txBox="1"/>
          <p:nvPr/>
        </p:nvSpPr>
        <p:spPr>
          <a:xfrm>
            <a:off x="5486400" y="3984486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graphicFrame>
        <p:nvGraphicFramePr>
          <p:cNvPr id="234" name="Object 233"/>
          <p:cNvGraphicFramePr>
            <a:graphicFrameLocks noChangeAspect="1"/>
          </p:cNvGraphicFramePr>
          <p:nvPr/>
        </p:nvGraphicFramePr>
        <p:xfrm>
          <a:off x="3429000" y="4060686"/>
          <a:ext cx="381000" cy="340895"/>
        </p:xfrm>
        <a:graphic>
          <a:graphicData uri="http://schemas.openxmlformats.org/presentationml/2006/ole">
            <p:oleObj spid="_x0000_s716802" name="Equation" r:id="rId4" imgW="241200" imgH="215640" progId="Equation.DSMT4">
              <p:embed/>
            </p:oleObj>
          </a:graphicData>
        </a:graphic>
      </p:graphicFrame>
      <p:sp>
        <p:nvSpPr>
          <p:cNvPr id="235" name="Rectangle 234"/>
          <p:cNvSpPr/>
          <p:nvPr/>
        </p:nvSpPr>
        <p:spPr>
          <a:xfrm>
            <a:off x="5181600" y="24999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5181600" y="27285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5181600" y="2957173"/>
            <a:ext cx="304800" cy="228600"/>
          </a:xfrm>
          <a:prstGeom prst="rect">
            <a:avLst/>
          </a:pr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5181600" y="31857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5181600" y="3781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5181600" y="4010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5181600" y="4239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5181600" y="44677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5181600" y="50773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181600" y="5305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181600" y="5534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5181600" y="57631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TextBox 248"/>
          <p:cNvSpPr txBox="1"/>
          <p:nvPr/>
        </p:nvSpPr>
        <p:spPr>
          <a:xfrm rot="5400000">
            <a:off x="5212080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50" name="TextBox 249"/>
          <p:cNvSpPr txBox="1"/>
          <p:nvPr/>
        </p:nvSpPr>
        <p:spPr>
          <a:xfrm rot="5400000">
            <a:off x="5212080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51" name="TextBox 250"/>
          <p:cNvSpPr txBox="1"/>
          <p:nvPr/>
        </p:nvSpPr>
        <p:spPr>
          <a:xfrm rot="5400000">
            <a:off x="5212080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52" name="Rectangle 251"/>
          <p:cNvSpPr/>
          <p:nvPr/>
        </p:nvSpPr>
        <p:spPr>
          <a:xfrm>
            <a:off x="5181600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5181600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5181600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41034" name="Object 10"/>
          <p:cNvGraphicFramePr>
            <a:graphicFrameLocks noChangeAspect="1"/>
          </p:cNvGraphicFramePr>
          <p:nvPr/>
        </p:nvGraphicFramePr>
        <p:xfrm>
          <a:off x="2971800" y="2168386"/>
          <a:ext cx="168275" cy="215900"/>
        </p:xfrm>
        <a:graphic>
          <a:graphicData uri="http://schemas.openxmlformats.org/presentationml/2006/ole">
            <p:oleObj spid="_x0000_s716803" name="Equation" r:id="rId5" imgW="190440" imgH="215640" progId="Equation.DSMT4">
              <p:embed/>
            </p:oleObj>
          </a:graphicData>
        </a:graphic>
      </p:graphicFrame>
      <p:sp>
        <p:nvSpPr>
          <p:cNvPr id="275" name="Rectangle 274"/>
          <p:cNvSpPr/>
          <p:nvPr/>
        </p:nvSpPr>
        <p:spPr>
          <a:xfrm rot="5400000">
            <a:off x="6629400" y="2970212"/>
            <a:ext cx="228600" cy="381000"/>
          </a:xfrm>
          <a:prstGeom prst="rect">
            <a:avLst/>
          </a:prstGeom>
          <a:solidFill>
            <a:srgbClr val="FF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TextBox 275"/>
          <p:cNvSpPr txBox="1"/>
          <p:nvPr/>
        </p:nvSpPr>
        <p:spPr>
          <a:xfrm>
            <a:off x="2286000" y="12192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Real vector</a:t>
            </a:r>
          </a:p>
        </p:txBody>
      </p:sp>
      <p:graphicFrame>
        <p:nvGraphicFramePr>
          <p:cNvPr id="277" name="Object 10"/>
          <p:cNvGraphicFramePr>
            <a:graphicFrameLocks noChangeAspect="1"/>
          </p:cNvGraphicFramePr>
          <p:nvPr/>
        </p:nvGraphicFramePr>
        <p:xfrm>
          <a:off x="7758113" y="2079426"/>
          <a:ext cx="471487" cy="381000"/>
        </p:xfrm>
        <a:graphic>
          <a:graphicData uri="http://schemas.openxmlformats.org/presentationml/2006/ole">
            <p:oleObj spid="_x0000_s716804" name="Equation" r:id="rId6" imgW="533160" imgH="380880" progId="Equation.DSMT4">
              <p:embed/>
            </p:oleObj>
          </a:graphicData>
        </a:graphic>
      </p:graphicFrame>
      <p:sp>
        <p:nvSpPr>
          <p:cNvPr id="278" name="TextBox 277"/>
          <p:cNvSpPr txBox="1"/>
          <p:nvPr/>
        </p:nvSpPr>
        <p:spPr>
          <a:xfrm>
            <a:off x="7696200" y="1241286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Ideal vector</a:t>
            </a:r>
          </a:p>
        </p:txBody>
      </p:sp>
      <p:graphicFrame>
        <p:nvGraphicFramePr>
          <p:cNvPr id="641036" name="Object 12"/>
          <p:cNvGraphicFramePr>
            <a:graphicFrameLocks noChangeAspect="1"/>
          </p:cNvGraphicFramePr>
          <p:nvPr/>
        </p:nvGraphicFramePr>
        <p:xfrm>
          <a:off x="4076700" y="2079486"/>
          <a:ext cx="201613" cy="381000"/>
        </p:xfrm>
        <a:graphic>
          <a:graphicData uri="http://schemas.openxmlformats.org/presentationml/2006/ole">
            <p:oleObj spid="_x0000_s716805" name="Equation" r:id="rId7" imgW="228600" imgH="380880" progId="Equation.DSMT4">
              <p:embed/>
            </p:oleObj>
          </a:graphicData>
        </a:graphic>
      </p:graphicFrame>
      <p:graphicFrame>
        <p:nvGraphicFramePr>
          <p:cNvPr id="641037" name="Object 13"/>
          <p:cNvGraphicFramePr>
            <a:graphicFrameLocks noChangeAspect="1"/>
          </p:cNvGraphicFramePr>
          <p:nvPr/>
        </p:nvGraphicFramePr>
        <p:xfrm>
          <a:off x="4426843" y="2066786"/>
          <a:ext cx="234950" cy="381000"/>
        </p:xfrm>
        <a:graphic>
          <a:graphicData uri="http://schemas.openxmlformats.org/presentationml/2006/ole">
            <p:oleObj spid="_x0000_s716806" name="Equation" r:id="rId8" imgW="266400" imgH="380880" progId="Equation.DSMT4">
              <p:embed/>
            </p:oleObj>
          </a:graphicData>
        </a:graphic>
      </p:graphicFrame>
      <p:graphicFrame>
        <p:nvGraphicFramePr>
          <p:cNvPr id="641038" name="Object 14"/>
          <p:cNvGraphicFramePr>
            <a:graphicFrameLocks noChangeAspect="1"/>
          </p:cNvGraphicFramePr>
          <p:nvPr/>
        </p:nvGraphicFramePr>
        <p:xfrm>
          <a:off x="4812605" y="2066786"/>
          <a:ext cx="223838" cy="381000"/>
        </p:xfrm>
        <a:graphic>
          <a:graphicData uri="http://schemas.openxmlformats.org/presentationml/2006/ole">
            <p:oleObj spid="_x0000_s716807" name="Equation" r:id="rId9" imgW="253800" imgH="380880" progId="Equation.DSMT4">
              <p:embed/>
            </p:oleObj>
          </a:graphicData>
        </a:graphic>
      </p:graphicFrame>
      <p:graphicFrame>
        <p:nvGraphicFramePr>
          <p:cNvPr id="641039" name="Object 15"/>
          <p:cNvGraphicFramePr>
            <a:graphicFrameLocks noChangeAspect="1"/>
          </p:cNvGraphicFramePr>
          <p:nvPr/>
        </p:nvGraphicFramePr>
        <p:xfrm>
          <a:off x="5181600" y="2066786"/>
          <a:ext cx="234950" cy="381000"/>
        </p:xfrm>
        <a:graphic>
          <a:graphicData uri="http://schemas.openxmlformats.org/presentationml/2006/ole">
            <p:oleObj spid="_x0000_s716808" name="Equation" r:id="rId10" imgW="266400" imgH="380880" progId="Equation.DSMT4">
              <p:embed/>
            </p:oleObj>
          </a:graphicData>
        </a:graphic>
      </p:graphicFrame>
      <p:sp>
        <p:nvSpPr>
          <p:cNvPr id="279" name="TextBox 278"/>
          <p:cNvSpPr txBox="1"/>
          <p:nvPr/>
        </p:nvSpPr>
        <p:spPr>
          <a:xfrm>
            <a:off x="5486400" y="1990586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83" name="Rectangle 282"/>
          <p:cNvSpPr/>
          <p:nvPr/>
        </p:nvSpPr>
        <p:spPr>
          <a:xfrm rot="5400000">
            <a:off x="6667500" y="3236912"/>
            <a:ext cx="228600" cy="457200"/>
          </a:xfrm>
          <a:prstGeom prst="rect">
            <a:avLst/>
          </a:prstGeom>
          <a:solidFill>
            <a:srgbClr val="FF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9" name="Straight Arrow Connector 258"/>
          <p:cNvCxnSpPr/>
          <p:nvPr/>
        </p:nvCxnSpPr>
        <p:spPr>
          <a:xfrm rot="5400000" flipH="1" flipV="1">
            <a:off x="5447505" y="3999706"/>
            <a:ext cx="2209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1040" name="Object 16"/>
          <p:cNvGraphicFramePr>
            <a:graphicFrameLocks noChangeAspect="1"/>
          </p:cNvGraphicFramePr>
          <p:nvPr/>
        </p:nvGraphicFramePr>
        <p:xfrm>
          <a:off x="6189662" y="2971006"/>
          <a:ext cx="257175" cy="381000"/>
        </p:xfrm>
        <a:graphic>
          <a:graphicData uri="http://schemas.openxmlformats.org/presentationml/2006/ole">
            <p:oleObj spid="_x0000_s716809" name="Equation" r:id="rId11" imgW="291960" imgH="380880" progId="Equation.DSMT4">
              <p:embed/>
            </p:oleObj>
          </a:graphicData>
        </a:graphic>
      </p:graphicFrame>
      <p:graphicFrame>
        <p:nvGraphicFramePr>
          <p:cNvPr id="641044" name="Object 20"/>
          <p:cNvGraphicFramePr>
            <a:graphicFrameLocks noChangeAspect="1"/>
          </p:cNvGraphicFramePr>
          <p:nvPr/>
        </p:nvGraphicFramePr>
        <p:xfrm>
          <a:off x="6172200" y="3275806"/>
          <a:ext cx="292100" cy="381000"/>
        </p:xfrm>
        <a:graphic>
          <a:graphicData uri="http://schemas.openxmlformats.org/presentationml/2006/ole">
            <p:oleObj spid="_x0000_s716810" name="Equation" r:id="rId12" imgW="330120" imgH="380880" progId="Equation.DSMT4">
              <p:embed/>
            </p:oleObj>
          </a:graphicData>
        </a:graphic>
      </p:graphicFrame>
      <p:graphicFrame>
        <p:nvGraphicFramePr>
          <p:cNvPr id="641045" name="Object 21"/>
          <p:cNvGraphicFramePr>
            <a:graphicFrameLocks noChangeAspect="1"/>
          </p:cNvGraphicFramePr>
          <p:nvPr/>
        </p:nvGraphicFramePr>
        <p:xfrm>
          <a:off x="6178550" y="3580606"/>
          <a:ext cx="279400" cy="381000"/>
        </p:xfrm>
        <a:graphic>
          <a:graphicData uri="http://schemas.openxmlformats.org/presentationml/2006/ole">
            <p:oleObj spid="_x0000_s716811" name="Equation" r:id="rId13" imgW="317160" imgH="380880" progId="Equation.DSMT4">
              <p:embed/>
            </p:oleObj>
          </a:graphicData>
        </a:graphic>
      </p:graphicFrame>
      <p:graphicFrame>
        <p:nvGraphicFramePr>
          <p:cNvPr id="641046" name="Object 22"/>
          <p:cNvGraphicFramePr>
            <a:graphicFrameLocks noChangeAspect="1"/>
          </p:cNvGraphicFramePr>
          <p:nvPr/>
        </p:nvGraphicFramePr>
        <p:xfrm>
          <a:off x="6172200" y="3885406"/>
          <a:ext cx="292100" cy="381000"/>
        </p:xfrm>
        <a:graphic>
          <a:graphicData uri="http://schemas.openxmlformats.org/presentationml/2006/ole">
            <p:oleObj spid="_x0000_s716812" name="Equation" r:id="rId14" imgW="330120" imgH="380880" progId="Equation.DSMT4">
              <p:embed/>
            </p:oleObj>
          </a:graphicData>
        </a:graphic>
      </p:graphicFrame>
      <p:sp>
        <p:nvSpPr>
          <p:cNvPr id="295" name="TextBox 294"/>
          <p:cNvSpPr txBox="1"/>
          <p:nvPr/>
        </p:nvSpPr>
        <p:spPr>
          <a:xfrm rot="5400000">
            <a:off x="6256307" y="433305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graphicFrame>
        <p:nvGraphicFramePr>
          <p:cNvPr id="299" name="Object 298"/>
          <p:cNvGraphicFramePr>
            <a:graphicFrameLocks noChangeAspect="1"/>
          </p:cNvGraphicFramePr>
          <p:nvPr/>
        </p:nvGraphicFramePr>
        <p:xfrm>
          <a:off x="5969000" y="4200386"/>
          <a:ext cx="127000" cy="165100"/>
        </p:xfrm>
        <a:graphic>
          <a:graphicData uri="http://schemas.openxmlformats.org/presentationml/2006/ole">
            <p:oleObj spid="_x0000_s716813" name="Equation" r:id="rId15" imgW="126720" imgH="164880" progId="Equation.DSMT4">
              <p:embed/>
            </p:oleObj>
          </a:graphicData>
        </a:graphic>
      </p:graphicFrame>
      <p:graphicFrame>
        <p:nvGraphicFramePr>
          <p:cNvPr id="641049" name="Object 25"/>
          <p:cNvGraphicFramePr>
            <a:graphicFrameLocks noChangeAspect="1"/>
          </p:cNvGraphicFramePr>
          <p:nvPr/>
        </p:nvGraphicFramePr>
        <p:xfrm>
          <a:off x="7162800" y="4098925"/>
          <a:ext cx="381000" cy="320675"/>
        </p:xfrm>
        <a:graphic>
          <a:graphicData uri="http://schemas.openxmlformats.org/presentationml/2006/ole">
            <p:oleObj spid="_x0000_s716815" name="Equation" r:id="rId16" imgW="241200" imgH="203040" progId="Equation.DSMT4">
              <p:embed/>
            </p:oleObj>
          </a:graphicData>
        </a:graphic>
      </p:graphicFrame>
      <p:sp>
        <p:nvSpPr>
          <p:cNvPr id="302" name="TextBox 301"/>
          <p:cNvSpPr txBox="1"/>
          <p:nvPr/>
        </p:nvSpPr>
        <p:spPr>
          <a:xfrm>
            <a:off x="5562600" y="1241286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Reconstruction coefficients</a:t>
            </a:r>
          </a:p>
        </p:txBody>
      </p:sp>
      <p:pic>
        <p:nvPicPr>
          <p:cNvPr id="641050" name="Picture 26"/>
          <p:cNvPicPr>
            <a:picLocks noChangeAspect="1" noChangeArrowheads="1"/>
          </p:cNvPicPr>
          <p:nvPr/>
        </p:nvPicPr>
        <p:blipFill>
          <a:blip r:embed="rId17" cstate="print"/>
          <a:srcRect t="33079"/>
          <a:stretch>
            <a:fillRect/>
          </a:stretch>
        </p:blipFill>
        <p:spPr bwMode="auto">
          <a:xfrm>
            <a:off x="2438400" y="5029200"/>
            <a:ext cx="16949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1051" name="Picture 2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404872" y="5561627"/>
            <a:ext cx="228600" cy="22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1052" name="Picture 2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362200" y="5846411"/>
            <a:ext cx="304800" cy="17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1053" name="Picture 29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362200" y="5334000"/>
            <a:ext cx="309148" cy="18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6" name="Picture 26"/>
          <p:cNvPicPr>
            <a:picLocks noChangeAspect="1" noChangeArrowheads="1"/>
          </p:cNvPicPr>
          <p:nvPr/>
        </p:nvPicPr>
        <p:blipFill>
          <a:blip r:embed="rId17" cstate="print"/>
          <a:srcRect t="33079"/>
          <a:stretch>
            <a:fillRect/>
          </a:stretch>
        </p:blipFill>
        <p:spPr bwMode="auto">
          <a:xfrm>
            <a:off x="8301452" y="5029200"/>
            <a:ext cx="16949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" name="Picture 2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267924" y="5561627"/>
            <a:ext cx="228600" cy="22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" name="Picture 2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225252" y="5846411"/>
            <a:ext cx="304800" cy="17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" name="Picture 29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225252" y="5334000"/>
            <a:ext cx="309148" cy="18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" name="Picture 22"/>
          <p:cNvPicPr>
            <a:picLocks noChangeAspect="1" noChangeArrowheads="1"/>
          </p:cNvPicPr>
          <p:nvPr/>
        </p:nvPicPr>
        <p:blipFill>
          <a:blip r:embed="rId21" cstate="print"/>
          <a:srcRect l="4182" t="13793" r="8004"/>
          <a:stretch>
            <a:fillRect/>
          </a:stretch>
        </p:blipFill>
        <p:spPr bwMode="auto">
          <a:xfrm flipH="1">
            <a:off x="228600" y="1295400"/>
            <a:ext cx="1600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" name="Picture 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 rot="5400000">
            <a:off x="1173063" y="2865537"/>
            <a:ext cx="171450" cy="99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" name="TextBox 216"/>
          <p:cNvSpPr txBox="1"/>
          <p:nvPr/>
        </p:nvSpPr>
        <p:spPr>
          <a:xfrm>
            <a:off x="1295400" y="34290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High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609600" y="34290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Low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6172200" y="2819400"/>
            <a:ext cx="914400" cy="2362200"/>
          </a:xfrm>
          <a:prstGeom prst="rect">
            <a:avLst/>
          </a:prstGeom>
          <a:noFill/>
          <a:ln w="34925">
            <a:solidFill>
              <a:srgbClr val="F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TextBox 195"/>
          <p:cNvSpPr txBox="1"/>
          <p:nvPr/>
        </p:nvSpPr>
        <p:spPr>
          <a:xfrm>
            <a:off x="3886200" y="124358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Action bases (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sparse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5638800" y="114300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Reconstruction coefficients (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sparse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255" name="Picture 6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H="1">
            <a:off x="8337372" y="4232499"/>
            <a:ext cx="117492" cy="25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" name="Picture 7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95752" y="3768586"/>
            <a:ext cx="19929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" name="Picture 3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9552" y="4043481"/>
            <a:ext cx="381000" cy="23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0" name="Picture 4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51429" y="4495800"/>
            <a:ext cx="272923" cy="21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" name="Picture 6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H="1">
            <a:off x="2474996" y="4226804"/>
            <a:ext cx="117492" cy="25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" name="Picture 7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3376" y="3762891"/>
            <a:ext cx="19929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" name="Picture 3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176" y="4037786"/>
            <a:ext cx="381000" cy="23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4" name="Picture 4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9053" y="4490105"/>
            <a:ext cx="272923" cy="21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" grpId="0"/>
      <p:bldP spid="19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Rectangle 263"/>
          <p:cNvSpPr/>
          <p:nvPr/>
        </p:nvSpPr>
        <p:spPr>
          <a:xfrm>
            <a:off x="1447800" y="4038600"/>
            <a:ext cx="4724400" cy="2133600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3733800" y="1143000"/>
            <a:ext cx="4038600" cy="2057400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2133600" y="1143000"/>
            <a:ext cx="1295400" cy="2057400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0" name="Object 24"/>
          <p:cNvGraphicFramePr>
            <a:graphicFrameLocks noChangeAspect="1"/>
          </p:cNvGraphicFramePr>
          <p:nvPr/>
        </p:nvGraphicFramePr>
        <p:xfrm>
          <a:off x="5716587" y="2159000"/>
          <a:ext cx="1903413" cy="431800"/>
        </p:xfrm>
        <a:graphic>
          <a:graphicData uri="http://schemas.openxmlformats.org/presentationml/2006/ole">
            <p:oleObj spid="_x0000_s717839" name="Equation" r:id="rId3" imgW="2145960" imgH="431640" progId="Equation.DSMT4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09600" y="457200"/>
            <a:ext cx="7924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Bases of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Atr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&amp; Parts: Training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2286000" y="12192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Real vector</a:t>
            </a:r>
          </a:p>
        </p:txBody>
      </p:sp>
      <p:pic>
        <p:nvPicPr>
          <p:cNvPr id="176" name="Picture 22"/>
          <p:cNvPicPr>
            <a:picLocks noChangeAspect="1" noChangeArrowheads="1"/>
          </p:cNvPicPr>
          <p:nvPr/>
        </p:nvPicPr>
        <p:blipFill>
          <a:blip r:embed="rId4" cstate="print"/>
          <a:srcRect l="4182" t="13793" r="8004"/>
          <a:stretch>
            <a:fillRect/>
          </a:stretch>
        </p:blipFill>
        <p:spPr bwMode="auto">
          <a:xfrm flipH="1">
            <a:off x="228600" y="1295400"/>
            <a:ext cx="1600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173063" y="2865537"/>
            <a:ext cx="171450" cy="99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" name="TextBox 216"/>
          <p:cNvSpPr txBox="1"/>
          <p:nvPr/>
        </p:nvSpPr>
        <p:spPr>
          <a:xfrm>
            <a:off x="1295400" y="34290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High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609600" y="34290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Low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3886200" y="124358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Action bases (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sparse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5638800" y="114300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Reconstruction coefficients (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sparse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aphicFrame>
        <p:nvGraphicFramePr>
          <p:cNvPr id="717840" name="Object 16"/>
          <p:cNvGraphicFramePr>
            <a:graphicFrameLocks noChangeAspect="1"/>
          </p:cNvGraphicFramePr>
          <p:nvPr/>
        </p:nvGraphicFramePr>
        <p:xfrm>
          <a:off x="2209800" y="2159000"/>
          <a:ext cx="1200150" cy="431800"/>
        </p:xfrm>
        <a:graphic>
          <a:graphicData uri="http://schemas.openxmlformats.org/presentationml/2006/ole">
            <p:oleObj spid="_x0000_s717840" name="Equation" r:id="rId6" imgW="1358640" imgH="431640" progId="Equation.DSMT4">
              <p:embed/>
            </p:oleObj>
          </a:graphicData>
        </a:graphic>
      </p:graphicFrame>
      <p:graphicFrame>
        <p:nvGraphicFramePr>
          <p:cNvPr id="717841" name="Object 17"/>
          <p:cNvGraphicFramePr>
            <a:graphicFrameLocks noChangeAspect="1"/>
          </p:cNvGraphicFramePr>
          <p:nvPr/>
        </p:nvGraphicFramePr>
        <p:xfrm>
          <a:off x="3886200" y="2173288"/>
          <a:ext cx="1611312" cy="381000"/>
        </p:xfrm>
        <a:graphic>
          <a:graphicData uri="http://schemas.openxmlformats.org/presentationml/2006/ole">
            <p:oleObj spid="_x0000_s717841" name="Equation" r:id="rId7" imgW="1828800" imgH="380880" progId="Equation.DSMT4">
              <p:embed/>
            </p:oleObj>
          </a:graphicData>
        </a:graphic>
      </p:graphicFrame>
      <p:sp>
        <p:nvSpPr>
          <p:cNvPr id="255" name="TextBox 254"/>
          <p:cNvSpPr txBox="1"/>
          <p:nvPr/>
        </p:nvSpPr>
        <p:spPr>
          <a:xfrm>
            <a:off x="2133600" y="26024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i="1" dirty="0" smtClean="0">
                <a:latin typeface="Times" pitchFamily="18" charset="0"/>
                <a:cs typeface="Arial" pitchFamily="34" charset="0"/>
              </a:rPr>
              <a:t>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images)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4038600" y="26024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i="1" dirty="0" smtClean="0">
                <a:latin typeface="Times" pitchFamily="18" charset="0"/>
                <a:cs typeface="Arial" pitchFamily="34" charset="0"/>
              </a:rPr>
              <a:t>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bases)</a:t>
            </a:r>
          </a:p>
        </p:txBody>
      </p:sp>
      <p:sp>
        <p:nvSpPr>
          <p:cNvPr id="261" name="Curved Up Arrow 260"/>
          <p:cNvSpPr/>
          <p:nvPr/>
        </p:nvSpPr>
        <p:spPr>
          <a:xfrm>
            <a:off x="3048000" y="3200400"/>
            <a:ext cx="2743200" cy="533400"/>
          </a:xfrm>
          <a:prstGeom prst="curvedUpArrow">
            <a:avLst/>
          </a:prstGeom>
          <a:solidFill>
            <a:schemeClr val="tx1">
              <a:alpha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2286000" y="325749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Input</a:t>
            </a:r>
          </a:p>
        </p:txBody>
      </p:sp>
      <p:sp>
        <p:nvSpPr>
          <p:cNvPr id="263" name="TextBox 262"/>
          <p:cNvSpPr txBox="1"/>
          <p:nvPr/>
        </p:nvSpPr>
        <p:spPr>
          <a:xfrm>
            <a:off x="5638800" y="325749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Output</a:t>
            </a:r>
          </a:p>
        </p:txBody>
      </p:sp>
      <p:graphicFrame>
        <p:nvGraphicFramePr>
          <p:cNvPr id="717842" name="Object 18"/>
          <p:cNvGraphicFramePr>
            <a:graphicFrameLocks noChangeAspect="1"/>
          </p:cNvGraphicFramePr>
          <p:nvPr/>
        </p:nvGraphicFramePr>
        <p:xfrm>
          <a:off x="1730375" y="4267200"/>
          <a:ext cx="3933825" cy="812800"/>
        </p:xfrm>
        <a:graphic>
          <a:graphicData uri="http://schemas.openxmlformats.org/presentationml/2006/ole">
            <p:oleObj spid="_x0000_s717842" name="Equation" r:id="rId8" imgW="4406760" imgH="812520" progId="Equation.DSMT4">
              <p:embed/>
            </p:oleObj>
          </a:graphicData>
        </a:graphic>
      </p:graphicFrame>
      <p:graphicFrame>
        <p:nvGraphicFramePr>
          <p:cNvPr id="717843" name="Object 19"/>
          <p:cNvGraphicFramePr>
            <a:graphicFrameLocks noChangeAspect="1"/>
          </p:cNvGraphicFramePr>
          <p:nvPr/>
        </p:nvGraphicFramePr>
        <p:xfrm>
          <a:off x="2759075" y="5251450"/>
          <a:ext cx="2879725" cy="723900"/>
        </p:xfrm>
        <a:graphic>
          <a:graphicData uri="http://schemas.openxmlformats.org/presentationml/2006/ole">
            <p:oleObj spid="_x0000_s717843" name="Equation" r:id="rId9" imgW="3225600" imgH="723600" progId="Equation.DSMT4">
              <p:embed/>
            </p:oleObj>
          </a:graphicData>
        </a:graphic>
      </p:graphicFrame>
      <p:sp>
        <p:nvSpPr>
          <p:cNvPr id="265" name="TextBox 264"/>
          <p:cNvSpPr txBox="1"/>
          <p:nvPr/>
        </p:nvSpPr>
        <p:spPr>
          <a:xfrm>
            <a:off x="6400800" y="47244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L1 regularization,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sparsity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sz="2000" b="1" dirty="0" smtClean="0">
                <a:latin typeface="Times" pitchFamily="18" charset="0"/>
                <a:cs typeface="Arial" pitchFamily="34" charset="0"/>
              </a:rPr>
              <a:t>W</a:t>
            </a:r>
          </a:p>
        </p:txBody>
      </p:sp>
      <p:sp>
        <p:nvSpPr>
          <p:cNvPr id="266" name="TextBox 265"/>
          <p:cNvSpPr txBox="1"/>
          <p:nvPr/>
        </p:nvSpPr>
        <p:spPr>
          <a:xfrm>
            <a:off x="6400800" y="5562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Elastic net,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sparsity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of</a:t>
            </a:r>
            <a:endParaRPr lang="en-US" sz="2000" b="1" dirty="0" smtClean="0">
              <a:latin typeface="Times" pitchFamily="18" charset="0"/>
              <a:cs typeface="Arial" pitchFamily="34" charset="0"/>
            </a:endParaRPr>
          </a:p>
        </p:txBody>
      </p:sp>
      <p:graphicFrame>
        <p:nvGraphicFramePr>
          <p:cNvPr id="717844" name="Object 20"/>
          <p:cNvGraphicFramePr>
            <a:graphicFrameLocks noChangeAspect="1"/>
          </p:cNvGraphicFramePr>
          <p:nvPr/>
        </p:nvGraphicFramePr>
        <p:xfrm>
          <a:off x="7696200" y="5943600"/>
          <a:ext cx="246063" cy="266700"/>
        </p:xfrm>
        <a:graphic>
          <a:graphicData uri="http://schemas.openxmlformats.org/presentationml/2006/ole">
            <p:oleObj spid="_x0000_s717844" name="Equation" r:id="rId10" imgW="279360" imgH="266400" progId="Equation.DSMT4">
              <p:embed/>
            </p:oleObj>
          </a:graphicData>
        </a:graphic>
      </p:graphicFrame>
      <p:cxnSp>
        <p:nvCxnSpPr>
          <p:cNvPr id="268" name="Curved Connector 267"/>
          <p:cNvCxnSpPr/>
          <p:nvPr/>
        </p:nvCxnSpPr>
        <p:spPr>
          <a:xfrm>
            <a:off x="5410200" y="4800600"/>
            <a:ext cx="990600" cy="228600"/>
          </a:xfrm>
          <a:prstGeom prst="curvedConnector3">
            <a:avLst>
              <a:gd name="adj1" fmla="val 50000"/>
            </a:avLst>
          </a:prstGeom>
          <a:ln w="28575" cmpd="sng">
            <a:solidFill>
              <a:schemeClr val="accent5"/>
            </a:solidFill>
            <a:prstDash val="soli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Curved Connector 271"/>
          <p:cNvCxnSpPr>
            <a:endCxn id="266" idx="1"/>
          </p:cNvCxnSpPr>
          <p:nvPr/>
        </p:nvCxnSpPr>
        <p:spPr>
          <a:xfrm>
            <a:off x="5715000" y="5715000"/>
            <a:ext cx="685800" cy="201543"/>
          </a:xfrm>
          <a:prstGeom prst="curvedConnector3">
            <a:avLst>
              <a:gd name="adj1" fmla="val 50000"/>
            </a:avLst>
          </a:prstGeom>
          <a:ln w="28575" cmpd="sng">
            <a:solidFill>
              <a:schemeClr val="accent5"/>
            </a:solidFill>
            <a:prstDash val="soli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TextBox 273"/>
          <p:cNvSpPr txBox="1"/>
          <p:nvPr/>
        </p:nvSpPr>
        <p:spPr>
          <a:xfrm>
            <a:off x="6172200" y="62600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Zou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Hasti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2005]</a:t>
            </a:r>
            <a:endParaRPr lang="en-US" b="1" dirty="0" smtClean="0">
              <a:latin typeface="Times" pitchFamily="18" charset="0"/>
              <a:cs typeface="Arial" pitchFamily="34" charset="0"/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381000" y="52357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Accurate reconstruction</a:t>
            </a:r>
            <a:endParaRPr lang="en-US" sz="2000" b="1" dirty="0" smtClean="0">
              <a:latin typeface="Times" pitchFamily="18" charset="0"/>
              <a:cs typeface="Arial" pitchFamily="34" charset="0"/>
            </a:endParaRPr>
          </a:p>
        </p:txBody>
      </p:sp>
      <p:cxnSp>
        <p:nvCxnSpPr>
          <p:cNvPr id="285" name="Curved Connector 284"/>
          <p:cNvCxnSpPr/>
          <p:nvPr/>
        </p:nvCxnSpPr>
        <p:spPr>
          <a:xfrm rot="10800000" flipV="1">
            <a:off x="1981200" y="4876800"/>
            <a:ext cx="1447800" cy="609600"/>
          </a:xfrm>
          <a:prstGeom prst="curvedConnector3">
            <a:avLst>
              <a:gd name="adj1" fmla="val 50000"/>
            </a:avLst>
          </a:prstGeom>
          <a:ln w="28575" cmpd="sng">
            <a:solidFill>
              <a:schemeClr val="accent5"/>
            </a:solidFill>
            <a:prstDash val="soli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 animBg="1"/>
      <p:bldP spid="257" grpId="0" animBg="1"/>
      <p:bldP spid="297" grpId="0" animBg="1"/>
      <p:bldP spid="255" grpId="0"/>
      <p:bldP spid="258" grpId="0"/>
      <p:bldP spid="261" grpId="0" animBg="1"/>
      <p:bldP spid="262" grpId="0"/>
      <p:bldP spid="263" grpId="0"/>
      <p:bldP spid="265" grpId="0"/>
      <p:bldP spid="266" grpId="0"/>
      <p:bldP spid="274" grpId="0"/>
      <p:bldP spid="28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Rectangle 263"/>
          <p:cNvSpPr/>
          <p:nvPr/>
        </p:nvSpPr>
        <p:spPr>
          <a:xfrm>
            <a:off x="2362200" y="4267200"/>
            <a:ext cx="3657600" cy="1066800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5715000" y="1143000"/>
            <a:ext cx="1752600" cy="2057400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2362200" y="1143000"/>
            <a:ext cx="3200400" cy="2057400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0" name="Object 24"/>
          <p:cNvGraphicFramePr>
            <a:graphicFrameLocks noChangeAspect="1"/>
          </p:cNvGraphicFramePr>
          <p:nvPr/>
        </p:nvGraphicFramePr>
        <p:xfrm>
          <a:off x="6550025" y="2273300"/>
          <a:ext cx="236538" cy="203200"/>
        </p:xfrm>
        <a:graphic>
          <a:graphicData uri="http://schemas.openxmlformats.org/presentationml/2006/ole">
            <p:oleObj spid="_x0000_s718850" name="Equation" r:id="rId3" imgW="266400" imgH="203040" progId="Equation.DSMT4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09600" y="457200"/>
            <a:ext cx="7924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Bases of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Atr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&amp; Parts: Testing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2286000" y="12192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Real vector</a:t>
            </a:r>
          </a:p>
        </p:txBody>
      </p:sp>
      <p:pic>
        <p:nvPicPr>
          <p:cNvPr id="176" name="Picture 22"/>
          <p:cNvPicPr>
            <a:picLocks noChangeAspect="1" noChangeArrowheads="1"/>
          </p:cNvPicPr>
          <p:nvPr/>
        </p:nvPicPr>
        <p:blipFill>
          <a:blip r:embed="rId4" cstate="print"/>
          <a:srcRect l="4182" t="13793" r="8004"/>
          <a:stretch>
            <a:fillRect/>
          </a:stretch>
        </p:blipFill>
        <p:spPr bwMode="auto">
          <a:xfrm flipH="1">
            <a:off x="228600" y="1295400"/>
            <a:ext cx="1600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173063" y="2865537"/>
            <a:ext cx="171450" cy="99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" name="TextBox 216"/>
          <p:cNvSpPr txBox="1"/>
          <p:nvPr/>
        </p:nvSpPr>
        <p:spPr>
          <a:xfrm>
            <a:off x="1295400" y="34290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High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609600" y="34290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Low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3886200" y="124358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Action bases (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sparse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5638800" y="114300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Reconstruction coefficients (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sparse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aphicFrame>
        <p:nvGraphicFramePr>
          <p:cNvPr id="717840" name="Object 16"/>
          <p:cNvGraphicFramePr>
            <a:graphicFrameLocks noChangeAspect="1"/>
          </p:cNvGraphicFramePr>
          <p:nvPr/>
        </p:nvGraphicFramePr>
        <p:xfrm>
          <a:off x="2725738" y="2266950"/>
          <a:ext cx="168275" cy="215900"/>
        </p:xfrm>
        <a:graphic>
          <a:graphicData uri="http://schemas.openxmlformats.org/presentationml/2006/ole">
            <p:oleObj spid="_x0000_s718851" name="Equation" r:id="rId6" imgW="190440" imgH="215640" progId="Equation.DSMT4">
              <p:embed/>
            </p:oleObj>
          </a:graphicData>
        </a:graphic>
      </p:graphicFrame>
      <p:graphicFrame>
        <p:nvGraphicFramePr>
          <p:cNvPr id="717841" name="Object 17"/>
          <p:cNvGraphicFramePr>
            <a:graphicFrameLocks noChangeAspect="1"/>
          </p:cNvGraphicFramePr>
          <p:nvPr/>
        </p:nvGraphicFramePr>
        <p:xfrm>
          <a:off x="3886200" y="2173288"/>
          <a:ext cx="1611312" cy="381000"/>
        </p:xfrm>
        <a:graphic>
          <a:graphicData uri="http://schemas.openxmlformats.org/presentationml/2006/ole">
            <p:oleObj spid="_x0000_s718852" name="Equation" r:id="rId7" imgW="1828800" imgH="380880" progId="Equation.DSMT4">
              <p:embed/>
            </p:oleObj>
          </a:graphicData>
        </a:graphic>
      </p:graphicFrame>
      <p:sp>
        <p:nvSpPr>
          <p:cNvPr id="258" name="TextBox 257"/>
          <p:cNvSpPr txBox="1"/>
          <p:nvPr/>
        </p:nvSpPr>
        <p:spPr>
          <a:xfrm>
            <a:off x="4038600" y="26024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i="1" dirty="0" smtClean="0">
                <a:latin typeface="Times" pitchFamily="18" charset="0"/>
                <a:cs typeface="Arial" pitchFamily="34" charset="0"/>
              </a:rPr>
              <a:t>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bases)</a:t>
            </a:r>
          </a:p>
        </p:txBody>
      </p:sp>
      <p:sp>
        <p:nvSpPr>
          <p:cNvPr id="261" name="Curved Up Arrow 260"/>
          <p:cNvSpPr/>
          <p:nvPr/>
        </p:nvSpPr>
        <p:spPr>
          <a:xfrm>
            <a:off x="3810000" y="3200400"/>
            <a:ext cx="2743200" cy="533400"/>
          </a:xfrm>
          <a:prstGeom prst="curvedUpArrow">
            <a:avLst/>
          </a:prstGeom>
          <a:solidFill>
            <a:schemeClr val="tx1">
              <a:alpha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2971800" y="325749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Input</a:t>
            </a:r>
          </a:p>
        </p:txBody>
      </p:sp>
      <p:sp>
        <p:nvSpPr>
          <p:cNvPr id="263" name="TextBox 262"/>
          <p:cNvSpPr txBox="1"/>
          <p:nvPr/>
        </p:nvSpPr>
        <p:spPr>
          <a:xfrm>
            <a:off x="6400800" y="325749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Output</a:t>
            </a:r>
          </a:p>
        </p:txBody>
      </p:sp>
      <p:graphicFrame>
        <p:nvGraphicFramePr>
          <p:cNvPr id="717842" name="Object 18"/>
          <p:cNvGraphicFramePr>
            <a:graphicFrameLocks noChangeAspect="1"/>
          </p:cNvGraphicFramePr>
          <p:nvPr/>
        </p:nvGraphicFramePr>
        <p:xfrm>
          <a:off x="2743200" y="4381500"/>
          <a:ext cx="2819400" cy="723900"/>
        </p:xfrm>
        <a:graphic>
          <a:graphicData uri="http://schemas.openxmlformats.org/presentationml/2006/ole">
            <p:oleObj spid="_x0000_s718853" name="Equation" r:id="rId8" imgW="2997000" imgH="723600" progId="Equation.DSMT4">
              <p:embed/>
            </p:oleObj>
          </a:graphicData>
        </a:graphic>
      </p:graphicFrame>
      <p:sp>
        <p:nvSpPr>
          <p:cNvPr id="265" name="TextBox 264"/>
          <p:cNvSpPr txBox="1"/>
          <p:nvPr/>
        </p:nvSpPr>
        <p:spPr>
          <a:xfrm>
            <a:off x="6400800" y="47244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L1 regularization,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sparsity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sz="2000" b="1" dirty="0" smtClean="0">
                <a:latin typeface="Times" pitchFamily="18" charset="0"/>
                <a:cs typeface="Arial" pitchFamily="34" charset="0"/>
              </a:rPr>
              <a:t>W</a:t>
            </a:r>
          </a:p>
        </p:txBody>
      </p:sp>
      <p:cxnSp>
        <p:nvCxnSpPr>
          <p:cNvPr id="268" name="Curved Connector 267"/>
          <p:cNvCxnSpPr/>
          <p:nvPr/>
        </p:nvCxnSpPr>
        <p:spPr>
          <a:xfrm>
            <a:off x="5562600" y="4800600"/>
            <a:ext cx="838200" cy="228600"/>
          </a:xfrm>
          <a:prstGeom prst="curvedConnector3">
            <a:avLst>
              <a:gd name="adj1" fmla="val 50000"/>
            </a:avLst>
          </a:prstGeom>
          <a:ln w="28575" cmpd="sng">
            <a:solidFill>
              <a:schemeClr val="accent5"/>
            </a:solidFill>
            <a:prstDash val="soli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TextBox 283"/>
          <p:cNvSpPr txBox="1"/>
          <p:nvPr/>
        </p:nvSpPr>
        <p:spPr>
          <a:xfrm>
            <a:off x="685800" y="52357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Accurate reconstruction</a:t>
            </a:r>
            <a:endParaRPr lang="en-US" sz="2000" b="1" dirty="0" smtClean="0">
              <a:latin typeface="Times" pitchFamily="18" charset="0"/>
              <a:cs typeface="Arial" pitchFamily="34" charset="0"/>
            </a:endParaRPr>
          </a:p>
        </p:txBody>
      </p:sp>
      <p:cxnSp>
        <p:nvCxnSpPr>
          <p:cNvPr id="285" name="Curved Connector 284"/>
          <p:cNvCxnSpPr/>
          <p:nvPr/>
        </p:nvCxnSpPr>
        <p:spPr>
          <a:xfrm rot="10800000" flipV="1">
            <a:off x="2286000" y="4953000"/>
            <a:ext cx="1066800" cy="533400"/>
          </a:xfrm>
          <a:prstGeom prst="curvedConnector3">
            <a:avLst>
              <a:gd name="adj1" fmla="val 50000"/>
            </a:avLst>
          </a:prstGeom>
          <a:ln w="28575" cmpd="sng">
            <a:solidFill>
              <a:schemeClr val="accent5"/>
            </a:solidFill>
            <a:prstDash val="soli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 animBg="1"/>
      <p:bldP spid="265" grpId="0"/>
      <p:bldP spid="28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Rectangle 238"/>
          <p:cNvSpPr/>
          <p:nvPr/>
        </p:nvSpPr>
        <p:spPr>
          <a:xfrm>
            <a:off x="6172200" y="2209800"/>
            <a:ext cx="914400" cy="3048000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0" name="Object 24"/>
          <p:cNvGraphicFramePr>
            <a:graphicFrameLocks noChangeAspect="1"/>
          </p:cNvGraphicFramePr>
          <p:nvPr/>
        </p:nvGraphicFramePr>
        <p:xfrm>
          <a:off x="6443663" y="2387600"/>
          <a:ext cx="236537" cy="203200"/>
        </p:xfrm>
        <a:graphic>
          <a:graphicData uri="http://schemas.openxmlformats.org/presentationml/2006/ole">
            <p:oleObj spid="_x0000_s721935" name="Equation" r:id="rId3" imgW="266400" imgH="203040" progId="Equation.DSMT4">
              <p:embed/>
            </p:oleObj>
          </a:graphicData>
        </a:graphic>
      </p:graphicFrame>
      <p:sp>
        <p:nvSpPr>
          <p:cNvPr id="298" name="Rectangle 297"/>
          <p:cNvSpPr/>
          <p:nvPr/>
        </p:nvSpPr>
        <p:spPr>
          <a:xfrm>
            <a:off x="7696200" y="1981200"/>
            <a:ext cx="1066800" cy="4441686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2209800" y="1981200"/>
            <a:ext cx="1143000" cy="4441686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3886200" y="1981200"/>
            <a:ext cx="1981200" cy="4454386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09600" y="457200"/>
            <a:ext cx="7924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Bases of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Atr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&amp; Parts: Benefits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772400" y="24999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8077200" y="247318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Cycling</a:t>
            </a:r>
          </a:p>
        </p:txBody>
      </p:sp>
      <p:sp>
        <p:nvSpPr>
          <p:cNvPr id="92" name="Rectangle 91"/>
          <p:cNvSpPr/>
          <p:nvPr/>
        </p:nvSpPr>
        <p:spPr>
          <a:xfrm>
            <a:off x="7772400" y="2728573"/>
            <a:ext cx="304800" cy="228600"/>
          </a:xfrm>
          <a:prstGeom prst="rect">
            <a:avLst/>
          </a:pr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772400" y="2957173"/>
            <a:ext cx="304800" cy="228600"/>
          </a:xfrm>
          <a:prstGeom prst="rect">
            <a:avLst/>
          </a:prstGeom>
          <a:solidFill>
            <a:srgbClr val="2100F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772400" y="3185773"/>
            <a:ext cx="304800" cy="228600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7772400" y="3781978"/>
            <a:ext cx="304800" cy="2286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772400" y="40105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7772400" y="4239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7772400" y="4467778"/>
            <a:ext cx="304800" cy="228600"/>
          </a:xfrm>
          <a:prstGeom prst="rect">
            <a:avLst/>
          </a:pr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7772400" y="5077378"/>
            <a:ext cx="304800" cy="228600"/>
          </a:xfrm>
          <a:prstGeom prst="rect">
            <a:avLst/>
          </a:pr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7772400" y="5305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7772400" y="5534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7772400" y="5763178"/>
            <a:ext cx="304800" cy="228600"/>
          </a:xfrm>
          <a:prstGeom prst="rect">
            <a:avLst/>
          </a:prstGeom>
          <a:solidFill>
            <a:srgbClr val="00D10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 rot="5400000">
            <a:off x="8266211" y="3391423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6" name="TextBox 105"/>
          <p:cNvSpPr txBox="1"/>
          <p:nvPr/>
        </p:nvSpPr>
        <p:spPr>
          <a:xfrm rot="5400000">
            <a:off x="7802880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7" name="TextBox 106"/>
          <p:cNvSpPr txBox="1"/>
          <p:nvPr/>
        </p:nvSpPr>
        <p:spPr>
          <a:xfrm rot="5400000">
            <a:off x="8269189" y="467343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8" name="TextBox 107"/>
          <p:cNvSpPr txBox="1"/>
          <p:nvPr/>
        </p:nvSpPr>
        <p:spPr>
          <a:xfrm rot="5400000">
            <a:off x="7802880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9" name="TextBox 108"/>
          <p:cNvSpPr txBox="1"/>
          <p:nvPr/>
        </p:nvSpPr>
        <p:spPr>
          <a:xfrm rot="5400000">
            <a:off x="8269189" y="596883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10" name="TextBox 109"/>
          <p:cNvSpPr txBox="1"/>
          <p:nvPr/>
        </p:nvSpPr>
        <p:spPr>
          <a:xfrm rot="5400000">
            <a:off x="7802880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7772400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7772400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7772400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 flipH="1">
            <a:off x="8347420" y="4232499"/>
            <a:ext cx="117492" cy="25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5800" y="3768586"/>
            <a:ext cx="19929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600" y="4043481"/>
            <a:ext cx="381000" cy="23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Rectangle 114"/>
          <p:cNvSpPr/>
          <p:nvPr/>
        </p:nvSpPr>
        <p:spPr>
          <a:xfrm>
            <a:off x="2931765" y="24999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2931765" y="2728573"/>
            <a:ext cx="304800" cy="228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2931765" y="2957173"/>
            <a:ext cx="304800" cy="228600"/>
          </a:xfrm>
          <a:prstGeom prst="rect">
            <a:avLst/>
          </a:prstGeom>
          <a:solidFill>
            <a:srgbClr val="2100F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2931765" y="3185773"/>
            <a:ext cx="304800" cy="228600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2931765" y="3781978"/>
            <a:ext cx="304800" cy="2286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2931765" y="40105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2931765" y="4239178"/>
            <a:ext cx="304800" cy="228600"/>
          </a:xfrm>
          <a:prstGeom prst="rect">
            <a:avLst/>
          </a:prstGeom>
          <a:solidFill>
            <a:srgbClr val="FF00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2931765" y="4467778"/>
            <a:ext cx="304800" cy="228600"/>
          </a:xfrm>
          <a:prstGeom prst="rect">
            <a:avLst/>
          </a:pr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2931765" y="5077378"/>
            <a:ext cx="304800" cy="228600"/>
          </a:xfrm>
          <a:prstGeom prst="rect">
            <a:avLst/>
          </a:pr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2931765" y="5305978"/>
            <a:ext cx="304800" cy="22860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2931765" y="5534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2931765" y="5763178"/>
            <a:ext cx="304800" cy="228600"/>
          </a:xfrm>
          <a:prstGeom prst="rect">
            <a:avLst/>
          </a:prstGeom>
          <a:solidFill>
            <a:srgbClr val="00D10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/>
          <p:cNvSpPr txBox="1"/>
          <p:nvPr/>
        </p:nvSpPr>
        <p:spPr>
          <a:xfrm rot="5400000">
            <a:off x="2962245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32" name="TextBox 131"/>
          <p:cNvSpPr txBox="1"/>
          <p:nvPr/>
        </p:nvSpPr>
        <p:spPr>
          <a:xfrm rot="5400000">
            <a:off x="2962245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34" name="TextBox 133"/>
          <p:cNvSpPr txBox="1"/>
          <p:nvPr/>
        </p:nvSpPr>
        <p:spPr>
          <a:xfrm rot="5400000">
            <a:off x="2962245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2931765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2931765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2931765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3"/>
          <p:cNvSpPr txBox="1"/>
          <p:nvPr/>
        </p:nvSpPr>
        <p:spPr>
          <a:xfrm>
            <a:off x="8001000" y="270178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Peddling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8077200" y="293038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Writing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8001000" y="315898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Phoning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2209800" y="247318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Cycling</a:t>
            </a:r>
          </a:p>
        </p:txBody>
      </p:sp>
      <p:sp>
        <p:nvSpPr>
          <p:cNvPr id="159" name="TextBox 158"/>
          <p:cNvSpPr txBox="1"/>
          <p:nvPr/>
        </p:nvSpPr>
        <p:spPr>
          <a:xfrm rot="5400000">
            <a:off x="2398811" y="3391423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60" name="TextBox 159"/>
          <p:cNvSpPr txBox="1"/>
          <p:nvPr/>
        </p:nvSpPr>
        <p:spPr>
          <a:xfrm rot="5400000">
            <a:off x="2401789" y="467343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61" name="TextBox 160"/>
          <p:cNvSpPr txBox="1"/>
          <p:nvPr/>
        </p:nvSpPr>
        <p:spPr>
          <a:xfrm rot="5400000">
            <a:off x="2401789" y="596883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pic>
        <p:nvPicPr>
          <p:cNvPr id="16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94076" y="4495800"/>
            <a:ext cx="272923" cy="21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 flipH="1">
            <a:off x="2480020" y="4232499"/>
            <a:ext cx="117492" cy="25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3768586"/>
            <a:ext cx="19929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4043481"/>
            <a:ext cx="381000" cy="23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" name="TextBox 167"/>
          <p:cNvSpPr txBox="1"/>
          <p:nvPr/>
        </p:nvSpPr>
        <p:spPr>
          <a:xfrm>
            <a:off x="2133600" y="270178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Peddling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2209800" y="293038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Writing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2133600" y="315898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Phoning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4038600" y="24999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4038600" y="27285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4038600" y="29571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4038600" y="31857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4038600" y="3781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4038600" y="4010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/>
        </p:nvSpPr>
        <p:spPr>
          <a:xfrm>
            <a:off x="4038600" y="4239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4038600" y="44677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4038600" y="50773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4038600" y="5305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/>
        </p:nvSpPr>
        <p:spPr>
          <a:xfrm>
            <a:off x="4038600" y="5534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4038600" y="5763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 rot="5400000">
            <a:off x="4069080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87" name="TextBox 186"/>
          <p:cNvSpPr txBox="1"/>
          <p:nvPr/>
        </p:nvSpPr>
        <p:spPr>
          <a:xfrm rot="5400000">
            <a:off x="4069080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88" name="TextBox 187"/>
          <p:cNvSpPr txBox="1"/>
          <p:nvPr/>
        </p:nvSpPr>
        <p:spPr>
          <a:xfrm rot="5400000">
            <a:off x="4069080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89" name="Rectangle 188"/>
          <p:cNvSpPr/>
          <p:nvPr/>
        </p:nvSpPr>
        <p:spPr>
          <a:xfrm>
            <a:off x="4038600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4038600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4038600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4419600" y="24999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>
            <a:off x="4419600" y="27285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4419600" y="29571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4419600" y="31857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4419600" y="3781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4419600" y="40105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4419600" y="4239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/>
        </p:nvSpPr>
        <p:spPr>
          <a:xfrm>
            <a:off x="4419600" y="44677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4419600" y="50773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/>
        </p:nvSpPr>
        <p:spPr>
          <a:xfrm>
            <a:off x="4419600" y="5305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/>
        </p:nvSpPr>
        <p:spPr>
          <a:xfrm>
            <a:off x="4419600" y="5534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/>
        </p:nvSpPr>
        <p:spPr>
          <a:xfrm>
            <a:off x="4419600" y="5763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TextBox 205"/>
          <p:cNvSpPr txBox="1"/>
          <p:nvPr/>
        </p:nvSpPr>
        <p:spPr>
          <a:xfrm rot="5400000">
            <a:off x="4450080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07" name="TextBox 206"/>
          <p:cNvSpPr txBox="1"/>
          <p:nvPr/>
        </p:nvSpPr>
        <p:spPr>
          <a:xfrm rot="5400000">
            <a:off x="4450080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08" name="TextBox 207"/>
          <p:cNvSpPr txBox="1"/>
          <p:nvPr/>
        </p:nvSpPr>
        <p:spPr>
          <a:xfrm rot="5400000">
            <a:off x="4450080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09" name="Rectangle 208"/>
          <p:cNvSpPr/>
          <p:nvPr/>
        </p:nvSpPr>
        <p:spPr>
          <a:xfrm>
            <a:off x="4419600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/>
          <p:nvPr/>
        </p:nvSpPr>
        <p:spPr>
          <a:xfrm>
            <a:off x="4419600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/>
        </p:nvSpPr>
        <p:spPr>
          <a:xfrm>
            <a:off x="4419600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/>
        </p:nvSpPr>
        <p:spPr>
          <a:xfrm>
            <a:off x="4800600" y="24999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/>
        </p:nvSpPr>
        <p:spPr>
          <a:xfrm>
            <a:off x="4800600" y="27285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/>
        </p:nvSpPr>
        <p:spPr>
          <a:xfrm>
            <a:off x="4800600" y="29571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4800600" y="31857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4800600" y="3781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4800600" y="4010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4800600" y="42391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4800600" y="44677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4800600" y="50773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4800600" y="5305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4800600" y="55345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4800600" y="5763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TextBox 225"/>
          <p:cNvSpPr txBox="1"/>
          <p:nvPr/>
        </p:nvSpPr>
        <p:spPr>
          <a:xfrm rot="5400000">
            <a:off x="4831080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27" name="TextBox 226"/>
          <p:cNvSpPr txBox="1"/>
          <p:nvPr/>
        </p:nvSpPr>
        <p:spPr>
          <a:xfrm rot="5400000">
            <a:off x="4831080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28" name="TextBox 227"/>
          <p:cNvSpPr txBox="1"/>
          <p:nvPr/>
        </p:nvSpPr>
        <p:spPr>
          <a:xfrm rot="5400000">
            <a:off x="4831080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29" name="Rectangle 228"/>
          <p:cNvSpPr/>
          <p:nvPr/>
        </p:nvSpPr>
        <p:spPr>
          <a:xfrm>
            <a:off x="4800600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4800600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4800600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TextBox 231"/>
          <p:cNvSpPr txBox="1"/>
          <p:nvPr/>
        </p:nvSpPr>
        <p:spPr>
          <a:xfrm>
            <a:off x="5486400" y="3984486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graphicFrame>
        <p:nvGraphicFramePr>
          <p:cNvPr id="234" name="Object 233"/>
          <p:cNvGraphicFramePr>
            <a:graphicFrameLocks noChangeAspect="1"/>
          </p:cNvGraphicFramePr>
          <p:nvPr/>
        </p:nvGraphicFramePr>
        <p:xfrm>
          <a:off x="3429000" y="4060686"/>
          <a:ext cx="381000" cy="340895"/>
        </p:xfrm>
        <a:graphic>
          <a:graphicData uri="http://schemas.openxmlformats.org/presentationml/2006/ole">
            <p:oleObj spid="_x0000_s721922" name="Equation" r:id="rId8" imgW="241200" imgH="215640" progId="Equation.DSMT4">
              <p:embed/>
            </p:oleObj>
          </a:graphicData>
        </a:graphic>
      </p:graphicFrame>
      <p:sp>
        <p:nvSpPr>
          <p:cNvPr id="235" name="Rectangle 234"/>
          <p:cNvSpPr/>
          <p:nvPr/>
        </p:nvSpPr>
        <p:spPr>
          <a:xfrm>
            <a:off x="5181600" y="24999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5181600" y="27285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5181600" y="2957173"/>
            <a:ext cx="304800" cy="228600"/>
          </a:xfrm>
          <a:prstGeom prst="rect">
            <a:avLst/>
          </a:pr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5181600" y="31857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5181600" y="3781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5181600" y="4010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5181600" y="4239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5181600" y="44677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5181600" y="50773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181600" y="5305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181600" y="5534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5181600" y="57631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TextBox 248"/>
          <p:cNvSpPr txBox="1"/>
          <p:nvPr/>
        </p:nvSpPr>
        <p:spPr>
          <a:xfrm rot="5400000">
            <a:off x="5212080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50" name="TextBox 249"/>
          <p:cNvSpPr txBox="1"/>
          <p:nvPr/>
        </p:nvSpPr>
        <p:spPr>
          <a:xfrm rot="5400000">
            <a:off x="5212080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51" name="TextBox 250"/>
          <p:cNvSpPr txBox="1"/>
          <p:nvPr/>
        </p:nvSpPr>
        <p:spPr>
          <a:xfrm rot="5400000">
            <a:off x="5212080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52" name="Rectangle 251"/>
          <p:cNvSpPr/>
          <p:nvPr/>
        </p:nvSpPr>
        <p:spPr>
          <a:xfrm>
            <a:off x="5181600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5181600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5181600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41034" name="Object 10"/>
          <p:cNvGraphicFramePr>
            <a:graphicFrameLocks noChangeAspect="1"/>
          </p:cNvGraphicFramePr>
          <p:nvPr/>
        </p:nvGraphicFramePr>
        <p:xfrm>
          <a:off x="2971800" y="2168386"/>
          <a:ext cx="168275" cy="215900"/>
        </p:xfrm>
        <a:graphic>
          <a:graphicData uri="http://schemas.openxmlformats.org/presentationml/2006/ole">
            <p:oleObj spid="_x0000_s721923" name="Equation" r:id="rId9" imgW="190440" imgH="215640" progId="Equation.DSMT4">
              <p:embed/>
            </p:oleObj>
          </a:graphicData>
        </a:graphic>
      </p:graphicFrame>
      <p:sp>
        <p:nvSpPr>
          <p:cNvPr id="275" name="Rectangle 274"/>
          <p:cNvSpPr/>
          <p:nvPr/>
        </p:nvSpPr>
        <p:spPr>
          <a:xfrm rot="5400000">
            <a:off x="6629400" y="2970212"/>
            <a:ext cx="228600" cy="381000"/>
          </a:xfrm>
          <a:prstGeom prst="rect">
            <a:avLst/>
          </a:prstGeom>
          <a:solidFill>
            <a:srgbClr val="FF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TextBox 275"/>
          <p:cNvSpPr txBox="1"/>
          <p:nvPr/>
        </p:nvSpPr>
        <p:spPr>
          <a:xfrm>
            <a:off x="2286000" y="12192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Real vector</a:t>
            </a:r>
          </a:p>
        </p:txBody>
      </p:sp>
      <p:graphicFrame>
        <p:nvGraphicFramePr>
          <p:cNvPr id="277" name="Object 10"/>
          <p:cNvGraphicFramePr>
            <a:graphicFrameLocks noChangeAspect="1"/>
          </p:cNvGraphicFramePr>
          <p:nvPr/>
        </p:nvGraphicFramePr>
        <p:xfrm>
          <a:off x="7758113" y="2079426"/>
          <a:ext cx="471487" cy="381000"/>
        </p:xfrm>
        <a:graphic>
          <a:graphicData uri="http://schemas.openxmlformats.org/presentationml/2006/ole">
            <p:oleObj spid="_x0000_s721924" name="Equation" r:id="rId10" imgW="533160" imgH="380880" progId="Equation.DSMT4">
              <p:embed/>
            </p:oleObj>
          </a:graphicData>
        </a:graphic>
      </p:graphicFrame>
      <p:sp>
        <p:nvSpPr>
          <p:cNvPr id="278" name="TextBox 277"/>
          <p:cNvSpPr txBox="1"/>
          <p:nvPr/>
        </p:nvSpPr>
        <p:spPr>
          <a:xfrm>
            <a:off x="7696200" y="1241286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Ideal vector</a:t>
            </a:r>
          </a:p>
        </p:txBody>
      </p:sp>
      <p:graphicFrame>
        <p:nvGraphicFramePr>
          <p:cNvPr id="641036" name="Object 12"/>
          <p:cNvGraphicFramePr>
            <a:graphicFrameLocks noChangeAspect="1"/>
          </p:cNvGraphicFramePr>
          <p:nvPr/>
        </p:nvGraphicFramePr>
        <p:xfrm>
          <a:off x="4076700" y="2079486"/>
          <a:ext cx="201613" cy="381000"/>
        </p:xfrm>
        <a:graphic>
          <a:graphicData uri="http://schemas.openxmlformats.org/presentationml/2006/ole">
            <p:oleObj spid="_x0000_s721925" name="Equation" r:id="rId11" imgW="228600" imgH="380880" progId="Equation.DSMT4">
              <p:embed/>
            </p:oleObj>
          </a:graphicData>
        </a:graphic>
      </p:graphicFrame>
      <p:graphicFrame>
        <p:nvGraphicFramePr>
          <p:cNvPr id="641037" name="Object 13"/>
          <p:cNvGraphicFramePr>
            <a:graphicFrameLocks noChangeAspect="1"/>
          </p:cNvGraphicFramePr>
          <p:nvPr/>
        </p:nvGraphicFramePr>
        <p:xfrm>
          <a:off x="4426843" y="2066786"/>
          <a:ext cx="234950" cy="381000"/>
        </p:xfrm>
        <a:graphic>
          <a:graphicData uri="http://schemas.openxmlformats.org/presentationml/2006/ole">
            <p:oleObj spid="_x0000_s721926" name="Equation" r:id="rId12" imgW="266400" imgH="380880" progId="Equation.DSMT4">
              <p:embed/>
            </p:oleObj>
          </a:graphicData>
        </a:graphic>
      </p:graphicFrame>
      <p:graphicFrame>
        <p:nvGraphicFramePr>
          <p:cNvPr id="641038" name="Object 14"/>
          <p:cNvGraphicFramePr>
            <a:graphicFrameLocks noChangeAspect="1"/>
          </p:cNvGraphicFramePr>
          <p:nvPr/>
        </p:nvGraphicFramePr>
        <p:xfrm>
          <a:off x="4812605" y="2066786"/>
          <a:ext cx="223838" cy="381000"/>
        </p:xfrm>
        <a:graphic>
          <a:graphicData uri="http://schemas.openxmlformats.org/presentationml/2006/ole">
            <p:oleObj spid="_x0000_s721927" name="Equation" r:id="rId13" imgW="253800" imgH="380880" progId="Equation.DSMT4">
              <p:embed/>
            </p:oleObj>
          </a:graphicData>
        </a:graphic>
      </p:graphicFrame>
      <p:graphicFrame>
        <p:nvGraphicFramePr>
          <p:cNvPr id="641039" name="Object 15"/>
          <p:cNvGraphicFramePr>
            <a:graphicFrameLocks noChangeAspect="1"/>
          </p:cNvGraphicFramePr>
          <p:nvPr/>
        </p:nvGraphicFramePr>
        <p:xfrm>
          <a:off x="5181600" y="2066786"/>
          <a:ext cx="234950" cy="381000"/>
        </p:xfrm>
        <a:graphic>
          <a:graphicData uri="http://schemas.openxmlformats.org/presentationml/2006/ole">
            <p:oleObj spid="_x0000_s721928" name="Equation" r:id="rId14" imgW="266400" imgH="380880" progId="Equation.DSMT4">
              <p:embed/>
            </p:oleObj>
          </a:graphicData>
        </a:graphic>
      </p:graphicFrame>
      <p:sp>
        <p:nvSpPr>
          <p:cNvPr id="279" name="TextBox 278"/>
          <p:cNvSpPr txBox="1"/>
          <p:nvPr/>
        </p:nvSpPr>
        <p:spPr>
          <a:xfrm>
            <a:off x="5486400" y="1990586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83" name="Rectangle 282"/>
          <p:cNvSpPr/>
          <p:nvPr/>
        </p:nvSpPr>
        <p:spPr>
          <a:xfrm rot="5400000">
            <a:off x="6667500" y="3236912"/>
            <a:ext cx="228600" cy="457200"/>
          </a:xfrm>
          <a:prstGeom prst="rect">
            <a:avLst/>
          </a:prstGeom>
          <a:solidFill>
            <a:srgbClr val="FF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9" name="Straight Arrow Connector 258"/>
          <p:cNvCxnSpPr/>
          <p:nvPr/>
        </p:nvCxnSpPr>
        <p:spPr>
          <a:xfrm rot="5400000" flipH="1" flipV="1">
            <a:off x="5447505" y="3999706"/>
            <a:ext cx="2209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1040" name="Object 16"/>
          <p:cNvGraphicFramePr>
            <a:graphicFrameLocks noChangeAspect="1"/>
          </p:cNvGraphicFramePr>
          <p:nvPr/>
        </p:nvGraphicFramePr>
        <p:xfrm>
          <a:off x="6189662" y="2971006"/>
          <a:ext cx="257175" cy="381000"/>
        </p:xfrm>
        <a:graphic>
          <a:graphicData uri="http://schemas.openxmlformats.org/presentationml/2006/ole">
            <p:oleObj spid="_x0000_s721929" name="Equation" r:id="rId15" imgW="291960" imgH="380880" progId="Equation.DSMT4">
              <p:embed/>
            </p:oleObj>
          </a:graphicData>
        </a:graphic>
      </p:graphicFrame>
      <p:graphicFrame>
        <p:nvGraphicFramePr>
          <p:cNvPr id="641044" name="Object 20"/>
          <p:cNvGraphicFramePr>
            <a:graphicFrameLocks noChangeAspect="1"/>
          </p:cNvGraphicFramePr>
          <p:nvPr/>
        </p:nvGraphicFramePr>
        <p:xfrm>
          <a:off x="6172200" y="3275806"/>
          <a:ext cx="292100" cy="381000"/>
        </p:xfrm>
        <a:graphic>
          <a:graphicData uri="http://schemas.openxmlformats.org/presentationml/2006/ole">
            <p:oleObj spid="_x0000_s721930" name="Equation" r:id="rId16" imgW="330120" imgH="380880" progId="Equation.DSMT4">
              <p:embed/>
            </p:oleObj>
          </a:graphicData>
        </a:graphic>
      </p:graphicFrame>
      <p:graphicFrame>
        <p:nvGraphicFramePr>
          <p:cNvPr id="641045" name="Object 21"/>
          <p:cNvGraphicFramePr>
            <a:graphicFrameLocks noChangeAspect="1"/>
          </p:cNvGraphicFramePr>
          <p:nvPr/>
        </p:nvGraphicFramePr>
        <p:xfrm>
          <a:off x="6178550" y="3580606"/>
          <a:ext cx="279400" cy="381000"/>
        </p:xfrm>
        <a:graphic>
          <a:graphicData uri="http://schemas.openxmlformats.org/presentationml/2006/ole">
            <p:oleObj spid="_x0000_s721931" name="Equation" r:id="rId17" imgW="317160" imgH="380880" progId="Equation.DSMT4">
              <p:embed/>
            </p:oleObj>
          </a:graphicData>
        </a:graphic>
      </p:graphicFrame>
      <p:graphicFrame>
        <p:nvGraphicFramePr>
          <p:cNvPr id="641046" name="Object 22"/>
          <p:cNvGraphicFramePr>
            <a:graphicFrameLocks noChangeAspect="1"/>
          </p:cNvGraphicFramePr>
          <p:nvPr/>
        </p:nvGraphicFramePr>
        <p:xfrm>
          <a:off x="6172200" y="3885406"/>
          <a:ext cx="292100" cy="381000"/>
        </p:xfrm>
        <a:graphic>
          <a:graphicData uri="http://schemas.openxmlformats.org/presentationml/2006/ole">
            <p:oleObj spid="_x0000_s721932" name="Equation" r:id="rId18" imgW="330120" imgH="380880" progId="Equation.DSMT4">
              <p:embed/>
            </p:oleObj>
          </a:graphicData>
        </a:graphic>
      </p:graphicFrame>
      <p:sp>
        <p:nvSpPr>
          <p:cNvPr id="295" name="TextBox 294"/>
          <p:cNvSpPr txBox="1"/>
          <p:nvPr/>
        </p:nvSpPr>
        <p:spPr>
          <a:xfrm rot="5400000">
            <a:off x="6256307" y="433305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graphicFrame>
        <p:nvGraphicFramePr>
          <p:cNvPr id="299" name="Object 298"/>
          <p:cNvGraphicFramePr>
            <a:graphicFrameLocks noChangeAspect="1"/>
          </p:cNvGraphicFramePr>
          <p:nvPr/>
        </p:nvGraphicFramePr>
        <p:xfrm>
          <a:off x="5969000" y="4200386"/>
          <a:ext cx="127000" cy="165100"/>
        </p:xfrm>
        <a:graphic>
          <a:graphicData uri="http://schemas.openxmlformats.org/presentationml/2006/ole">
            <p:oleObj spid="_x0000_s721933" name="Equation" r:id="rId19" imgW="126720" imgH="164880" progId="Equation.DSMT4">
              <p:embed/>
            </p:oleObj>
          </a:graphicData>
        </a:graphic>
      </p:graphicFrame>
      <p:graphicFrame>
        <p:nvGraphicFramePr>
          <p:cNvPr id="641049" name="Object 25"/>
          <p:cNvGraphicFramePr>
            <a:graphicFrameLocks noChangeAspect="1"/>
          </p:cNvGraphicFramePr>
          <p:nvPr/>
        </p:nvGraphicFramePr>
        <p:xfrm>
          <a:off x="7162800" y="4098925"/>
          <a:ext cx="381000" cy="320675"/>
        </p:xfrm>
        <a:graphic>
          <a:graphicData uri="http://schemas.openxmlformats.org/presentationml/2006/ole">
            <p:oleObj spid="_x0000_s721934" name="Equation" r:id="rId20" imgW="241200" imgH="203040" progId="Equation.DSMT4">
              <p:embed/>
            </p:oleObj>
          </a:graphicData>
        </a:graphic>
      </p:graphicFrame>
      <p:pic>
        <p:nvPicPr>
          <p:cNvPr id="641050" name="Picture 26"/>
          <p:cNvPicPr>
            <a:picLocks noChangeAspect="1" noChangeArrowheads="1"/>
          </p:cNvPicPr>
          <p:nvPr/>
        </p:nvPicPr>
        <p:blipFill>
          <a:blip r:embed="rId21" cstate="print"/>
          <a:srcRect t="33079"/>
          <a:stretch>
            <a:fillRect/>
          </a:stretch>
        </p:blipFill>
        <p:spPr bwMode="auto">
          <a:xfrm>
            <a:off x="2438400" y="5029200"/>
            <a:ext cx="16949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1051" name="Picture 27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404872" y="5561627"/>
            <a:ext cx="228600" cy="22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61477" y="4495800"/>
            <a:ext cx="272923" cy="21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1052" name="Picture 28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362200" y="5846411"/>
            <a:ext cx="304800" cy="17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1053" name="Picture 29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362200" y="5334000"/>
            <a:ext cx="309148" cy="18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6" name="Picture 26"/>
          <p:cNvPicPr>
            <a:picLocks noChangeAspect="1" noChangeArrowheads="1"/>
          </p:cNvPicPr>
          <p:nvPr/>
        </p:nvPicPr>
        <p:blipFill>
          <a:blip r:embed="rId21" cstate="print"/>
          <a:srcRect t="33079"/>
          <a:stretch>
            <a:fillRect/>
          </a:stretch>
        </p:blipFill>
        <p:spPr bwMode="auto">
          <a:xfrm>
            <a:off x="8301452" y="5029200"/>
            <a:ext cx="16949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" name="Picture 27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267924" y="5561627"/>
            <a:ext cx="228600" cy="22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" name="Picture 28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225252" y="5846411"/>
            <a:ext cx="304800" cy="17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" name="Picture 29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225252" y="5334000"/>
            <a:ext cx="309148" cy="18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" name="Picture 22"/>
          <p:cNvPicPr>
            <a:picLocks noChangeAspect="1" noChangeArrowheads="1"/>
          </p:cNvPicPr>
          <p:nvPr/>
        </p:nvPicPr>
        <p:blipFill>
          <a:blip r:embed="rId25" cstate="print"/>
          <a:srcRect l="4182" t="13793" r="8004"/>
          <a:stretch>
            <a:fillRect/>
          </a:stretch>
        </p:blipFill>
        <p:spPr bwMode="auto">
          <a:xfrm flipH="1">
            <a:off x="228600" y="1295400"/>
            <a:ext cx="1600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" name="Picture 2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 rot="5400000">
            <a:off x="1173063" y="2865537"/>
            <a:ext cx="171450" cy="99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" name="TextBox 216"/>
          <p:cNvSpPr txBox="1"/>
          <p:nvPr/>
        </p:nvSpPr>
        <p:spPr>
          <a:xfrm>
            <a:off x="1295400" y="34290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High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609600" y="34290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Low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3962400" y="2438400"/>
            <a:ext cx="1828800" cy="3962400"/>
          </a:xfrm>
          <a:prstGeom prst="rect">
            <a:avLst/>
          </a:prstGeom>
          <a:noFill/>
          <a:ln w="34925">
            <a:solidFill>
              <a:srgbClr val="F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TextBox 195"/>
          <p:cNvSpPr txBox="1"/>
          <p:nvPr/>
        </p:nvSpPr>
        <p:spPr>
          <a:xfrm>
            <a:off x="3886200" y="124358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Action bases (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sparse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5638800" y="114300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Reconstruction coefficients (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sparse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55" name="TextBox 254"/>
          <p:cNvSpPr txBox="1"/>
          <p:nvPr/>
        </p:nvSpPr>
        <p:spPr>
          <a:xfrm>
            <a:off x="76200" y="39624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Co-occurrence context;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25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Rectangle 238"/>
          <p:cNvSpPr/>
          <p:nvPr/>
        </p:nvSpPr>
        <p:spPr>
          <a:xfrm>
            <a:off x="6172200" y="2209800"/>
            <a:ext cx="914400" cy="3048000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0" name="Object 24"/>
          <p:cNvGraphicFramePr>
            <a:graphicFrameLocks noChangeAspect="1"/>
          </p:cNvGraphicFramePr>
          <p:nvPr/>
        </p:nvGraphicFramePr>
        <p:xfrm>
          <a:off x="6443663" y="2387600"/>
          <a:ext cx="236537" cy="203200"/>
        </p:xfrm>
        <a:graphic>
          <a:graphicData uri="http://schemas.openxmlformats.org/presentationml/2006/ole">
            <p:oleObj spid="_x0000_s720911" name="Equation" r:id="rId3" imgW="266400" imgH="203040" progId="Equation.DSMT4">
              <p:embed/>
            </p:oleObj>
          </a:graphicData>
        </a:graphic>
      </p:graphicFrame>
      <p:sp>
        <p:nvSpPr>
          <p:cNvPr id="298" name="Rectangle 297"/>
          <p:cNvSpPr/>
          <p:nvPr/>
        </p:nvSpPr>
        <p:spPr>
          <a:xfrm>
            <a:off x="7696200" y="1981200"/>
            <a:ext cx="1066800" cy="4441686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2209800" y="1981200"/>
            <a:ext cx="1143000" cy="4441686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3886200" y="1981200"/>
            <a:ext cx="1981200" cy="4454386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09600" y="457200"/>
            <a:ext cx="7924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Bases of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Atr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&amp; Parts: Benefits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772400" y="24999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8077200" y="247318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Cycling</a:t>
            </a:r>
          </a:p>
        </p:txBody>
      </p:sp>
      <p:sp>
        <p:nvSpPr>
          <p:cNvPr id="92" name="Rectangle 91"/>
          <p:cNvSpPr/>
          <p:nvPr/>
        </p:nvSpPr>
        <p:spPr>
          <a:xfrm>
            <a:off x="7772400" y="2728573"/>
            <a:ext cx="304800" cy="228600"/>
          </a:xfrm>
          <a:prstGeom prst="rect">
            <a:avLst/>
          </a:pr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772400" y="2957173"/>
            <a:ext cx="304800" cy="228600"/>
          </a:xfrm>
          <a:prstGeom prst="rect">
            <a:avLst/>
          </a:prstGeom>
          <a:solidFill>
            <a:srgbClr val="2100F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772400" y="3185773"/>
            <a:ext cx="304800" cy="228600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7772400" y="3781978"/>
            <a:ext cx="304800" cy="2286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772400" y="40105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7772400" y="4239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7772400" y="4467778"/>
            <a:ext cx="304800" cy="228600"/>
          </a:xfrm>
          <a:prstGeom prst="rect">
            <a:avLst/>
          </a:pr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7772400" y="5077378"/>
            <a:ext cx="304800" cy="228600"/>
          </a:xfrm>
          <a:prstGeom prst="rect">
            <a:avLst/>
          </a:pr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7772400" y="5305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7772400" y="5534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7772400" y="5763178"/>
            <a:ext cx="304800" cy="228600"/>
          </a:xfrm>
          <a:prstGeom prst="rect">
            <a:avLst/>
          </a:prstGeom>
          <a:solidFill>
            <a:srgbClr val="00D10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 rot="5400000">
            <a:off x="8266211" y="3391423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6" name="TextBox 105"/>
          <p:cNvSpPr txBox="1"/>
          <p:nvPr/>
        </p:nvSpPr>
        <p:spPr>
          <a:xfrm rot="5400000">
            <a:off x="7802880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7" name="TextBox 106"/>
          <p:cNvSpPr txBox="1"/>
          <p:nvPr/>
        </p:nvSpPr>
        <p:spPr>
          <a:xfrm rot="5400000">
            <a:off x="8269189" y="467343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8" name="TextBox 107"/>
          <p:cNvSpPr txBox="1"/>
          <p:nvPr/>
        </p:nvSpPr>
        <p:spPr>
          <a:xfrm rot="5400000">
            <a:off x="7802880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9" name="TextBox 108"/>
          <p:cNvSpPr txBox="1"/>
          <p:nvPr/>
        </p:nvSpPr>
        <p:spPr>
          <a:xfrm rot="5400000">
            <a:off x="8269189" y="596883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10" name="TextBox 109"/>
          <p:cNvSpPr txBox="1"/>
          <p:nvPr/>
        </p:nvSpPr>
        <p:spPr>
          <a:xfrm rot="5400000">
            <a:off x="7802880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7772400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7772400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7772400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 flipH="1">
            <a:off x="8347420" y="4232499"/>
            <a:ext cx="117492" cy="25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5800" y="3768586"/>
            <a:ext cx="19929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600" y="4043481"/>
            <a:ext cx="381000" cy="23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Rectangle 114"/>
          <p:cNvSpPr/>
          <p:nvPr/>
        </p:nvSpPr>
        <p:spPr>
          <a:xfrm>
            <a:off x="2931765" y="24999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2931765" y="2728573"/>
            <a:ext cx="304800" cy="228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2931765" y="2957173"/>
            <a:ext cx="304800" cy="228600"/>
          </a:xfrm>
          <a:prstGeom prst="rect">
            <a:avLst/>
          </a:prstGeom>
          <a:solidFill>
            <a:srgbClr val="2100F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2931765" y="3185773"/>
            <a:ext cx="304800" cy="228600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2931765" y="3781978"/>
            <a:ext cx="304800" cy="2286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2931765" y="40105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2931765" y="4239178"/>
            <a:ext cx="304800" cy="228600"/>
          </a:xfrm>
          <a:prstGeom prst="rect">
            <a:avLst/>
          </a:prstGeom>
          <a:solidFill>
            <a:srgbClr val="FF00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2931765" y="4467778"/>
            <a:ext cx="304800" cy="228600"/>
          </a:xfrm>
          <a:prstGeom prst="rect">
            <a:avLst/>
          </a:pr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2931765" y="5077378"/>
            <a:ext cx="304800" cy="228600"/>
          </a:xfrm>
          <a:prstGeom prst="rect">
            <a:avLst/>
          </a:pr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2931765" y="5305978"/>
            <a:ext cx="304800" cy="22860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2931765" y="5534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2931765" y="5763178"/>
            <a:ext cx="304800" cy="228600"/>
          </a:xfrm>
          <a:prstGeom prst="rect">
            <a:avLst/>
          </a:prstGeom>
          <a:solidFill>
            <a:srgbClr val="00D10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/>
          <p:cNvSpPr txBox="1"/>
          <p:nvPr/>
        </p:nvSpPr>
        <p:spPr>
          <a:xfrm rot="5400000">
            <a:off x="2962245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32" name="TextBox 131"/>
          <p:cNvSpPr txBox="1"/>
          <p:nvPr/>
        </p:nvSpPr>
        <p:spPr>
          <a:xfrm rot="5400000">
            <a:off x="2962245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34" name="TextBox 133"/>
          <p:cNvSpPr txBox="1"/>
          <p:nvPr/>
        </p:nvSpPr>
        <p:spPr>
          <a:xfrm rot="5400000">
            <a:off x="2962245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2931765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2931765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2931765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3"/>
          <p:cNvSpPr txBox="1"/>
          <p:nvPr/>
        </p:nvSpPr>
        <p:spPr>
          <a:xfrm>
            <a:off x="8001000" y="270178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Peddling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8077200" y="293038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Writing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8001000" y="315898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Phoning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2209800" y="247318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Cycling</a:t>
            </a:r>
          </a:p>
        </p:txBody>
      </p:sp>
      <p:sp>
        <p:nvSpPr>
          <p:cNvPr id="159" name="TextBox 158"/>
          <p:cNvSpPr txBox="1"/>
          <p:nvPr/>
        </p:nvSpPr>
        <p:spPr>
          <a:xfrm rot="5400000">
            <a:off x="2398811" y="3391423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60" name="TextBox 159"/>
          <p:cNvSpPr txBox="1"/>
          <p:nvPr/>
        </p:nvSpPr>
        <p:spPr>
          <a:xfrm rot="5400000">
            <a:off x="2401789" y="467343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61" name="TextBox 160"/>
          <p:cNvSpPr txBox="1"/>
          <p:nvPr/>
        </p:nvSpPr>
        <p:spPr>
          <a:xfrm rot="5400000">
            <a:off x="2401789" y="596883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pic>
        <p:nvPicPr>
          <p:cNvPr id="16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94076" y="4495800"/>
            <a:ext cx="272923" cy="21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 flipH="1">
            <a:off x="2480020" y="4232499"/>
            <a:ext cx="117492" cy="25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3768586"/>
            <a:ext cx="19929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4043481"/>
            <a:ext cx="381000" cy="23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" name="TextBox 167"/>
          <p:cNvSpPr txBox="1"/>
          <p:nvPr/>
        </p:nvSpPr>
        <p:spPr>
          <a:xfrm>
            <a:off x="2133600" y="270178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Peddling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2209800" y="293038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Writing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2133600" y="315898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Phoning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4038600" y="24999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4038600" y="27285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4038600" y="29571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4038600" y="31857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4038600" y="3781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4038600" y="4010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/>
        </p:nvSpPr>
        <p:spPr>
          <a:xfrm>
            <a:off x="4038600" y="4239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4038600" y="44677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4038600" y="50773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4038600" y="5305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/>
        </p:nvSpPr>
        <p:spPr>
          <a:xfrm>
            <a:off x="4038600" y="5534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4038600" y="5763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 rot="5400000">
            <a:off x="4069080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87" name="TextBox 186"/>
          <p:cNvSpPr txBox="1"/>
          <p:nvPr/>
        </p:nvSpPr>
        <p:spPr>
          <a:xfrm rot="5400000">
            <a:off x="4069080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88" name="TextBox 187"/>
          <p:cNvSpPr txBox="1"/>
          <p:nvPr/>
        </p:nvSpPr>
        <p:spPr>
          <a:xfrm rot="5400000">
            <a:off x="4069080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89" name="Rectangle 188"/>
          <p:cNvSpPr/>
          <p:nvPr/>
        </p:nvSpPr>
        <p:spPr>
          <a:xfrm>
            <a:off x="4038600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4038600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4038600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4419600" y="24999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>
            <a:off x="4419600" y="27285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4419600" y="29571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4419600" y="31857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4419600" y="3781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4419600" y="40105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4419600" y="4239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/>
        </p:nvSpPr>
        <p:spPr>
          <a:xfrm>
            <a:off x="4419600" y="44677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4419600" y="50773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/>
        </p:nvSpPr>
        <p:spPr>
          <a:xfrm>
            <a:off x="4419600" y="5305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/>
        </p:nvSpPr>
        <p:spPr>
          <a:xfrm>
            <a:off x="4419600" y="5534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/>
        </p:nvSpPr>
        <p:spPr>
          <a:xfrm>
            <a:off x="4419600" y="5763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TextBox 205"/>
          <p:cNvSpPr txBox="1"/>
          <p:nvPr/>
        </p:nvSpPr>
        <p:spPr>
          <a:xfrm rot="5400000">
            <a:off x="4450080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07" name="TextBox 206"/>
          <p:cNvSpPr txBox="1"/>
          <p:nvPr/>
        </p:nvSpPr>
        <p:spPr>
          <a:xfrm rot="5400000">
            <a:off x="4450080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08" name="TextBox 207"/>
          <p:cNvSpPr txBox="1"/>
          <p:nvPr/>
        </p:nvSpPr>
        <p:spPr>
          <a:xfrm rot="5400000">
            <a:off x="4450080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09" name="Rectangle 208"/>
          <p:cNvSpPr/>
          <p:nvPr/>
        </p:nvSpPr>
        <p:spPr>
          <a:xfrm>
            <a:off x="4419600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/>
          <p:nvPr/>
        </p:nvSpPr>
        <p:spPr>
          <a:xfrm>
            <a:off x="4419600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/>
        </p:nvSpPr>
        <p:spPr>
          <a:xfrm>
            <a:off x="4419600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/>
        </p:nvSpPr>
        <p:spPr>
          <a:xfrm>
            <a:off x="4800600" y="24999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/>
        </p:nvSpPr>
        <p:spPr>
          <a:xfrm>
            <a:off x="4800600" y="27285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/>
        </p:nvSpPr>
        <p:spPr>
          <a:xfrm>
            <a:off x="4800600" y="29571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4800600" y="31857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4800600" y="3781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4800600" y="4010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4800600" y="42391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4800600" y="44677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4800600" y="50773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4800600" y="5305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4800600" y="55345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4800600" y="5763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TextBox 225"/>
          <p:cNvSpPr txBox="1"/>
          <p:nvPr/>
        </p:nvSpPr>
        <p:spPr>
          <a:xfrm rot="5400000">
            <a:off x="4831080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27" name="TextBox 226"/>
          <p:cNvSpPr txBox="1"/>
          <p:nvPr/>
        </p:nvSpPr>
        <p:spPr>
          <a:xfrm rot="5400000">
            <a:off x="4831080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28" name="TextBox 227"/>
          <p:cNvSpPr txBox="1"/>
          <p:nvPr/>
        </p:nvSpPr>
        <p:spPr>
          <a:xfrm rot="5400000">
            <a:off x="4831080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29" name="Rectangle 228"/>
          <p:cNvSpPr/>
          <p:nvPr/>
        </p:nvSpPr>
        <p:spPr>
          <a:xfrm>
            <a:off x="4800600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4800600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4800600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TextBox 231"/>
          <p:cNvSpPr txBox="1"/>
          <p:nvPr/>
        </p:nvSpPr>
        <p:spPr>
          <a:xfrm>
            <a:off x="5486400" y="3984486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graphicFrame>
        <p:nvGraphicFramePr>
          <p:cNvPr id="234" name="Object 233"/>
          <p:cNvGraphicFramePr>
            <a:graphicFrameLocks noChangeAspect="1"/>
          </p:cNvGraphicFramePr>
          <p:nvPr/>
        </p:nvGraphicFramePr>
        <p:xfrm>
          <a:off x="3429000" y="4060686"/>
          <a:ext cx="381000" cy="340895"/>
        </p:xfrm>
        <a:graphic>
          <a:graphicData uri="http://schemas.openxmlformats.org/presentationml/2006/ole">
            <p:oleObj spid="_x0000_s720898" name="Equation" r:id="rId8" imgW="241200" imgH="215640" progId="Equation.DSMT4">
              <p:embed/>
            </p:oleObj>
          </a:graphicData>
        </a:graphic>
      </p:graphicFrame>
      <p:sp>
        <p:nvSpPr>
          <p:cNvPr id="235" name="Rectangle 234"/>
          <p:cNvSpPr/>
          <p:nvPr/>
        </p:nvSpPr>
        <p:spPr>
          <a:xfrm>
            <a:off x="5181600" y="24999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5181600" y="27285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5181600" y="2957173"/>
            <a:ext cx="304800" cy="228600"/>
          </a:xfrm>
          <a:prstGeom prst="rect">
            <a:avLst/>
          </a:pr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5181600" y="31857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5181600" y="3781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5181600" y="4010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5181600" y="4239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5181600" y="44677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5181600" y="50773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181600" y="5305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181600" y="5534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5181600" y="57631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TextBox 248"/>
          <p:cNvSpPr txBox="1"/>
          <p:nvPr/>
        </p:nvSpPr>
        <p:spPr>
          <a:xfrm rot="5400000">
            <a:off x="5212080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50" name="TextBox 249"/>
          <p:cNvSpPr txBox="1"/>
          <p:nvPr/>
        </p:nvSpPr>
        <p:spPr>
          <a:xfrm rot="5400000">
            <a:off x="5212080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51" name="TextBox 250"/>
          <p:cNvSpPr txBox="1"/>
          <p:nvPr/>
        </p:nvSpPr>
        <p:spPr>
          <a:xfrm rot="5400000">
            <a:off x="5212080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52" name="Rectangle 251"/>
          <p:cNvSpPr/>
          <p:nvPr/>
        </p:nvSpPr>
        <p:spPr>
          <a:xfrm>
            <a:off x="5181600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5181600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5181600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41034" name="Object 10"/>
          <p:cNvGraphicFramePr>
            <a:graphicFrameLocks noChangeAspect="1"/>
          </p:cNvGraphicFramePr>
          <p:nvPr/>
        </p:nvGraphicFramePr>
        <p:xfrm>
          <a:off x="2971800" y="2168386"/>
          <a:ext cx="168275" cy="215900"/>
        </p:xfrm>
        <a:graphic>
          <a:graphicData uri="http://schemas.openxmlformats.org/presentationml/2006/ole">
            <p:oleObj spid="_x0000_s720899" name="Equation" r:id="rId9" imgW="190440" imgH="215640" progId="Equation.DSMT4">
              <p:embed/>
            </p:oleObj>
          </a:graphicData>
        </a:graphic>
      </p:graphicFrame>
      <p:sp>
        <p:nvSpPr>
          <p:cNvPr id="275" name="Rectangle 274"/>
          <p:cNvSpPr/>
          <p:nvPr/>
        </p:nvSpPr>
        <p:spPr>
          <a:xfrm rot="5400000">
            <a:off x="6629400" y="2970212"/>
            <a:ext cx="228600" cy="381000"/>
          </a:xfrm>
          <a:prstGeom prst="rect">
            <a:avLst/>
          </a:prstGeom>
          <a:solidFill>
            <a:srgbClr val="FF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TextBox 275"/>
          <p:cNvSpPr txBox="1"/>
          <p:nvPr/>
        </p:nvSpPr>
        <p:spPr>
          <a:xfrm>
            <a:off x="2286000" y="12192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Real vector</a:t>
            </a:r>
          </a:p>
        </p:txBody>
      </p:sp>
      <p:graphicFrame>
        <p:nvGraphicFramePr>
          <p:cNvPr id="277" name="Object 10"/>
          <p:cNvGraphicFramePr>
            <a:graphicFrameLocks noChangeAspect="1"/>
          </p:cNvGraphicFramePr>
          <p:nvPr/>
        </p:nvGraphicFramePr>
        <p:xfrm>
          <a:off x="7758113" y="2079426"/>
          <a:ext cx="471487" cy="381000"/>
        </p:xfrm>
        <a:graphic>
          <a:graphicData uri="http://schemas.openxmlformats.org/presentationml/2006/ole">
            <p:oleObj spid="_x0000_s720900" name="Equation" r:id="rId10" imgW="533160" imgH="380880" progId="Equation.DSMT4">
              <p:embed/>
            </p:oleObj>
          </a:graphicData>
        </a:graphic>
      </p:graphicFrame>
      <p:sp>
        <p:nvSpPr>
          <p:cNvPr id="278" name="TextBox 277"/>
          <p:cNvSpPr txBox="1"/>
          <p:nvPr/>
        </p:nvSpPr>
        <p:spPr>
          <a:xfrm>
            <a:off x="7696200" y="1241286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Ideal vector</a:t>
            </a:r>
          </a:p>
        </p:txBody>
      </p:sp>
      <p:graphicFrame>
        <p:nvGraphicFramePr>
          <p:cNvPr id="641036" name="Object 12"/>
          <p:cNvGraphicFramePr>
            <a:graphicFrameLocks noChangeAspect="1"/>
          </p:cNvGraphicFramePr>
          <p:nvPr/>
        </p:nvGraphicFramePr>
        <p:xfrm>
          <a:off x="4076700" y="2079486"/>
          <a:ext cx="201613" cy="381000"/>
        </p:xfrm>
        <a:graphic>
          <a:graphicData uri="http://schemas.openxmlformats.org/presentationml/2006/ole">
            <p:oleObj spid="_x0000_s720901" name="Equation" r:id="rId11" imgW="228600" imgH="380880" progId="Equation.DSMT4">
              <p:embed/>
            </p:oleObj>
          </a:graphicData>
        </a:graphic>
      </p:graphicFrame>
      <p:graphicFrame>
        <p:nvGraphicFramePr>
          <p:cNvPr id="641037" name="Object 13"/>
          <p:cNvGraphicFramePr>
            <a:graphicFrameLocks noChangeAspect="1"/>
          </p:cNvGraphicFramePr>
          <p:nvPr/>
        </p:nvGraphicFramePr>
        <p:xfrm>
          <a:off x="4426843" y="2066786"/>
          <a:ext cx="234950" cy="381000"/>
        </p:xfrm>
        <a:graphic>
          <a:graphicData uri="http://schemas.openxmlformats.org/presentationml/2006/ole">
            <p:oleObj spid="_x0000_s720902" name="Equation" r:id="rId12" imgW="266400" imgH="380880" progId="Equation.DSMT4">
              <p:embed/>
            </p:oleObj>
          </a:graphicData>
        </a:graphic>
      </p:graphicFrame>
      <p:graphicFrame>
        <p:nvGraphicFramePr>
          <p:cNvPr id="641038" name="Object 14"/>
          <p:cNvGraphicFramePr>
            <a:graphicFrameLocks noChangeAspect="1"/>
          </p:cNvGraphicFramePr>
          <p:nvPr/>
        </p:nvGraphicFramePr>
        <p:xfrm>
          <a:off x="4812605" y="2066786"/>
          <a:ext cx="223838" cy="381000"/>
        </p:xfrm>
        <a:graphic>
          <a:graphicData uri="http://schemas.openxmlformats.org/presentationml/2006/ole">
            <p:oleObj spid="_x0000_s720903" name="Equation" r:id="rId13" imgW="253800" imgH="380880" progId="Equation.DSMT4">
              <p:embed/>
            </p:oleObj>
          </a:graphicData>
        </a:graphic>
      </p:graphicFrame>
      <p:graphicFrame>
        <p:nvGraphicFramePr>
          <p:cNvPr id="641039" name="Object 15"/>
          <p:cNvGraphicFramePr>
            <a:graphicFrameLocks noChangeAspect="1"/>
          </p:cNvGraphicFramePr>
          <p:nvPr/>
        </p:nvGraphicFramePr>
        <p:xfrm>
          <a:off x="5181600" y="2066786"/>
          <a:ext cx="234950" cy="381000"/>
        </p:xfrm>
        <a:graphic>
          <a:graphicData uri="http://schemas.openxmlformats.org/presentationml/2006/ole">
            <p:oleObj spid="_x0000_s720904" name="Equation" r:id="rId14" imgW="266400" imgH="380880" progId="Equation.DSMT4">
              <p:embed/>
            </p:oleObj>
          </a:graphicData>
        </a:graphic>
      </p:graphicFrame>
      <p:sp>
        <p:nvSpPr>
          <p:cNvPr id="279" name="TextBox 278"/>
          <p:cNvSpPr txBox="1"/>
          <p:nvPr/>
        </p:nvSpPr>
        <p:spPr>
          <a:xfrm>
            <a:off x="5486400" y="1990586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83" name="Rectangle 282"/>
          <p:cNvSpPr/>
          <p:nvPr/>
        </p:nvSpPr>
        <p:spPr>
          <a:xfrm rot="5400000">
            <a:off x="6667500" y="3236912"/>
            <a:ext cx="228600" cy="457200"/>
          </a:xfrm>
          <a:prstGeom prst="rect">
            <a:avLst/>
          </a:prstGeom>
          <a:solidFill>
            <a:srgbClr val="FF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9" name="Straight Arrow Connector 258"/>
          <p:cNvCxnSpPr/>
          <p:nvPr/>
        </p:nvCxnSpPr>
        <p:spPr>
          <a:xfrm rot="5400000" flipH="1" flipV="1">
            <a:off x="5447505" y="3999706"/>
            <a:ext cx="2209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1040" name="Object 16"/>
          <p:cNvGraphicFramePr>
            <a:graphicFrameLocks noChangeAspect="1"/>
          </p:cNvGraphicFramePr>
          <p:nvPr/>
        </p:nvGraphicFramePr>
        <p:xfrm>
          <a:off x="6189662" y="2971006"/>
          <a:ext cx="257175" cy="381000"/>
        </p:xfrm>
        <a:graphic>
          <a:graphicData uri="http://schemas.openxmlformats.org/presentationml/2006/ole">
            <p:oleObj spid="_x0000_s720905" name="Equation" r:id="rId15" imgW="291960" imgH="380880" progId="Equation.DSMT4">
              <p:embed/>
            </p:oleObj>
          </a:graphicData>
        </a:graphic>
      </p:graphicFrame>
      <p:graphicFrame>
        <p:nvGraphicFramePr>
          <p:cNvPr id="641044" name="Object 20"/>
          <p:cNvGraphicFramePr>
            <a:graphicFrameLocks noChangeAspect="1"/>
          </p:cNvGraphicFramePr>
          <p:nvPr/>
        </p:nvGraphicFramePr>
        <p:xfrm>
          <a:off x="6172200" y="3275806"/>
          <a:ext cx="292100" cy="381000"/>
        </p:xfrm>
        <a:graphic>
          <a:graphicData uri="http://schemas.openxmlformats.org/presentationml/2006/ole">
            <p:oleObj spid="_x0000_s720906" name="Equation" r:id="rId16" imgW="330120" imgH="380880" progId="Equation.DSMT4">
              <p:embed/>
            </p:oleObj>
          </a:graphicData>
        </a:graphic>
      </p:graphicFrame>
      <p:graphicFrame>
        <p:nvGraphicFramePr>
          <p:cNvPr id="641045" name="Object 21"/>
          <p:cNvGraphicFramePr>
            <a:graphicFrameLocks noChangeAspect="1"/>
          </p:cNvGraphicFramePr>
          <p:nvPr/>
        </p:nvGraphicFramePr>
        <p:xfrm>
          <a:off x="6178550" y="3580606"/>
          <a:ext cx="279400" cy="381000"/>
        </p:xfrm>
        <a:graphic>
          <a:graphicData uri="http://schemas.openxmlformats.org/presentationml/2006/ole">
            <p:oleObj spid="_x0000_s720907" name="Equation" r:id="rId17" imgW="317160" imgH="380880" progId="Equation.DSMT4">
              <p:embed/>
            </p:oleObj>
          </a:graphicData>
        </a:graphic>
      </p:graphicFrame>
      <p:graphicFrame>
        <p:nvGraphicFramePr>
          <p:cNvPr id="641046" name="Object 22"/>
          <p:cNvGraphicFramePr>
            <a:graphicFrameLocks noChangeAspect="1"/>
          </p:cNvGraphicFramePr>
          <p:nvPr/>
        </p:nvGraphicFramePr>
        <p:xfrm>
          <a:off x="6172200" y="3885406"/>
          <a:ext cx="292100" cy="381000"/>
        </p:xfrm>
        <a:graphic>
          <a:graphicData uri="http://schemas.openxmlformats.org/presentationml/2006/ole">
            <p:oleObj spid="_x0000_s720908" name="Equation" r:id="rId18" imgW="330120" imgH="380880" progId="Equation.DSMT4">
              <p:embed/>
            </p:oleObj>
          </a:graphicData>
        </a:graphic>
      </p:graphicFrame>
      <p:sp>
        <p:nvSpPr>
          <p:cNvPr id="295" name="TextBox 294"/>
          <p:cNvSpPr txBox="1"/>
          <p:nvPr/>
        </p:nvSpPr>
        <p:spPr>
          <a:xfrm rot="5400000">
            <a:off x="6256307" y="433305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graphicFrame>
        <p:nvGraphicFramePr>
          <p:cNvPr id="299" name="Object 298"/>
          <p:cNvGraphicFramePr>
            <a:graphicFrameLocks noChangeAspect="1"/>
          </p:cNvGraphicFramePr>
          <p:nvPr/>
        </p:nvGraphicFramePr>
        <p:xfrm>
          <a:off x="5969000" y="4200386"/>
          <a:ext cx="127000" cy="165100"/>
        </p:xfrm>
        <a:graphic>
          <a:graphicData uri="http://schemas.openxmlformats.org/presentationml/2006/ole">
            <p:oleObj spid="_x0000_s720909" name="Equation" r:id="rId19" imgW="126720" imgH="164880" progId="Equation.DSMT4">
              <p:embed/>
            </p:oleObj>
          </a:graphicData>
        </a:graphic>
      </p:graphicFrame>
      <p:graphicFrame>
        <p:nvGraphicFramePr>
          <p:cNvPr id="641049" name="Object 25"/>
          <p:cNvGraphicFramePr>
            <a:graphicFrameLocks noChangeAspect="1"/>
          </p:cNvGraphicFramePr>
          <p:nvPr/>
        </p:nvGraphicFramePr>
        <p:xfrm>
          <a:off x="7162800" y="4098925"/>
          <a:ext cx="381000" cy="320675"/>
        </p:xfrm>
        <a:graphic>
          <a:graphicData uri="http://schemas.openxmlformats.org/presentationml/2006/ole">
            <p:oleObj spid="_x0000_s720910" name="Equation" r:id="rId20" imgW="241200" imgH="203040" progId="Equation.DSMT4">
              <p:embed/>
            </p:oleObj>
          </a:graphicData>
        </a:graphic>
      </p:graphicFrame>
      <p:pic>
        <p:nvPicPr>
          <p:cNvPr id="641050" name="Picture 26"/>
          <p:cNvPicPr>
            <a:picLocks noChangeAspect="1" noChangeArrowheads="1"/>
          </p:cNvPicPr>
          <p:nvPr/>
        </p:nvPicPr>
        <p:blipFill>
          <a:blip r:embed="rId21" cstate="print"/>
          <a:srcRect t="33079"/>
          <a:stretch>
            <a:fillRect/>
          </a:stretch>
        </p:blipFill>
        <p:spPr bwMode="auto">
          <a:xfrm>
            <a:off x="2438400" y="5029200"/>
            <a:ext cx="16949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1051" name="Picture 27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404872" y="5561627"/>
            <a:ext cx="228600" cy="22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61477" y="4495800"/>
            <a:ext cx="272923" cy="21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1052" name="Picture 28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362200" y="5846411"/>
            <a:ext cx="304800" cy="17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1053" name="Picture 29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362200" y="5334000"/>
            <a:ext cx="309148" cy="18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6" name="Picture 26"/>
          <p:cNvPicPr>
            <a:picLocks noChangeAspect="1" noChangeArrowheads="1"/>
          </p:cNvPicPr>
          <p:nvPr/>
        </p:nvPicPr>
        <p:blipFill>
          <a:blip r:embed="rId21" cstate="print"/>
          <a:srcRect t="33079"/>
          <a:stretch>
            <a:fillRect/>
          </a:stretch>
        </p:blipFill>
        <p:spPr bwMode="auto">
          <a:xfrm>
            <a:off x="8301452" y="5029200"/>
            <a:ext cx="16949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" name="Picture 27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267924" y="5561627"/>
            <a:ext cx="228600" cy="22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" name="Picture 28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225252" y="5846411"/>
            <a:ext cx="304800" cy="17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" name="Picture 29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225252" y="5334000"/>
            <a:ext cx="309148" cy="18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" name="Picture 22"/>
          <p:cNvPicPr>
            <a:picLocks noChangeAspect="1" noChangeArrowheads="1"/>
          </p:cNvPicPr>
          <p:nvPr/>
        </p:nvPicPr>
        <p:blipFill>
          <a:blip r:embed="rId25" cstate="print"/>
          <a:srcRect l="4182" t="13793" r="8004"/>
          <a:stretch>
            <a:fillRect/>
          </a:stretch>
        </p:blipFill>
        <p:spPr bwMode="auto">
          <a:xfrm flipH="1">
            <a:off x="228600" y="1295400"/>
            <a:ext cx="1600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" name="Picture 2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 rot="5400000">
            <a:off x="1173063" y="2865537"/>
            <a:ext cx="171450" cy="99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" name="TextBox 216"/>
          <p:cNvSpPr txBox="1"/>
          <p:nvPr/>
        </p:nvSpPr>
        <p:spPr>
          <a:xfrm>
            <a:off x="1295400" y="34290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High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609600" y="34290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Low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7696200" y="2438400"/>
            <a:ext cx="1066800" cy="3962400"/>
          </a:xfrm>
          <a:prstGeom prst="rect">
            <a:avLst/>
          </a:prstGeom>
          <a:noFill/>
          <a:ln w="34925">
            <a:solidFill>
              <a:srgbClr val="F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TextBox 195"/>
          <p:cNvSpPr txBox="1"/>
          <p:nvPr/>
        </p:nvSpPr>
        <p:spPr>
          <a:xfrm>
            <a:off x="3886200" y="124358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Action bases (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sparse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5638800" y="114300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Reconstruction coefficients (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sparse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55" name="TextBox 254"/>
          <p:cNvSpPr txBox="1"/>
          <p:nvPr/>
        </p:nvSpPr>
        <p:spPr>
          <a:xfrm>
            <a:off x="76200" y="39624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Co-occurrence context;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76200" y="4702314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Reduce noise;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25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Rectangle 238"/>
          <p:cNvSpPr/>
          <p:nvPr/>
        </p:nvSpPr>
        <p:spPr>
          <a:xfrm>
            <a:off x="6172200" y="2209800"/>
            <a:ext cx="914400" cy="3048000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0" name="Object 24"/>
          <p:cNvGraphicFramePr>
            <a:graphicFrameLocks noChangeAspect="1"/>
          </p:cNvGraphicFramePr>
          <p:nvPr/>
        </p:nvGraphicFramePr>
        <p:xfrm>
          <a:off x="6443663" y="2387600"/>
          <a:ext cx="236537" cy="203200"/>
        </p:xfrm>
        <a:graphic>
          <a:graphicData uri="http://schemas.openxmlformats.org/presentationml/2006/ole">
            <p:oleObj spid="_x0000_s719887" name="Equation" r:id="rId3" imgW="266400" imgH="203040" progId="Equation.DSMT4">
              <p:embed/>
            </p:oleObj>
          </a:graphicData>
        </a:graphic>
      </p:graphicFrame>
      <p:sp>
        <p:nvSpPr>
          <p:cNvPr id="298" name="Rectangle 297"/>
          <p:cNvSpPr/>
          <p:nvPr/>
        </p:nvSpPr>
        <p:spPr>
          <a:xfrm>
            <a:off x="7696200" y="1981200"/>
            <a:ext cx="1066800" cy="4441686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2209800" y="1981200"/>
            <a:ext cx="1143000" cy="4441686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3886200" y="1981200"/>
            <a:ext cx="1981200" cy="4454386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09600" y="457200"/>
            <a:ext cx="7924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Bases of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Atr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&amp; Parts: Benefits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772400" y="24999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8077200" y="247318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Cycling</a:t>
            </a:r>
          </a:p>
        </p:txBody>
      </p:sp>
      <p:sp>
        <p:nvSpPr>
          <p:cNvPr id="92" name="Rectangle 91"/>
          <p:cNvSpPr/>
          <p:nvPr/>
        </p:nvSpPr>
        <p:spPr>
          <a:xfrm>
            <a:off x="7772400" y="2728573"/>
            <a:ext cx="304800" cy="228600"/>
          </a:xfrm>
          <a:prstGeom prst="rect">
            <a:avLst/>
          </a:pr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772400" y="2957173"/>
            <a:ext cx="304800" cy="228600"/>
          </a:xfrm>
          <a:prstGeom prst="rect">
            <a:avLst/>
          </a:prstGeom>
          <a:solidFill>
            <a:srgbClr val="2100F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772400" y="3185773"/>
            <a:ext cx="304800" cy="228600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7772400" y="3781978"/>
            <a:ext cx="304800" cy="2286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772400" y="40105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7772400" y="4239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7772400" y="4467778"/>
            <a:ext cx="304800" cy="228600"/>
          </a:xfrm>
          <a:prstGeom prst="rect">
            <a:avLst/>
          </a:pr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7772400" y="5077378"/>
            <a:ext cx="304800" cy="228600"/>
          </a:xfrm>
          <a:prstGeom prst="rect">
            <a:avLst/>
          </a:pr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7772400" y="5305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7772400" y="5534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7772400" y="5763178"/>
            <a:ext cx="304800" cy="228600"/>
          </a:xfrm>
          <a:prstGeom prst="rect">
            <a:avLst/>
          </a:prstGeom>
          <a:solidFill>
            <a:srgbClr val="00D10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 rot="5400000">
            <a:off x="8266211" y="3391423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6" name="TextBox 105"/>
          <p:cNvSpPr txBox="1"/>
          <p:nvPr/>
        </p:nvSpPr>
        <p:spPr>
          <a:xfrm rot="5400000">
            <a:off x="7802880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7" name="TextBox 106"/>
          <p:cNvSpPr txBox="1"/>
          <p:nvPr/>
        </p:nvSpPr>
        <p:spPr>
          <a:xfrm rot="5400000">
            <a:off x="8269189" y="467343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8" name="TextBox 107"/>
          <p:cNvSpPr txBox="1"/>
          <p:nvPr/>
        </p:nvSpPr>
        <p:spPr>
          <a:xfrm rot="5400000">
            <a:off x="7802880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9" name="TextBox 108"/>
          <p:cNvSpPr txBox="1"/>
          <p:nvPr/>
        </p:nvSpPr>
        <p:spPr>
          <a:xfrm rot="5400000">
            <a:off x="8269189" y="596883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10" name="TextBox 109"/>
          <p:cNvSpPr txBox="1"/>
          <p:nvPr/>
        </p:nvSpPr>
        <p:spPr>
          <a:xfrm rot="5400000">
            <a:off x="7802880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7772400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7772400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7772400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 flipH="1">
            <a:off x="8347420" y="4232499"/>
            <a:ext cx="117492" cy="25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5800" y="3768586"/>
            <a:ext cx="19929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600" y="4043481"/>
            <a:ext cx="381000" cy="23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Rectangle 114"/>
          <p:cNvSpPr/>
          <p:nvPr/>
        </p:nvSpPr>
        <p:spPr>
          <a:xfrm>
            <a:off x="2931765" y="24999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2931765" y="2728573"/>
            <a:ext cx="304800" cy="228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2931765" y="2957173"/>
            <a:ext cx="304800" cy="228600"/>
          </a:xfrm>
          <a:prstGeom prst="rect">
            <a:avLst/>
          </a:prstGeom>
          <a:solidFill>
            <a:srgbClr val="2100F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2931765" y="3185773"/>
            <a:ext cx="304800" cy="228600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2931765" y="3781978"/>
            <a:ext cx="304800" cy="2286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2931765" y="40105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2931765" y="4239178"/>
            <a:ext cx="304800" cy="228600"/>
          </a:xfrm>
          <a:prstGeom prst="rect">
            <a:avLst/>
          </a:prstGeom>
          <a:solidFill>
            <a:srgbClr val="FF00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2931765" y="4467778"/>
            <a:ext cx="304800" cy="228600"/>
          </a:xfrm>
          <a:prstGeom prst="rect">
            <a:avLst/>
          </a:pr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2931765" y="5077378"/>
            <a:ext cx="304800" cy="228600"/>
          </a:xfrm>
          <a:prstGeom prst="rect">
            <a:avLst/>
          </a:pr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2931765" y="5305978"/>
            <a:ext cx="304800" cy="22860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2931765" y="5534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2931765" y="5763178"/>
            <a:ext cx="304800" cy="228600"/>
          </a:xfrm>
          <a:prstGeom prst="rect">
            <a:avLst/>
          </a:prstGeom>
          <a:solidFill>
            <a:srgbClr val="00D10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/>
          <p:cNvSpPr txBox="1"/>
          <p:nvPr/>
        </p:nvSpPr>
        <p:spPr>
          <a:xfrm rot="5400000">
            <a:off x="2962245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32" name="TextBox 131"/>
          <p:cNvSpPr txBox="1"/>
          <p:nvPr/>
        </p:nvSpPr>
        <p:spPr>
          <a:xfrm rot="5400000">
            <a:off x="2962245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34" name="TextBox 133"/>
          <p:cNvSpPr txBox="1"/>
          <p:nvPr/>
        </p:nvSpPr>
        <p:spPr>
          <a:xfrm rot="5400000">
            <a:off x="2962245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2931765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2931765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2931765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3"/>
          <p:cNvSpPr txBox="1"/>
          <p:nvPr/>
        </p:nvSpPr>
        <p:spPr>
          <a:xfrm>
            <a:off x="8001000" y="270178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Peddling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8077200" y="293038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Writing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8001000" y="315898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Phoning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2209800" y="247318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Cycling</a:t>
            </a:r>
          </a:p>
        </p:txBody>
      </p:sp>
      <p:sp>
        <p:nvSpPr>
          <p:cNvPr id="159" name="TextBox 158"/>
          <p:cNvSpPr txBox="1"/>
          <p:nvPr/>
        </p:nvSpPr>
        <p:spPr>
          <a:xfrm rot="5400000">
            <a:off x="2398811" y="3391423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60" name="TextBox 159"/>
          <p:cNvSpPr txBox="1"/>
          <p:nvPr/>
        </p:nvSpPr>
        <p:spPr>
          <a:xfrm rot="5400000">
            <a:off x="2401789" y="467343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61" name="TextBox 160"/>
          <p:cNvSpPr txBox="1"/>
          <p:nvPr/>
        </p:nvSpPr>
        <p:spPr>
          <a:xfrm rot="5400000">
            <a:off x="2401789" y="596883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pic>
        <p:nvPicPr>
          <p:cNvPr id="16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94076" y="4495800"/>
            <a:ext cx="272923" cy="21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 flipH="1">
            <a:off x="2480020" y="4232499"/>
            <a:ext cx="117492" cy="25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3768586"/>
            <a:ext cx="19929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4043481"/>
            <a:ext cx="381000" cy="23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" name="TextBox 167"/>
          <p:cNvSpPr txBox="1"/>
          <p:nvPr/>
        </p:nvSpPr>
        <p:spPr>
          <a:xfrm>
            <a:off x="2133600" y="270178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Peddling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2209800" y="293038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Writing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2133600" y="315898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Phoning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4038600" y="24999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4038600" y="27285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4038600" y="29571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4038600" y="31857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4038600" y="3781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4038600" y="4010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/>
        </p:nvSpPr>
        <p:spPr>
          <a:xfrm>
            <a:off x="4038600" y="4239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4038600" y="44677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4038600" y="50773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4038600" y="5305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/>
        </p:nvSpPr>
        <p:spPr>
          <a:xfrm>
            <a:off x="4038600" y="5534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4038600" y="5763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 rot="5400000">
            <a:off x="4069080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87" name="TextBox 186"/>
          <p:cNvSpPr txBox="1"/>
          <p:nvPr/>
        </p:nvSpPr>
        <p:spPr>
          <a:xfrm rot="5400000">
            <a:off x="4069080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88" name="TextBox 187"/>
          <p:cNvSpPr txBox="1"/>
          <p:nvPr/>
        </p:nvSpPr>
        <p:spPr>
          <a:xfrm rot="5400000">
            <a:off x="4069080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89" name="Rectangle 188"/>
          <p:cNvSpPr/>
          <p:nvPr/>
        </p:nvSpPr>
        <p:spPr>
          <a:xfrm>
            <a:off x="4038600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4038600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4038600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4419600" y="24999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>
            <a:off x="4419600" y="27285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4419600" y="29571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4419600" y="31857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4419600" y="3781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4419600" y="40105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4419600" y="4239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/>
        </p:nvSpPr>
        <p:spPr>
          <a:xfrm>
            <a:off x="4419600" y="44677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4419600" y="50773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/>
        </p:nvSpPr>
        <p:spPr>
          <a:xfrm>
            <a:off x="4419600" y="5305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/>
        </p:nvSpPr>
        <p:spPr>
          <a:xfrm>
            <a:off x="4419600" y="5534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/>
        </p:nvSpPr>
        <p:spPr>
          <a:xfrm>
            <a:off x="4419600" y="5763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TextBox 205"/>
          <p:cNvSpPr txBox="1"/>
          <p:nvPr/>
        </p:nvSpPr>
        <p:spPr>
          <a:xfrm rot="5400000">
            <a:off x="4450080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07" name="TextBox 206"/>
          <p:cNvSpPr txBox="1"/>
          <p:nvPr/>
        </p:nvSpPr>
        <p:spPr>
          <a:xfrm rot="5400000">
            <a:off x="4450080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08" name="TextBox 207"/>
          <p:cNvSpPr txBox="1"/>
          <p:nvPr/>
        </p:nvSpPr>
        <p:spPr>
          <a:xfrm rot="5400000">
            <a:off x="4450080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09" name="Rectangle 208"/>
          <p:cNvSpPr/>
          <p:nvPr/>
        </p:nvSpPr>
        <p:spPr>
          <a:xfrm>
            <a:off x="4419600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/>
          <p:nvPr/>
        </p:nvSpPr>
        <p:spPr>
          <a:xfrm>
            <a:off x="4419600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/>
        </p:nvSpPr>
        <p:spPr>
          <a:xfrm>
            <a:off x="4419600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/>
        </p:nvSpPr>
        <p:spPr>
          <a:xfrm>
            <a:off x="4800600" y="24999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/>
        </p:nvSpPr>
        <p:spPr>
          <a:xfrm>
            <a:off x="4800600" y="27285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/>
        </p:nvSpPr>
        <p:spPr>
          <a:xfrm>
            <a:off x="4800600" y="29571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4800600" y="31857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4800600" y="3781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4800600" y="4010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4800600" y="42391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4800600" y="44677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4800600" y="50773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4800600" y="5305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4800600" y="55345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4800600" y="5763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TextBox 225"/>
          <p:cNvSpPr txBox="1"/>
          <p:nvPr/>
        </p:nvSpPr>
        <p:spPr>
          <a:xfrm rot="5400000">
            <a:off x="4831080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27" name="TextBox 226"/>
          <p:cNvSpPr txBox="1"/>
          <p:nvPr/>
        </p:nvSpPr>
        <p:spPr>
          <a:xfrm rot="5400000">
            <a:off x="4831080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28" name="TextBox 227"/>
          <p:cNvSpPr txBox="1"/>
          <p:nvPr/>
        </p:nvSpPr>
        <p:spPr>
          <a:xfrm rot="5400000">
            <a:off x="4831080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29" name="Rectangle 228"/>
          <p:cNvSpPr/>
          <p:nvPr/>
        </p:nvSpPr>
        <p:spPr>
          <a:xfrm>
            <a:off x="4800600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4800600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4800600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TextBox 231"/>
          <p:cNvSpPr txBox="1"/>
          <p:nvPr/>
        </p:nvSpPr>
        <p:spPr>
          <a:xfrm>
            <a:off x="5486400" y="3984486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graphicFrame>
        <p:nvGraphicFramePr>
          <p:cNvPr id="234" name="Object 233"/>
          <p:cNvGraphicFramePr>
            <a:graphicFrameLocks noChangeAspect="1"/>
          </p:cNvGraphicFramePr>
          <p:nvPr/>
        </p:nvGraphicFramePr>
        <p:xfrm>
          <a:off x="3429000" y="4060686"/>
          <a:ext cx="381000" cy="340895"/>
        </p:xfrm>
        <a:graphic>
          <a:graphicData uri="http://schemas.openxmlformats.org/presentationml/2006/ole">
            <p:oleObj spid="_x0000_s719874" name="Equation" r:id="rId8" imgW="241200" imgH="215640" progId="Equation.DSMT4">
              <p:embed/>
            </p:oleObj>
          </a:graphicData>
        </a:graphic>
      </p:graphicFrame>
      <p:sp>
        <p:nvSpPr>
          <p:cNvPr id="235" name="Rectangle 234"/>
          <p:cNvSpPr/>
          <p:nvPr/>
        </p:nvSpPr>
        <p:spPr>
          <a:xfrm>
            <a:off x="5181600" y="24999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5181600" y="27285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5181600" y="2957173"/>
            <a:ext cx="304800" cy="228600"/>
          </a:xfrm>
          <a:prstGeom prst="rect">
            <a:avLst/>
          </a:pr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5181600" y="31857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5181600" y="3781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5181600" y="4010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5181600" y="4239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5181600" y="44677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5181600" y="50773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181600" y="5305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181600" y="5534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5181600" y="57631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TextBox 248"/>
          <p:cNvSpPr txBox="1"/>
          <p:nvPr/>
        </p:nvSpPr>
        <p:spPr>
          <a:xfrm rot="5400000">
            <a:off x="5212080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50" name="TextBox 249"/>
          <p:cNvSpPr txBox="1"/>
          <p:nvPr/>
        </p:nvSpPr>
        <p:spPr>
          <a:xfrm rot="5400000">
            <a:off x="5212080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51" name="TextBox 250"/>
          <p:cNvSpPr txBox="1"/>
          <p:nvPr/>
        </p:nvSpPr>
        <p:spPr>
          <a:xfrm rot="5400000">
            <a:off x="5212080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52" name="Rectangle 251"/>
          <p:cNvSpPr/>
          <p:nvPr/>
        </p:nvSpPr>
        <p:spPr>
          <a:xfrm>
            <a:off x="5181600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5181600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5181600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41034" name="Object 10"/>
          <p:cNvGraphicFramePr>
            <a:graphicFrameLocks noChangeAspect="1"/>
          </p:cNvGraphicFramePr>
          <p:nvPr/>
        </p:nvGraphicFramePr>
        <p:xfrm>
          <a:off x="2971800" y="2168386"/>
          <a:ext cx="168275" cy="215900"/>
        </p:xfrm>
        <a:graphic>
          <a:graphicData uri="http://schemas.openxmlformats.org/presentationml/2006/ole">
            <p:oleObj spid="_x0000_s719875" name="Equation" r:id="rId9" imgW="190440" imgH="215640" progId="Equation.DSMT4">
              <p:embed/>
            </p:oleObj>
          </a:graphicData>
        </a:graphic>
      </p:graphicFrame>
      <p:sp>
        <p:nvSpPr>
          <p:cNvPr id="275" name="Rectangle 274"/>
          <p:cNvSpPr/>
          <p:nvPr/>
        </p:nvSpPr>
        <p:spPr>
          <a:xfrm rot="5400000">
            <a:off x="6629400" y="2970212"/>
            <a:ext cx="228600" cy="381000"/>
          </a:xfrm>
          <a:prstGeom prst="rect">
            <a:avLst/>
          </a:prstGeom>
          <a:solidFill>
            <a:srgbClr val="FF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TextBox 275"/>
          <p:cNvSpPr txBox="1"/>
          <p:nvPr/>
        </p:nvSpPr>
        <p:spPr>
          <a:xfrm>
            <a:off x="2286000" y="12192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Real vector</a:t>
            </a:r>
          </a:p>
        </p:txBody>
      </p:sp>
      <p:graphicFrame>
        <p:nvGraphicFramePr>
          <p:cNvPr id="277" name="Object 10"/>
          <p:cNvGraphicFramePr>
            <a:graphicFrameLocks noChangeAspect="1"/>
          </p:cNvGraphicFramePr>
          <p:nvPr/>
        </p:nvGraphicFramePr>
        <p:xfrm>
          <a:off x="7758113" y="2079426"/>
          <a:ext cx="471487" cy="381000"/>
        </p:xfrm>
        <a:graphic>
          <a:graphicData uri="http://schemas.openxmlformats.org/presentationml/2006/ole">
            <p:oleObj spid="_x0000_s719876" name="Equation" r:id="rId10" imgW="533160" imgH="380880" progId="Equation.DSMT4">
              <p:embed/>
            </p:oleObj>
          </a:graphicData>
        </a:graphic>
      </p:graphicFrame>
      <p:sp>
        <p:nvSpPr>
          <p:cNvPr id="278" name="TextBox 277"/>
          <p:cNvSpPr txBox="1"/>
          <p:nvPr/>
        </p:nvSpPr>
        <p:spPr>
          <a:xfrm>
            <a:off x="7696200" y="1241286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Ideal vector</a:t>
            </a:r>
          </a:p>
        </p:txBody>
      </p:sp>
      <p:graphicFrame>
        <p:nvGraphicFramePr>
          <p:cNvPr id="641036" name="Object 12"/>
          <p:cNvGraphicFramePr>
            <a:graphicFrameLocks noChangeAspect="1"/>
          </p:cNvGraphicFramePr>
          <p:nvPr/>
        </p:nvGraphicFramePr>
        <p:xfrm>
          <a:off x="4076700" y="2079486"/>
          <a:ext cx="201613" cy="381000"/>
        </p:xfrm>
        <a:graphic>
          <a:graphicData uri="http://schemas.openxmlformats.org/presentationml/2006/ole">
            <p:oleObj spid="_x0000_s719877" name="Equation" r:id="rId11" imgW="228600" imgH="380880" progId="Equation.DSMT4">
              <p:embed/>
            </p:oleObj>
          </a:graphicData>
        </a:graphic>
      </p:graphicFrame>
      <p:graphicFrame>
        <p:nvGraphicFramePr>
          <p:cNvPr id="641037" name="Object 13"/>
          <p:cNvGraphicFramePr>
            <a:graphicFrameLocks noChangeAspect="1"/>
          </p:cNvGraphicFramePr>
          <p:nvPr/>
        </p:nvGraphicFramePr>
        <p:xfrm>
          <a:off x="4426843" y="2066786"/>
          <a:ext cx="234950" cy="381000"/>
        </p:xfrm>
        <a:graphic>
          <a:graphicData uri="http://schemas.openxmlformats.org/presentationml/2006/ole">
            <p:oleObj spid="_x0000_s719878" name="Equation" r:id="rId12" imgW="266400" imgH="380880" progId="Equation.DSMT4">
              <p:embed/>
            </p:oleObj>
          </a:graphicData>
        </a:graphic>
      </p:graphicFrame>
      <p:graphicFrame>
        <p:nvGraphicFramePr>
          <p:cNvPr id="641038" name="Object 14"/>
          <p:cNvGraphicFramePr>
            <a:graphicFrameLocks noChangeAspect="1"/>
          </p:cNvGraphicFramePr>
          <p:nvPr/>
        </p:nvGraphicFramePr>
        <p:xfrm>
          <a:off x="4812605" y="2066786"/>
          <a:ext cx="223838" cy="381000"/>
        </p:xfrm>
        <a:graphic>
          <a:graphicData uri="http://schemas.openxmlformats.org/presentationml/2006/ole">
            <p:oleObj spid="_x0000_s719879" name="Equation" r:id="rId13" imgW="253800" imgH="380880" progId="Equation.DSMT4">
              <p:embed/>
            </p:oleObj>
          </a:graphicData>
        </a:graphic>
      </p:graphicFrame>
      <p:graphicFrame>
        <p:nvGraphicFramePr>
          <p:cNvPr id="641039" name="Object 15"/>
          <p:cNvGraphicFramePr>
            <a:graphicFrameLocks noChangeAspect="1"/>
          </p:cNvGraphicFramePr>
          <p:nvPr/>
        </p:nvGraphicFramePr>
        <p:xfrm>
          <a:off x="5181600" y="2066786"/>
          <a:ext cx="234950" cy="381000"/>
        </p:xfrm>
        <a:graphic>
          <a:graphicData uri="http://schemas.openxmlformats.org/presentationml/2006/ole">
            <p:oleObj spid="_x0000_s719880" name="Equation" r:id="rId14" imgW="266400" imgH="380880" progId="Equation.DSMT4">
              <p:embed/>
            </p:oleObj>
          </a:graphicData>
        </a:graphic>
      </p:graphicFrame>
      <p:sp>
        <p:nvSpPr>
          <p:cNvPr id="279" name="TextBox 278"/>
          <p:cNvSpPr txBox="1"/>
          <p:nvPr/>
        </p:nvSpPr>
        <p:spPr>
          <a:xfrm>
            <a:off x="5486400" y="1990586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83" name="Rectangle 282"/>
          <p:cNvSpPr/>
          <p:nvPr/>
        </p:nvSpPr>
        <p:spPr>
          <a:xfrm rot="5400000">
            <a:off x="6667500" y="3236912"/>
            <a:ext cx="228600" cy="457200"/>
          </a:xfrm>
          <a:prstGeom prst="rect">
            <a:avLst/>
          </a:prstGeom>
          <a:solidFill>
            <a:srgbClr val="FF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9" name="Straight Arrow Connector 258"/>
          <p:cNvCxnSpPr/>
          <p:nvPr/>
        </p:nvCxnSpPr>
        <p:spPr>
          <a:xfrm rot="5400000" flipH="1" flipV="1">
            <a:off x="5447505" y="3999706"/>
            <a:ext cx="2209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1040" name="Object 16"/>
          <p:cNvGraphicFramePr>
            <a:graphicFrameLocks noChangeAspect="1"/>
          </p:cNvGraphicFramePr>
          <p:nvPr/>
        </p:nvGraphicFramePr>
        <p:xfrm>
          <a:off x="6189662" y="2971006"/>
          <a:ext cx="257175" cy="381000"/>
        </p:xfrm>
        <a:graphic>
          <a:graphicData uri="http://schemas.openxmlformats.org/presentationml/2006/ole">
            <p:oleObj spid="_x0000_s719881" name="Equation" r:id="rId15" imgW="291960" imgH="380880" progId="Equation.DSMT4">
              <p:embed/>
            </p:oleObj>
          </a:graphicData>
        </a:graphic>
      </p:graphicFrame>
      <p:graphicFrame>
        <p:nvGraphicFramePr>
          <p:cNvPr id="641044" name="Object 20"/>
          <p:cNvGraphicFramePr>
            <a:graphicFrameLocks noChangeAspect="1"/>
          </p:cNvGraphicFramePr>
          <p:nvPr/>
        </p:nvGraphicFramePr>
        <p:xfrm>
          <a:off x="6172200" y="3275806"/>
          <a:ext cx="292100" cy="381000"/>
        </p:xfrm>
        <a:graphic>
          <a:graphicData uri="http://schemas.openxmlformats.org/presentationml/2006/ole">
            <p:oleObj spid="_x0000_s719882" name="Equation" r:id="rId16" imgW="330120" imgH="380880" progId="Equation.DSMT4">
              <p:embed/>
            </p:oleObj>
          </a:graphicData>
        </a:graphic>
      </p:graphicFrame>
      <p:graphicFrame>
        <p:nvGraphicFramePr>
          <p:cNvPr id="641045" name="Object 21"/>
          <p:cNvGraphicFramePr>
            <a:graphicFrameLocks noChangeAspect="1"/>
          </p:cNvGraphicFramePr>
          <p:nvPr/>
        </p:nvGraphicFramePr>
        <p:xfrm>
          <a:off x="6178550" y="3580606"/>
          <a:ext cx="279400" cy="381000"/>
        </p:xfrm>
        <a:graphic>
          <a:graphicData uri="http://schemas.openxmlformats.org/presentationml/2006/ole">
            <p:oleObj spid="_x0000_s719883" name="Equation" r:id="rId17" imgW="317160" imgH="380880" progId="Equation.DSMT4">
              <p:embed/>
            </p:oleObj>
          </a:graphicData>
        </a:graphic>
      </p:graphicFrame>
      <p:graphicFrame>
        <p:nvGraphicFramePr>
          <p:cNvPr id="641046" name="Object 22"/>
          <p:cNvGraphicFramePr>
            <a:graphicFrameLocks noChangeAspect="1"/>
          </p:cNvGraphicFramePr>
          <p:nvPr/>
        </p:nvGraphicFramePr>
        <p:xfrm>
          <a:off x="6172200" y="3885406"/>
          <a:ext cx="292100" cy="381000"/>
        </p:xfrm>
        <a:graphic>
          <a:graphicData uri="http://schemas.openxmlformats.org/presentationml/2006/ole">
            <p:oleObj spid="_x0000_s719884" name="Equation" r:id="rId18" imgW="330120" imgH="380880" progId="Equation.DSMT4">
              <p:embed/>
            </p:oleObj>
          </a:graphicData>
        </a:graphic>
      </p:graphicFrame>
      <p:sp>
        <p:nvSpPr>
          <p:cNvPr id="295" name="TextBox 294"/>
          <p:cNvSpPr txBox="1"/>
          <p:nvPr/>
        </p:nvSpPr>
        <p:spPr>
          <a:xfrm rot="5400000">
            <a:off x="6256307" y="433305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graphicFrame>
        <p:nvGraphicFramePr>
          <p:cNvPr id="299" name="Object 298"/>
          <p:cNvGraphicFramePr>
            <a:graphicFrameLocks noChangeAspect="1"/>
          </p:cNvGraphicFramePr>
          <p:nvPr/>
        </p:nvGraphicFramePr>
        <p:xfrm>
          <a:off x="5969000" y="4200386"/>
          <a:ext cx="127000" cy="165100"/>
        </p:xfrm>
        <a:graphic>
          <a:graphicData uri="http://schemas.openxmlformats.org/presentationml/2006/ole">
            <p:oleObj spid="_x0000_s719885" name="Equation" r:id="rId19" imgW="126720" imgH="164880" progId="Equation.DSMT4">
              <p:embed/>
            </p:oleObj>
          </a:graphicData>
        </a:graphic>
      </p:graphicFrame>
      <p:graphicFrame>
        <p:nvGraphicFramePr>
          <p:cNvPr id="641049" name="Object 25"/>
          <p:cNvGraphicFramePr>
            <a:graphicFrameLocks noChangeAspect="1"/>
          </p:cNvGraphicFramePr>
          <p:nvPr/>
        </p:nvGraphicFramePr>
        <p:xfrm>
          <a:off x="7162800" y="4098925"/>
          <a:ext cx="381000" cy="320675"/>
        </p:xfrm>
        <a:graphic>
          <a:graphicData uri="http://schemas.openxmlformats.org/presentationml/2006/ole">
            <p:oleObj spid="_x0000_s719886" name="Equation" r:id="rId20" imgW="241200" imgH="203040" progId="Equation.DSMT4">
              <p:embed/>
            </p:oleObj>
          </a:graphicData>
        </a:graphic>
      </p:graphicFrame>
      <p:pic>
        <p:nvPicPr>
          <p:cNvPr id="641050" name="Picture 26"/>
          <p:cNvPicPr>
            <a:picLocks noChangeAspect="1" noChangeArrowheads="1"/>
          </p:cNvPicPr>
          <p:nvPr/>
        </p:nvPicPr>
        <p:blipFill>
          <a:blip r:embed="rId21" cstate="print"/>
          <a:srcRect t="33079"/>
          <a:stretch>
            <a:fillRect/>
          </a:stretch>
        </p:blipFill>
        <p:spPr bwMode="auto">
          <a:xfrm>
            <a:off x="2438400" y="5029200"/>
            <a:ext cx="16949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1051" name="Picture 27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404872" y="5561627"/>
            <a:ext cx="228600" cy="22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61477" y="4495800"/>
            <a:ext cx="272923" cy="21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1052" name="Picture 28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362200" y="5846411"/>
            <a:ext cx="304800" cy="17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1053" name="Picture 29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362200" y="5334000"/>
            <a:ext cx="309148" cy="18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6" name="Picture 26"/>
          <p:cNvPicPr>
            <a:picLocks noChangeAspect="1" noChangeArrowheads="1"/>
          </p:cNvPicPr>
          <p:nvPr/>
        </p:nvPicPr>
        <p:blipFill>
          <a:blip r:embed="rId21" cstate="print"/>
          <a:srcRect t="33079"/>
          <a:stretch>
            <a:fillRect/>
          </a:stretch>
        </p:blipFill>
        <p:spPr bwMode="auto">
          <a:xfrm>
            <a:off x="8301452" y="5029200"/>
            <a:ext cx="16949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" name="Picture 27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267924" y="5561627"/>
            <a:ext cx="228600" cy="22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" name="Picture 28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225252" y="5846411"/>
            <a:ext cx="304800" cy="17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" name="Picture 29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225252" y="5334000"/>
            <a:ext cx="309148" cy="18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" name="Picture 22"/>
          <p:cNvPicPr>
            <a:picLocks noChangeAspect="1" noChangeArrowheads="1"/>
          </p:cNvPicPr>
          <p:nvPr/>
        </p:nvPicPr>
        <p:blipFill>
          <a:blip r:embed="rId25" cstate="print"/>
          <a:srcRect l="4182" t="13793" r="8004"/>
          <a:stretch>
            <a:fillRect/>
          </a:stretch>
        </p:blipFill>
        <p:spPr bwMode="auto">
          <a:xfrm flipH="1">
            <a:off x="228600" y="1295400"/>
            <a:ext cx="1600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" name="Picture 2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 rot="5400000">
            <a:off x="1173063" y="2865537"/>
            <a:ext cx="171450" cy="99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" name="TextBox 216"/>
          <p:cNvSpPr txBox="1"/>
          <p:nvPr/>
        </p:nvSpPr>
        <p:spPr>
          <a:xfrm>
            <a:off x="1295400" y="34290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High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609600" y="34290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Low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6172200" y="2743200"/>
            <a:ext cx="914400" cy="2438400"/>
          </a:xfrm>
          <a:prstGeom prst="rect">
            <a:avLst/>
          </a:prstGeom>
          <a:noFill/>
          <a:ln w="34925">
            <a:solidFill>
              <a:srgbClr val="F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TextBox 195"/>
          <p:cNvSpPr txBox="1"/>
          <p:nvPr/>
        </p:nvSpPr>
        <p:spPr>
          <a:xfrm>
            <a:off x="3886200" y="124358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Action bases (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sparse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5638800" y="114300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Reconstruction coefficients (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sparse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55" name="TextBox 254"/>
          <p:cNvSpPr txBox="1"/>
          <p:nvPr/>
        </p:nvSpPr>
        <p:spPr>
          <a:xfrm>
            <a:off x="76200" y="39624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Co-occurrence context;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76200" y="4702314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Reduce noise;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76200" y="51054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Improve performance.</a:t>
            </a:r>
          </a:p>
        </p:txBody>
      </p:sp>
      <p:cxnSp>
        <p:nvCxnSpPr>
          <p:cNvPr id="260" name="Straight Arrow Connector 259"/>
          <p:cNvCxnSpPr/>
          <p:nvPr/>
        </p:nvCxnSpPr>
        <p:spPr>
          <a:xfrm rot="5400000">
            <a:off x="6465163" y="5399157"/>
            <a:ext cx="326886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TextBox 260"/>
          <p:cNvSpPr txBox="1"/>
          <p:nvPr/>
        </p:nvSpPr>
        <p:spPr>
          <a:xfrm>
            <a:off x="5943600" y="5638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SVM Classifier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258" grpId="0"/>
      <p:bldP spid="2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62000" y="45720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Action Classification in Still Images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8204" y="1941494"/>
            <a:ext cx="1220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Riding bike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133600" y="2436813"/>
            <a:ext cx="609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343400" y="2436813"/>
            <a:ext cx="609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57200" y="3698557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Human actions are more than just a class label: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4419600"/>
            <a:ext cx="266700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Riding a bike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Sitting on a bike seat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Wearing a helmet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Peddling the pedals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9600" y="4343400"/>
            <a:ext cx="289560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0" y="4415135"/>
            <a:ext cx="4953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High-level concepts -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Attributes</a:t>
            </a:r>
          </a:p>
        </p:txBody>
      </p:sp>
      <p:pic>
        <p:nvPicPr>
          <p:cNvPr id="16" name="Picture 22"/>
          <p:cNvPicPr>
            <a:picLocks noChangeAspect="1" noChangeArrowheads="1"/>
          </p:cNvPicPr>
          <p:nvPr/>
        </p:nvPicPr>
        <p:blipFill>
          <a:blip r:embed="rId2" cstate="print"/>
          <a:srcRect l="4182" t="13793" r="8004"/>
          <a:stretch>
            <a:fillRect/>
          </a:stretch>
        </p:blipFill>
        <p:spPr bwMode="auto">
          <a:xfrm flipH="1">
            <a:off x="457200" y="1524000"/>
            <a:ext cx="1600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310" y="1600200"/>
            <a:ext cx="147454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981200"/>
            <a:ext cx="7848600" cy="367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  Attributes and Parts in Human Actions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  Learning Bases of Attributes and Parts</a:t>
            </a:r>
          </a:p>
          <a:p>
            <a:pPr>
              <a:lnSpc>
                <a:spcPct val="150000"/>
              </a:lnSpc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   (modeling the interactions)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Datasets &amp; Experiments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  Conclusion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905470"/>
            <a:ext cx="21336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4572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PASCAL VOC 2010 Action Dataset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68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680" y="1922716"/>
            <a:ext cx="6659880" cy="417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33400" y="61838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Slide credit: Ivan Laptev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12954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9 classes, 50-100 training / testing images per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4572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400" b="1" dirty="0" smtClean="0">
                <a:latin typeface="Arial" pitchFamily="34" charset="0"/>
                <a:cs typeface="Arial" pitchFamily="34" charset="0"/>
              </a:rPr>
              <a:t>PASCAL VOC 2010 Action Dataset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954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Average precision (%)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3400" y="1981200"/>
          <a:ext cx="80010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3"/>
                <a:gridCol w="753533"/>
                <a:gridCol w="753533"/>
                <a:gridCol w="753533"/>
                <a:gridCol w="753533"/>
                <a:gridCol w="753533"/>
                <a:gridCol w="753533"/>
                <a:gridCol w="753533"/>
                <a:gridCol w="753533"/>
                <a:gridCol w="753533"/>
              </a:tblGrid>
              <a:tr h="44313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Phoning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Reading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Riding bike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Riding horse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Running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Taking photo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Walking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SURREY_MK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52.6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53.5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35.9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81.0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89.3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86.5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32.8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59.2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68.6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UCLEAR_DOSP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47.0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57.8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26.9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78.8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89.7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87.3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32.5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60.0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70.1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POSELETS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49.6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43.2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27.7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83.7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89.4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85.6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31.0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59.1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67.9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49.5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56.6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31.4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82.3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89.3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87.0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36.1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67.7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73.0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438403" y="198628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  <a:cs typeface="Arial" pitchFamily="34" charset="0"/>
              </a:rPr>
              <a:t>Playing</a:t>
            </a:r>
          </a:p>
          <a:p>
            <a:pPr algn="ctr"/>
            <a:r>
              <a:rPr lang="en-US" sz="1200" b="1" dirty="0" smtClean="0">
                <a:latin typeface="+mj-lt"/>
                <a:cs typeface="Arial" pitchFamily="34" charset="0"/>
              </a:rPr>
              <a:t>instrument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86019" y="198628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  <a:cs typeface="Arial" pitchFamily="34" charset="0"/>
              </a:rPr>
              <a:t>Using computer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3380601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  <a:cs typeface="Arial" pitchFamily="34" charset="0"/>
              </a:rPr>
              <a:t>Ours </a:t>
            </a:r>
            <a:r>
              <a:rPr lang="en-US" sz="1200" b="1" dirty="0" err="1" smtClean="0">
                <a:latin typeface="+mj-lt"/>
                <a:cs typeface="Arial" pitchFamily="34" charset="0"/>
              </a:rPr>
              <a:t>Conf_Score</a:t>
            </a:r>
            <a:endParaRPr lang="en-US" sz="1200" b="1" dirty="0" smtClean="0">
              <a:latin typeface="+mj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3962400"/>
            <a:ext cx="7620000" cy="902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SURREY_MK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UCLEAR_DOSP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Best results from the challenge;</a:t>
            </a:r>
          </a:p>
          <a:p>
            <a:pPr>
              <a:lnSpc>
                <a:spcPts val="1000"/>
              </a:lnSpc>
              <a:buFontTx/>
              <a:buChar char="-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POSELETS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Results from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Maji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et al, 2011;</a:t>
            </a:r>
          </a:p>
          <a:p>
            <a:pPr>
              <a:lnSpc>
                <a:spcPts val="1000"/>
              </a:lnSpc>
              <a:buFontTx/>
              <a:buChar char="-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7800" y="540127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14 attributes – trained from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trainval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images;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27 objects – taken from Li et al, NIPS 2010;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150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poselets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taken from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Bourdev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Malik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ICCV 2009.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4648200"/>
            <a:ext cx="7620000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Ours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Conf_Score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Concatenating attributes classification and parts detection scores.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4572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400" b="1" dirty="0" smtClean="0">
                <a:latin typeface="Arial" pitchFamily="34" charset="0"/>
                <a:cs typeface="Arial" pitchFamily="34" charset="0"/>
              </a:rPr>
              <a:t>PASCAL VOC 2010 Action Dataset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954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Average precision (%)</a:t>
            </a:r>
          </a:p>
        </p:txBody>
      </p:sp>
      <p:pic>
        <p:nvPicPr>
          <p:cNvPr id="68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495800"/>
            <a:ext cx="137854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3011" name="Picture 3"/>
          <p:cNvPicPr>
            <a:picLocks noChangeAspect="1" noChangeArrowheads="1"/>
          </p:cNvPicPr>
          <p:nvPr/>
        </p:nvPicPr>
        <p:blipFill>
          <a:blip r:embed="rId3" cstate="print"/>
          <a:srcRect t="15228"/>
          <a:stretch>
            <a:fillRect/>
          </a:stretch>
        </p:blipFill>
        <p:spPr bwMode="auto">
          <a:xfrm>
            <a:off x="1676400" y="4419600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rot="10800000" flipV="1">
            <a:off x="1295400" y="3810000"/>
            <a:ext cx="6858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H="1">
            <a:off x="1905000" y="4038600"/>
            <a:ext cx="5334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572000"/>
            <a:ext cx="149342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30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452938"/>
            <a:ext cx="1008573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Arrow Connector 23"/>
          <p:cNvCxnSpPr/>
          <p:nvPr/>
        </p:nvCxnSpPr>
        <p:spPr>
          <a:xfrm rot="16200000" flipH="1">
            <a:off x="2971800" y="3810000"/>
            <a:ext cx="6858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124200" y="3810000"/>
            <a:ext cx="19812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533400" y="1981200"/>
          <a:ext cx="80010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3"/>
                <a:gridCol w="753533"/>
                <a:gridCol w="753533"/>
                <a:gridCol w="753533"/>
                <a:gridCol w="753533"/>
                <a:gridCol w="753533"/>
                <a:gridCol w="753533"/>
                <a:gridCol w="753533"/>
                <a:gridCol w="753533"/>
                <a:gridCol w="753533"/>
              </a:tblGrid>
              <a:tr h="44313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Phoning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Reading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Riding bike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Riding horse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Running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Taking photo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Walking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SURREY_MK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52.6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53.5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35.9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81.0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89.3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86.5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32.8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59.2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68.6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UCLEAR_DOSP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47.0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57.8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26.9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78.8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89.7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87.3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32.5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60.0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70.1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POSELETS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49.6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43.2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27.7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83.7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89.4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85.6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31.0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59.1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67.9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49.5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56.6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31.4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82.3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89.3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87.0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36.1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67.7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73.0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438403" y="198628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  <a:cs typeface="Arial" pitchFamily="34" charset="0"/>
              </a:rPr>
              <a:t>Playing</a:t>
            </a:r>
          </a:p>
          <a:p>
            <a:pPr algn="ctr"/>
            <a:r>
              <a:rPr lang="en-US" sz="1200" b="1" dirty="0" smtClean="0">
                <a:latin typeface="+mj-lt"/>
                <a:cs typeface="Arial" pitchFamily="34" charset="0"/>
              </a:rPr>
              <a:t>instrument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86019" y="198628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  <a:cs typeface="Arial" pitchFamily="34" charset="0"/>
              </a:rPr>
              <a:t>Using computer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7200" y="3380601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  <a:cs typeface="Arial" pitchFamily="34" charset="0"/>
              </a:rPr>
              <a:t>Ours </a:t>
            </a:r>
            <a:r>
              <a:rPr lang="en-US" sz="1200" b="1" dirty="0" err="1" smtClean="0">
                <a:latin typeface="+mj-lt"/>
                <a:cs typeface="Arial" pitchFamily="34" charset="0"/>
              </a:rPr>
              <a:t>Conf_Score</a:t>
            </a:r>
            <a:endParaRPr lang="en-US" sz="1200" b="1" dirty="0" smtClean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4572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400" b="1" dirty="0" smtClean="0">
                <a:latin typeface="Arial" pitchFamily="34" charset="0"/>
                <a:cs typeface="Arial" pitchFamily="34" charset="0"/>
              </a:rPr>
              <a:t>PASCAL VOC 2010 Action Dataset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954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Average precision (%)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33400" y="1981200"/>
          <a:ext cx="80010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3"/>
                <a:gridCol w="753533"/>
                <a:gridCol w="753533"/>
                <a:gridCol w="753533"/>
                <a:gridCol w="753533"/>
                <a:gridCol w="753533"/>
                <a:gridCol w="753533"/>
                <a:gridCol w="753533"/>
                <a:gridCol w="753533"/>
                <a:gridCol w="753533"/>
              </a:tblGrid>
              <a:tr h="44313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Phoning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Reading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Riding bike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Riding horse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Running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Taking photo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Walking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SURREY_MK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52.6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53.5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35.9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81.0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89.3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86.5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32.8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59.2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68.6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UCLEAR_DOSP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47.0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57.8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26.9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78.8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89.7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87.3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32.5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60.0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70.1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POSELETS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49.6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43.2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27.7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83.7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89.4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85.6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31.0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59.1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67.9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49.5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56.6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31.4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82.3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89.3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87.0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36.1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67.7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73.0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42.8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60.8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41.5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80.2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90.6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87.8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41.4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66.1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74.4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438403" y="198628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  <a:cs typeface="Arial" pitchFamily="34" charset="0"/>
              </a:rPr>
              <a:t>Playing</a:t>
            </a:r>
          </a:p>
          <a:p>
            <a:pPr algn="ctr"/>
            <a:r>
              <a:rPr lang="en-US" sz="1200" b="1" dirty="0" smtClean="0">
                <a:latin typeface="+mj-lt"/>
                <a:cs typeface="Arial" pitchFamily="34" charset="0"/>
              </a:rPr>
              <a:t>instrument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86019" y="198628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  <a:cs typeface="Arial" pitchFamily="34" charset="0"/>
              </a:rPr>
              <a:t>Using computer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" y="3380601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  <a:cs typeface="Arial" pitchFamily="34" charset="0"/>
              </a:rPr>
              <a:t>Ours </a:t>
            </a:r>
            <a:r>
              <a:rPr lang="en-US" sz="1200" b="1" dirty="0" err="1" smtClean="0">
                <a:latin typeface="+mj-lt"/>
                <a:cs typeface="Arial" pitchFamily="34" charset="0"/>
              </a:rPr>
              <a:t>Conf_Score</a:t>
            </a:r>
            <a:endParaRPr lang="en-US" sz="1200" b="1" dirty="0" smtClean="0">
              <a:latin typeface="+mj-lt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3685401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  <a:cs typeface="Arial" pitchFamily="34" charset="0"/>
              </a:rPr>
              <a:t>Ours </a:t>
            </a:r>
            <a:r>
              <a:rPr lang="en-US" sz="1200" b="1" dirty="0" err="1" smtClean="0">
                <a:latin typeface="+mj-lt"/>
                <a:cs typeface="Arial" pitchFamily="34" charset="0"/>
              </a:rPr>
              <a:t>Sparse_Base</a:t>
            </a:r>
            <a:endParaRPr lang="en-US" sz="1200" b="1" dirty="0" smtClean="0">
              <a:latin typeface="+mj-lt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" y="46482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Ours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Sparse_Base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Using the reconstruction coefficients as the input of SVM classifiers.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6096000" y="4419600"/>
            <a:ext cx="2514600" cy="1752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4572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400" b="1" dirty="0" smtClean="0">
                <a:latin typeface="Arial" pitchFamily="34" charset="0"/>
                <a:cs typeface="Arial" pitchFamily="34" charset="0"/>
              </a:rPr>
              <a:t>PASCAL VOC 2010 Action Dataset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954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Average precision (%)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33400" y="1981200"/>
          <a:ext cx="80010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3"/>
                <a:gridCol w="753533"/>
                <a:gridCol w="753533"/>
                <a:gridCol w="753533"/>
                <a:gridCol w="753533"/>
                <a:gridCol w="753533"/>
                <a:gridCol w="753533"/>
                <a:gridCol w="753533"/>
                <a:gridCol w="753533"/>
                <a:gridCol w="753533"/>
              </a:tblGrid>
              <a:tr h="44313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Phoning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Reading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Riding bike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Riding horse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Running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Taking photo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Walking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SURREY_MK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52.6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53.5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35.9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81.0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89.3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86.5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32.8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59.2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68.6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UCLEAR_DOSP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47.0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57.8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26.9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78.8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89.7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87.3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32.5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60.0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70.1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POSELETS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49.6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43.2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27.7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83.7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89.4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85.6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31.0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59.1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67.9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49.5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56.6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31.4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82.3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89.3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87.0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36.1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67.7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73.0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42.8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60.8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41.5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80.2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90.6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87.8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41.4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66.1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74.4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438403" y="198628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  <a:cs typeface="Arial" pitchFamily="34" charset="0"/>
              </a:rPr>
              <a:t>Playing</a:t>
            </a:r>
          </a:p>
          <a:p>
            <a:pPr algn="ctr"/>
            <a:r>
              <a:rPr lang="en-US" sz="1200" b="1" dirty="0" smtClean="0">
                <a:latin typeface="+mj-lt"/>
                <a:cs typeface="Arial" pitchFamily="34" charset="0"/>
              </a:rPr>
              <a:t>instrument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86019" y="198628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  <a:cs typeface="Arial" pitchFamily="34" charset="0"/>
              </a:rPr>
              <a:t>Using computer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200" y="3380601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  <a:cs typeface="Arial" pitchFamily="34" charset="0"/>
              </a:rPr>
              <a:t>Ours </a:t>
            </a:r>
            <a:r>
              <a:rPr lang="en-US" sz="1200" b="1" dirty="0" err="1" smtClean="0">
                <a:latin typeface="+mj-lt"/>
                <a:cs typeface="Arial" pitchFamily="34" charset="0"/>
              </a:rPr>
              <a:t>Conf_Score</a:t>
            </a:r>
            <a:endParaRPr lang="en-US" sz="1200" b="1" dirty="0" smtClean="0">
              <a:latin typeface="+mj-lt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3685401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  <a:cs typeface="Arial" pitchFamily="34" charset="0"/>
              </a:rPr>
              <a:t>Ours </a:t>
            </a:r>
            <a:r>
              <a:rPr lang="en-US" sz="1200" b="1" dirty="0" err="1" smtClean="0">
                <a:latin typeface="+mj-lt"/>
                <a:cs typeface="Arial" pitchFamily="34" charset="0"/>
              </a:rPr>
              <a:t>Sparse_Base</a:t>
            </a:r>
            <a:endParaRPr lang="en-US" sz="1200" b="1" dirty="0" smtClean="0">
              <a:latin typeface="+mj-lt"/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81000" y="4267200"/>
            <a:ext cx="4241740" cy="1981200"/>
            <a:chOff x="558860" y="4343400"/>
            <a:chExt cx="4241740" cy="1981200"/>
          </a:xfrm>
        </p:grpSpPr>
        <p:pic>
          <p:nvPicPr>
            <p:cNvPr id="68403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9574"/>
            <a:stretch>
              <a:fillRect/>
            </a:stretch>
          </p:blipFill>
          <p:spPr bwMode="auto">
            <a:xfrm>
              <a:off x="914400" y="4343400"/>
              <a:ext cx="3886200" cy="1953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1135" r="2659"/>
            <a:stretch>
              <a:fillRect/>
            </a:stretch>
          </p:blipFill>
          <p:spPr bwMode="auto">
            <a:xfrm>
              <a:off x="609600" y="4343400"/>
              <a:ext cx="266596" cy="195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7045"/>
            <a:stretch>
              <a:fillRect/>
            </a:stretch>
          </p:blipFill>
          <p:spPr bwMode="auto">
            <a:xfrm>
              <a:off x="558860" y="4371975"/>
              <a:ext cx="126940" cy="195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25"/>
            <p:cNvSpPr/>
            <p:nvPr/>
          </p:nvSpPr>
          <p:spPr>
            <a:xfrm>
              <a:off x="859536" y="4343400"/>
              <a:ext cx="76200" cy="198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50940" y="6248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400 action bases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98940" y="4114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attributes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98940" y="4343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objects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98940" y="5181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poselets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ight Brace 31"/>
          <p:cNvSpPr/>
          <p:nvPr/>
        </p:nvSpPr>
        <p:spPr>
          <a:xfrm>
            <a:off x="4622740" y="4648200"/>
            <a:ext cx="76200" cy="1524000"/>
          </a:xfrm>
          <a:prstGeom prst="rightBrace">
            <a:avLst>
              <a:gd name="adj1" fmla="val 54486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Brace 32"/>
          <p:cNvSpPr/>
          <p:nvPr/>
        </p:nvSpPr>
        <p:spPr>
          <a:xfrm>
            <a:off x="4622740" y="4419600"/>
            <a:ext cx="76200" cy="228600"/>
          </a:xfrm>
          <a:prstGeom prst="rightBrace">
            <a:avLst>
              <a:gd name="adj1" fmla="val 54486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Brace 33"/>
          <p:cNvSpPr/>
          <p:nvPr/>
        </p:nvSpPr>
        <p:spPr>
          <a:xfrm>
            <a:off x="4622740" y="4267200"/>
            <a:ext cx="76200" cy="152400"/>
          </a:xfrm>
          <a:prstGeom prst="rightBrace">
            <a:avLst>
              <a:gd name="adj1" fmla="val 54486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650940" y="4191000"/>
            <a:ext cx="76200" cy="2057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0" y="45675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riding</a:t>
            </a:r>
          </a:p>
        </p:txBody>
      </p:sp>
      <p:pic>
        <p:nvPicPr>
          <p:cNvPr id="68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9988" y="5257800"/>
            <a:ext cx="812011" cy="60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40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0662" y="5181600"/>
            <a:ext cx="102485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5" grpId="0" animBg="1"/>
      <p:bldP spid="3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6096000" y="4191000"/>
            <a:ext cx="25146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4572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400" b="1" dirty="0" smtClean="0">
                <a:latin typeface="Arial" pitchFamily="34" charset="0"/>
                <a:cs typeface="Arial" pitchFamily="34" charset="0"/>
              </a:rPr>
              <a:t>PASCAL VOC 2010 Action Dataset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954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Average precision (%)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33400" y="1981200"/>
          <a:ext cx="80010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3"/>
                <a:gridCol w="753533"/>
                <a:gridCol w="753533"/>
                <a:gridCol w="753533"/>
                <a:gridCol w="753533"/>
                <a:gridCol w="753533"/>
                <a:gridCol w="753533"/>
                <a:gridCol w="753533"/>
                <a:gridCol w="753533"/>
                <a:gridCol w="753533"/>
              </a:tblGrid>
              <a:tr h="44313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Phoning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Reading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Riding bike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Riding horse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Running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Taking photo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Walking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SURREY_MK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52.6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53.5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35.9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81.0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89.3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86.5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32.8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59.2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68.6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UCLEAR_DOSP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47.0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57.8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26.9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78.8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89.7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87.3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32.5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60.0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70.1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POSELETS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49.6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43.2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27.7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83.7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89.4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85.6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31.0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59.1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67.9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49.5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56.6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31.4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82.3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89.3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87.0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36.1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67.7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73.0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42.8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60.8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41.5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80.2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90.6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87.8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41.4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66.1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74.4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438403" y="198628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  <a:cs typeface="Arial" pitchFamily="34" charset="0"/>
              </a:rPr>
              <a:t>Playing</a:t>
            </a:r>
          </a:p>
          <a:p>
            <a:pPr algn="ctr"/>
            <a:r>
              <a:rPr lang="en-US" sz="1200" b="1" dirty="0" smtClean="0">
                <a:latin typeface="+mj-lt"/>
                <a:cs typeface="Arial" pitchFamily="34" charset="0"/>
              </a:rPr>
              <a:t>instrument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86019" y="198628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  <a:cs typeface="Arial" pitchFamily="34" charset="0"/>
              </a:rPr>
              <a:t>Using computer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200" y="3380601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  <a:cs typeface="Arial" pitchFamily="34" charset="0"/>
              </a:rPr>
              <a:t>Ours </a:t>
            </a:r>
            <a:r>
              <a:rPr lang="en-US" sz="1200" b="1" dirty="0" err="1" smtClean="0">
                <a:latin typeface="+mj-lt"/>
                <a:cs typeface="Arial" pitchFamily="34" charset="0"/>
              </a:rPr>
              <a:t>Conf_Score</a:t>
            </a:r>
            <a:endParaRPr lang="en-US" sz="1200" b="1" dirty="0" smtClean="0">
              <a:latin typeface="+mj-lt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3685401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  <a:cs typeface="Arial" pitchFamily="34" charset="0"/>
              </a:rPr>
              <a:t>Ours </a:t>
            </a:r>
            <a:r>
              <a:rPr lang="en-US" sz="1200" b="1" dirty="0" err="1" smtClean="0">
                <a:latin typeface="+mj-lt"/>
                <a:cs typeface="Arial" pitchFamily="34" charset="0"/>
              </a:rPr>
              <a:t>Sparse_Base</a:t>
            </a:r>
            <a:endParaRPr lang="en-US" sz="1200" b="1" dirty="0" smtClean="0">
              <a:latin typeface="+mj-lt"/>
              <a:cs typeface="Arial" pitchFamily="34" charset="0"/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381000" y="4267200"/>
            <a:ext cx="4241740" cy="1981200"/>
            <a:chOff x="558860" y="4343400"/>
            <a:chExt cx="4241740" cy="1981200"/>
          </a:xfrm>
        </p:grpSpPr>
        <p:pic>
          <p:nvPicPr>
            <p:cNvPr id="68403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9574"/>
            <a:stretch>
              <a:fillRect/>
            </a:stretch>
          </p:blipFill>
          <p:spPr bwMode="auto">
            <a:xfrm>
              <a:off x="914400" y="4343400"/>
              <a:ext cx="3886200" cy="1953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1135" r="2659"/>
            <a:stretch>
              <a:fillRect/>
            </a:stretch>
          </p:blipFill>
          <p:spPr bwMode="auto">
            <a:xfrm>
              <a:off x="609600" y="4343400"/>
              <a:ext cx="266596" cy="195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7045"/>
            <a:stretch>
              <a:fillRect/>
            </a:stretch>
          </p:blipFill>
          <p:spPr bwMode="auto">
            <a:xfrm>
              <a:off x="558860" y="4371975"/>
              <a:ext cx="126940" cy="195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25"/>
            <p:cNvSpPr/>
            <p:nvPr/>
          </p:nvSpPr>
          <p:spPr>
            <a:xfrm>
              <a:off x="859536" y="4343400"/>
              <a:ext cx="76200" cy="198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50940" y="6248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400 action bases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98940" y="4114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attributes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98940" y="4343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objects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98940" y="5181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poselets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ight Brace 31"/>
          <p:cNvSpPr/>
          <p:nvPr/>
        </p:nvSpPr>
        <p:spPr>
          <a:xfrm>
            <a:off x="4622740" y="4648200"/>
            <a:ext cx="76200" cy="1524000"/>
          </a:xfrm>
          <a:prstGeom prst="rightBrace">
            <a:avLst>
              <a:gd name="adj1" fmla="val 54486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Brace 32"/>
          <p:cNvSpPr/>
          <p:nvPr/>
        </p:nvSpPr>
        <p:spPr>
          <a:xfrm>
            <a:off x="4622740" y="4419600"/>
            <a:ext cx="76200" cy="228600"/>
          </a:xfrm>
          <a:prstGeom prst="rightBrace">
            <a:avLst>
              <a:gd name="adj1" fmla="val 54486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Brace 33"/>
          <p:cNvSpPr/>
          <p:nvPr/>
        </p:nvSpPr>
        <p:spPr>
          <a:xfrm>
            <a:off x="4622740" y="4267200"/>
            <a:ext cx="76200" cy="152400"/>
          </a:xfrm>
          <a:prstGeom prst="rightBrace">
            <a:avLst>
              <a:gd name="adj1" fmla="val 54486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489140" y="4191000"/>
            <a:ext cx="76200" cy="2057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48400" y="4267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Using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15200" y="4419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Sitting</a:t>
            </a:r>
          </a:p>
        </p:txBody>
      </p:sp>
      <p:pic>
        <p:nvPicPr>
          <p:cNvPr id="68505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2339" y="4950178"/>
            <a:ext cx="844261" cy="91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505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5867400"/>
            <a:ext cx="1066800" cy="50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506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029200"/>
            <a:ext cx="85823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6096000" y="4191000"/>
            <a:ext cx="25146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4572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400" b="1" dirty="0" smtClean="0">
                <a:latin typeface="Arial" pitchFamily="34" charset="0"/>
                <a:cs typeface="Arial" pitchFamily="34" charset="0"/>
              </a:rPr>
              <a:t>PASCAL VOC 2010 Action Dataset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954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Average precision (%)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33400" y="1981200"/>
          <a:ext cx="80010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3"/>
                <a:gridCol w="753533"/>
                <a:gridCol w="753533"/>
                <a:gridCol w="753533"/>
                <a:gridCol w="753533"/>
                <a:gridCol w="753533"/>
                <a:gridCol w="753533"/>
                <a:gridCol w="753533"/>
                <a:gridCol w="753533"/>
                <a:gridCol w="753533"/>
              </a:tblGrid>
              <a:tr h="44313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Phoning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Reading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Riding bike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Riding horse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Running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Taking photo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Walking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SURREY_MK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52.6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53.5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35.9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81.0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89.3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86.5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32.8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59.2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68.6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UCLEAR_DOSP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47.0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57.8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26.9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78.8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89.7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87.3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32.5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60.0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70.1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POSELETS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49.6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43.2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27.7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83.7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89.4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85.6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31.0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59.1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67.9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49.5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56.6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31.4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82.3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89.3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87.0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36.1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67.7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73.0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42.8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60.8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41.5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80.2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90.6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87.8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41.4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66.1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74.4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438403" y="198628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  <a:cs typeface="Arial" pitchFamily="34" charset="0"/>
              </a:rPr>
              <a:t>Playing</a:t>
            </a:r>
          </a:p>
          <a:p>
            <a:pPr algn="ctr"/>
            <a:r>
              <a:rPr lang="en-US" sz="1200" b="1" dirty="0" smtClean="0">
                <a:latin typeface="+mj-lt"/>
                <a:cs typeface="Arial" pitchFamily="34" charset="0"/>
              </a:rPr>
              <a:t>instrument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86019" y="198628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  <a:cs typeface="Arial" pitchFamily="34" charset="0"/>
              </a:rPr>
              <a:t>Using computer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200" y="3380601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  <a:cs typeface="Arial" pitchFamily="34" charset="0"/>
              </a:rPr>
              <a:t>Ours </a:t>
            </a:r>
            <a:r>
              <a:rPr lang="en-US" sz="1200" b="1" dirty="0" err="1" smtClean="0">
                <a:latin typeface="+mj-lt"/>
                <a:cs typeface="Arial" pitchFamily="34" charset="0"/>
              </a:rPr>
              <a:t>Conf_Score</a:t>
            </a:r>
            <a:endParaRPr lang="en-US" sz="1200" b="1" dirty="0" smtClean="0">
              <a:latin typeface="+mj-lt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3685401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  <a:cs typeface="Arial" pitchFamily="34" charset="0"/>
              </a:rPr>
              <a:t>Ours </a:t>
            </a:r>
            <a:r>
              <a:rPr lang="en-US" sz="1200" b="1" dirty="0" err="1" smtClean="0">
                <a:latin typeface="+mj-lt"/>
                <a:cs typeface="Arial" pitchFamily="34" charset="0"/>
              </a:rPr>
              <a:t>Sparse_Base</a:t>
            </a:r>
            <a:endParaRPr lang="en-US" sz="1200" b="1" dirty="0" smtClean="0">
              <a:latin typeface="+mj-lt"/>
              <a:cs typeface="Arial" pitchFamily="34" charset="0"/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381000" y="4267200"/>
            <a:ext cx="4241740" cy="1981200"/>
            <a:chOff x="558860" y="4343400"/>
            <a:chExt cx="4241740" cy="1981200"/>
          </a:xfrm>
        </p:grpSpPr>
        <p:pic>
          <p:nvPicPr>
            <p:cNvPr id="68403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9574"/>
            <a:stretch>
              <a:fillRect/>
            </a:stretch>
          </p:blipFill>
          <p:spPr bwMode="auto">
            <a:xfrm>
              <a:off x="914400" y="4343400"/>
              <a:ext cx="3886200" cy="1953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1135" r="2659"/>
            <a:stretch>
              <a:fillRect/>
            </a:stretch>
          </p:blipFill>
          <p:spPr bwMode="auto">
            <a:xfrm>
              <a:off x="609600" y="4343400"/>
              <a:ext cx="266596" cy="195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7045"/>
            <a:stretch>
              <a:fillRect/>
            </a:stretch>
          </p:blipFill>
          <p:spPr bwMode="auto">
            <a:xfrm>
              <a:off x="558860" y="4371975"/>
              <a:ext cx="126940" cy="195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25"/>
            <p:cNvSpPr/>
            <p:nvPr/>
          </p:nvSpPr>
          <p:spPr>
            <a:xfrm>
              <a:off x="859536" y="4343400"/>
              <a:ext cx="76200" cy="198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50940" y="6248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400 action bases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98940" y="4114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attributes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98940" y="4343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objects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98940" y="5181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poselets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ight Brace 31"/>
          <p:cNvSpPr/>
          <p:nvPr/>
        </p:nvSpPr>
        <p:spPr>
          <a:xfrm>
            <a:off x="4622740" y="4648200"/>
            <a:ext cx="76200" cy="1524000"/>
          </a:xfrm>
          <a:prstGeom prst="rightBrace">
            <a:avLst>
              <a:gd name="adj1" fmla="val 54486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Brace 32"/>
          <p:cNvSpPr/>
          <p:nvPr/>
        </p:nvSpPr>
        <p:spPr>
          <a:xfrm>
            <a:off x="4622740" y="4419600"/>
            <a:ext cx="76200" cy="228600"/>
          </a:xfrm>
          <a:prstGeom prst="rightBrace">
            <a:avLst>
              <a:gd name="adj1" fmla="val 54486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Brace 33"/>
          <p:cNvSpPr/>
          <p:nvPr/>
        </p:nvSpPr>
        <p:spPr>
          <a:xfrm>
            <a:off x="4622740" y="4267200"/>
            <a:ext cx="76200" cy="152400"/>
          </a:xfrm>
          <a:prstGeom prst="rightBrace">
            <a:avLst>
              <a:gd name="adj1" fmla="val 54486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555940" y="4191000"/>
            <a:ext cx="76200" cy="2057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62800" y="4419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Phoning</a:t>
            </a:r>
          </a:p>
        </p:txBody>
      </p:sp>
      <p:pic>
        <p:nvPicPr>
          <p:cNvPr id="68608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6019800"/>
            <a:ext cx="39607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08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6000796" y="4784833"/>
            <a:ext cx="1606398" cy="6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084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105400"/>
            <a:ext cx="838200" cy="100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4572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400" b="1" dirty="0" smtClean="0">
                <a:latin typeface="Arial" pitchFamily="34" charset="0"/>
                <a:cs typeface="Arial" pitchFamily="34" charset="0"/>
              </a:rPr>
              <a:t>PASCAL VOC 2010 Action Dataset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954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Average precision (%)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33400" y="1981200"/>
          <a:ext cx="80010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3"/>
                <a:gridCol w="753533"/>
                <a:gridCol w="753533"/>
                <a:gridCol w="753533"/>
                <a:gridCol w="753533"/>
                <a:gridCol w="753533"/>
                <a:gridCol w="753533"/>
                <a:gridCol w="753533"/>
                <a:gridCol w="753533"/>
                <a:gridCol w="753533"/>
              </a:tblGrid>
              <a:tr h="44313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Phoning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Reading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Riding bike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Riding horse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Running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Taking photo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Walking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SURREY_MK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52.6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53.5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35.9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81.0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89.3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86.5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32.8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59.2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68.6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UCLEAR_DOSP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47.0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57.8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26.9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78.8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89.7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87.3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32.5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60.0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70.1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POSELETS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49.6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43.2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27.7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83.7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89.4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85.6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31.0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59.1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67.9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49.5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56.6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31.4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82.3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89.3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87.0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36.1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67.7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73.0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42.8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60.8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41.5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80.2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90.6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87.8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41.4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66.1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74.4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438403" y="198628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  <a:cs typeface="Arial" pitchFamily="34" charset="0"/>
              </a:rPr>
              <a:t>Playing</a:t>
            </a:r>
          </a:p>
          <a:p>
            <a:pPr algn="ctr"/>
            <a:r>
              <a:rPr lang="en-US" sz="1200" b="1" dirty="0" smtClean="0">
                <a:latin typeface="+mj-lt"/>
                <a:cs typeface="Arial" pitchFamily="34" charset="0"/>
              </a:rPr>
              <a:t>instrument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86019" y="198628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  <a:cs typeface="Arial" pitchFamily="34" charset="0"/>
              </a:rPr>
              <a:t>Using computer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200" y="3380601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  <a:cs typeface="Arial" pitchFamily="34" charset="0"/>
              </a:rPr>
              <a:t>Ours </a:t>
            </a:r>
            <a:r>
              <a:rPr lang="en-US" sz="1200" b="1" dirty="0" err="1" smtClean="0">
                <a:latin typeface="+mj-lt"/>
                <a:cs typeface="Arial" pitchFamily="34" charset="0"/>
              </a:rPr>
              <a:t>Conf_Score</a:t>
            </a:r>
            <a:endParaRPr lang="en-US" sz="1200" b="1" dirty="0" smtClean="0">
              <a:latin typeface="+mj-lt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3685401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  <a:cs typeface="Arial" pitchFamily="34" charset="0"/>
              </a:rPr>
              <a:t>Ours </a:t>
            </a:r>
            <a:r>
              <a:rPr lang="en-US" sz="1200" b="1" dirty="0" err="1" smtClean="0">
                <a:latin typeface="+mj-lt"/>
                <a:cs typeface="Arial" pitchFamily="34" charset="0"/>
              </a:rPr>
              <a:t>Sparse_Base</a:t>
            </a:r>
            <a:endParaRPr lang="en-US" sz="1200" b="1" dirty="0" smtClean="0">
              <a:latin typeface="+mj-lt"/>
              <a:cs typeface="Arial" pitchFamily="34" charset="0"/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381000" y="4267200"/>
            <a:ext cx="4241740" cy="1981200"/>
            <a:chOff x="558860" y="4343400"/>
            <a:chExt cx="4241740" cy="1981200"/>
          </a:xfrm>
        </p:grpSpPr>
        <p:pic>
          <p:nvPicPr>
            <p:cNvPr id="68403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9574"/>
            <a:stretch>
              <a:fillRect/>
            </a:stretch>
          </p:blipFill>
          <p:spPr bwMode="auto">
            <a:xfrm>
              <a:off x="914400" y="4343400"/>
              <a:ext cx="3886200" cy="1953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1135" r="2659"/>
            <a:stretch>
              <a:fillRect/>
            </a:stretch>
          </p:blipFill>
          <p:spPr bwMode="auto">
            <a:xfrm>
              <a:off x="609600" y="4343400"/>
              <a:ext cx="266596" cy="195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7045"/>
            <a:stretch>
              <a:fillRect/>
            </a:stretch>
          </p:blipFill>
          <p:spPr bwMode="auto">
            <a:xfrm>
              <a:off x="558860" y="4371975"/>
              <a:ext cx="126940" cy="195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25"/>
            <p:cNvSpPr/>
            <p:nvPr/>
          </p:nvSpPr>
          <p:spPr>
            <a:xfrm>
              <a:off x="859536" y="4343400"/>
              <a:ext cx="76200" cy="198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50940" y="6248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400 action bases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98940" y="4114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attributes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98940" y="4343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objects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98940" y="5181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poselets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ight Brace 31"/>
          <p:cNvSpPr/>
          <p:nvPr/>
        </p:nvSpPr>
        <p:spPr>
          <a:xfrm>
            <a:off x="4622740" y="4648200"/>
            <a:ext cx="76200" cy="1524000"/>
          </a:xfrm>
          <a:prstGeom prst="rightBrace">
            <a:avLst>
              <a:gd name="adj1" fmla="val 54486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Brace 32"/>
          <p:cNvSpPr/>
          <p:nvPr/>
        </p:nvSpPr>
        <p:spPr>
          <a:xfrm>
            <a:off x="4622740" y="4419600"/>
            <a:ext cx="76200" cy="228600"/>
          </a:xfrm>
          <a:prstGeom prst="rightBrace">
            <a:avLst>
              <a:gd name="adj1" fmla="val 54486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Brace 33"/>
          <p:cNvSpPr/>
          <p:nvPr/>
        </p:nvSpPr>
        <p:spPr>
          <a:xfrm>
            <a:off x="4622740" y="4267200"/>
            <a:ext cx="76200" cy="152400"/>
          </a:xfrm>
          <a:prstGeom prst="rightBrace">
            <a:avLst>
              <a:gd name="adj1" fmla="val 54486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343400"/>
            <a:ext cx="273256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4572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400" b="1" dirty="0" smtClean="0">
                <a:latin typeface="Arial" pitchFamily="34" charset="0"/>
                <a:cs typeface="Arial" pitchFamily="34" charset="0"/>
              </a:rPr>
              <a:t>PASCAL VOC 2011 Action Dataset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371598" y="1341120"/>
          <a:ext cx="6172202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747"/>
                <a:gridCol w="1387485"/>
                <a:gridCol w="1387485"/>
                <a:gridCol w="1387485"/>
              </a:tblGrid>
              <a:tr h="62297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Others’ best in comp9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Others’ best in comp10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Our method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Jumping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71.6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59.5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66.7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Phoning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50.7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31.3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41.1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Playing instrument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77.5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45.6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60.8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Reading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37.8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27.8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42.2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Riding bike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88.8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84.4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90.5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Riding horse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90.2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88.3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92.2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Running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87.9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77.6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86.2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Taking photo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25.7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31.0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28.8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Using computer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58.9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47.4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63.5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Walking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59.5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57.6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64.2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5845314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Our method achieves the best performance in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five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out of ten classes if we consider both comp9 and comp10.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546729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Our method ranks the first in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nine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out of ten classes in comp10;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2"/>
          <p:cNvPicPr>
            <a:picLocks noChangeAspect="1" noChangeArrowheads="1"/>
          </p:cNvPicPr>
          <p:nvPr/>
        </p:nvPicPr>
        <p:blipFill>
          <a:blip r:embed="rId2" cstate="print"/>
          <a:srcRect l="4182" t="13793" r="8004"/>
          <a:stretch>
            <a:fillRect/>
          </a:stretch>
        </p:blipFill>
        <p:spPr bwMode="auto">
          <a:xfrm flipH="1">
            <a:off x="457200" y="1524000"/>
            <a:ext cx="1600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62000" y="45720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Action Classification in Still Images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8204" y="1941494"/>
            <a:ext cx="1220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Riding bike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133600" y="2436813"/>
            <a:ext cx="609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343400" y="2436813"/>
            <a:ext cx="609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57200" y="3698557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Human actions are more than just a class label: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4419600"/>
            <a:ext cx="266700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Riding a </a:t>
            </a:r>
            <a:r>
              <a:rPr lang="en-US" sz="2000" dirty="0" smtClean="0">
                <a:solidFill>
                  <a:srgbClr val="2100F3"/>
                </a:solidFill>
                <a:latin typeface="Arial" pitchFamily="34" charset="0"/>
                <a:cs typeface="Arial" pitchFamily="34" charset="0"/>
              </a:rPr>
              <a:t>bike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Sitting on a bike seat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Wearing a </a:t>
            </a:r>
            <a:r>
              <a:rPr lang="en-US" sz="2000" dirty="0" smtClean="0">
                <a:solidFill>
                  <a:srgbClr val="00D103"/>
                </a:solidFill>
                <a:latin typeface="Arial" pitchFamily="34" charset="0"/>
                <a:cs typeface="Arial" pitchFamily="34" charset="0"/>
              </a:rPr>
              <a:t>helmet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Peddling the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pedals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9600" y="4343400"/>
            <a:ext cx="289560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0" y="4415135"/>
            <a:ext cx="4953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High-level concepts –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Attributes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Objects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71600" y="1752600"/>
            <a:ext cx="228600" cy="152400"/>
          </a:xfrm>
          <a:prstGeom prst="rect">
            <a:avLst/>
          </a:prstGeom>
          <a:noFill/>
          <a:ln>
            <a:solidFill>
              <a:srgbClr val="00D1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2362200"/>
            <a:ext cx="1524000" cy="990600"/>
          </a:xfrm>
          <a:prstGeom prst="rect">
            <a:avLst/>
          </a:prstGeom>
          <a:noFill/>
          <a:ln>
            <a:solidFill>
              <a:srgbClr val="2100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2971800"/>
            <a:ext cx="1524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310" y="1600200"/>
            <a:ext cx="147454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4572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400" b="1" dirty="0" smtClean="0">
                <a:latin typeface="Arial" pitchFamily="34" charset="0"/>
                <a:cs typeface="Arial" pitchFamily="34" charset="0"/>
              </a:rPr>
              <a:t>Stanford 40 Actions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 descr="im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312" y="1238310"/>
            <a:ext cx="7953375" cy="4953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9600" y="1220689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Applauding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00201" y="1220689"/>
            <a:ext cx="914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Blowing bubbles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90800" y="12192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Brushing teeth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57600" y="1219200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Calling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0" y="1220689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Cleaning floor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62600" y="123831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Climbing wall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53200" y="1238310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Cooking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20000" y="123831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Cutting trees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9600" y="22098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Cutting vegetables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00200" y="2209800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Drinking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90800" y="22098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Feeding horse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81400" y="2209800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Fishing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8200" y="22098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Fixing bike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38800" y="2209800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Gardening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29400" y="22098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Holding umbrella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20000" y="2209800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Jumping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9600" y="321951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Playing guitar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00200" y="321951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Playing violin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90800" y="321951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Pouring liquid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57600" y="321951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Pushing cart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48200" y="3219510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Reading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638800" y="321951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Repairing car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05600" y="321951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Riding bike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696200" y="321951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Riding horse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5800" y="4210110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Rowing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676400" y="4210110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Running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667000" y="421011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Shooting arrow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657600" y="421011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Smoking cigarette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48200" y="421011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Taking photo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38800" y="421011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Texting message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629400" y="421011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Throwing </a:t>
            </a:r>
            <a:r>
              <a:rPr lang="en-US" sz="1000" b="1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frisbee</a:t>
            </a:r>
            <a:endParaRPr lang="en-US" sz="1000" b="1" dirty="0" smtClean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20000" y="421011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Using computer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09600" y="520071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Using microscope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600200" y="520071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Using telescope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590800" y="520071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Walking dog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57600" y="520071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Washing dishes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648200" y="520071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Watching television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638800" y="520071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Waving hands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705600" y="520071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Writing on board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696200" y="520071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Writing on paper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33400" y="6260068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  <a:hlinkClick r:id="rId3"/>
              </a:rPr>
              <a:t>http://vision.stanford.edu/Datasets/40actions.html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4572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400" b="1" dirty="0" smtClean="0">
                <a:latin typeface="Arial" pitchFamily="34" charset="0"/>
                <a:cs typeface="Arial" pitchFamily="34" charset="0"/>
              </a:rPr>
              <a:t>Stanford 40 Actions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1219200"/>
            <a:ext cx="7391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40 actions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– the largest number of action classes.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6260068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  <a:hlinkClick r:id="rId2"/>
              </a:rPr>
              <a:t>http://vision.stanford.edu/Datasets/40actions.html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1595735"/>
            <a:ext cx="815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 Opportunity to study the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relationships between actions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2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62200"/>
            <a:ext cx="1143000" cy="155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utting_vegetables_07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2362200"/>
            <a:ext cx="998105" cy="1554480"/>
          </a:xfrm>
          <a:prstGeom prst="rect">
            <a:avLst/>
          </a:prstGeom>
        </p:spPr>
      </p:pic>
      <p:pic>
        <p:nvPicPr>
          <p:cNvPr id="21" name="Picture 20" descr="writing_on_a_board_07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0633" y="2739771"/>
            <a:ext cx="1601340" cy="1070229"/>
          </a:xfrm>
          <a:prstGeom prst="rect">
            <a:avLst/>
          </a:prstGeom>
        </p:spPr>
      </p:pic>
      <p:pic>
        <p:nvPicPr>
          <p:cNvPr id="22" name="Picture 21" descr="writing_on_a_book_0674.jpg"/>
          <p:cNvPicPr>
            <a:picLocks noChangeAspect="1"/>
          </p:cNvPicPr>
          <p:nvPr/>
        </p:nvPicPr>
        <p:blipFill>
          <a:blip r:embed="rId6" cstate="print"/>
          <a:srcRect b="4255"/>
          <a:stretch>
            <a:fillRect/>
          </a:stretch>
        </p:blipFill>
        <p:spPr>
          <a:xfrm>
            <a:off x="7398173" y="2582694"/>
            <a:ext cx="1288627" cy="123379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33400" y="3962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washing dishes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00200" y="39624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cutting vegetables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43600" y="39624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writing on a board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67600" y="39624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writing on a paper</a:t>
            </a:r>
          </a:p>
        </p:txBody>
      </p:sp>
      <p:pic>
        <p:nvPicPr>
          <p:cNvPr id="27" name="Picture 26" descr="fixing_a_bike_039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43250" y="2362200"/>
            <a:ext cx="1165860" cy="1554480"/>
          </a:xfrm>
          <a:prstGeom prst="rect">
            <a:avLst/>
          </a:prstGeom>
        </p:spPr>
      </p:pic>
      <p:pic>
        <p:nvPicPr>
          <p:cNvPr id="28" name="Picture 27" descr="riding_a_bike_13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62450" y="2362200"/>
            <a:ext cx="971550" cy="155448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276600" y="39624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fixing a bike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19600" y="39624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fiding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bike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4" grpId="0"/>
      <p:bldP spid="25" grpId="0"/>
      <p:bldP spid="26" grpId="0"/>
      <p:bldP spid="29" grpId="0"/>
      <p:bldP spid="3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4572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400" b="1" dirty="0" smtClean="0">
                <a:latin typeface="Arial" pitchFamily="34" charset="0"/>
                <a:cs typeface="Arial" pitchFamily="34" charset="0"/>
              </a:rPr>
              <a:t>Stanford 40 Actions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1219200"/>
            <a:ext cx="7391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40 actions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– the largest number of action classes.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6260068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  <a:hlinkClick r:id="rId2"/>
              </a:rPr>
              <a:t>http://vision.stanford.edu/Datasets/40actions.html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1595735"/>
            <a:ext cx="800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 Opportunity to study the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relationships between actions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" y="1981200"/>
            <a:ext cx="815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9532 images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from Google,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Flickr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– The largest action dataset.</a:t>
            </a: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114800"/>
            <a:ext cx="141323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drinking_01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4343400"/>
            <a:ext cx="1828800" cy="1371600"/>
          </a:xfrm>
          <a:prstGeom prst="rect">
            <a:avLst/>
          </a:prstGeom>
        </p:spPr>
      </p:pic>
      <p:pic>
        <p:nvPicPr>
          <p:cNvPr id="27" name="Picture 26" descr="drinking_16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4038600"/>
            <a:ext cx="1414576" cy="1981200"/>
          </a:xfrm>
          <a:prstGeom prst="rect">
            <a:avLst/>
          </a:prstGeom>
        </p:spPr>
      </p:pic>
      <p:pic>
        <p:nvPicPr>
          <p:cNvPr id="28" name="Picture 27" descr="drinking_008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2600" y="4038600"/>
            <a:ext cx="1320800" cy="19812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33400" y="2357735"/>
            <a:ext cx="685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 Large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pose variation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background clutter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3400" y="2738735"/>
            <a:ext cx="601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 Bounding boxes annotations of humans.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14400" y="4343400"/>
            <a:ext cx="1219200" cy="1676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43200" y="4343400"/>
            <a:ext cx="1371600" cy="1371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876800" y="4267200"/>
            <a:ext cx="1371600" cy="1752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467600" y="4114800"/>
            <a:ext cx="685800" cy="1905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3400" y="3119735"/>
            <a:ext cx="777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 Upper-body visible, possible to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explore human poses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37" name="Straight Connector 36"/>
          <p:cNvCxnSpPr/>
          <p:nvPr/>
        </p:nvCxnSpPr>
        <p:spPr>
          <a:xfrm rot="16200000" flipH="1">
            <a:off x="1143000" y="4495800"/>
            <a:ext cx="304800" cy="152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1028700" y="5067300"/>
            <a:ext cx="685800" cy="152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H="1">
            <a:off x="838200" y="5181600"/>
            <a:ext cx="533400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6200000" flipH="1">
            <a:off x="1104900" y="5524500"/>
            <a:ext cx="3810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600200" y="4876800"/>
            <a:ext cx="457200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H="1">
            <a:off x="1676400" y="4724400"/>
            <a:ext cx="4572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3314700" y="4762500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20" idx="2"/>
          </p:cNvCxnSpPr>
          <p:nvPr/>
        </p:nvCxnSpPr>
        <p:spPr>
          <a:xfrm rot="5400000">
            <a:off x="3162300" y="5372100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2819400" y="5029200"/>
            <a:ext cx="4572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2895600" y="5410200"/>
            <a:ext cx="304800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6200000" flipH="1">
            <a:off x="3657600" y="5105400"/>
            <a:ext cx="533400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>
            <a:off x="3886200" y="5486400"/>
            <a:ext cx="152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6200000" flipH="1">
            <a:off x="5410200" y="4572000"/>
            <a:ext cx="533400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5219700" y="5448300"/>
            <a:ext cx="990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0800000" flipV="1">
            <a:off x="4876800" y="4876800"/>
            <a:ext cx="3810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0800000" flipV="1">
            <a:off x="4876800" y="5029200"/>
            <a:ext cx="5334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 flipH="1">
            <a:off x="5905500" y="5219700"/>
            <a:ext cx="457200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6200000" flipH="1">
            <a:off x="5943600" y="5715000"/>
            <a:ext cx="533400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>
            <a:off x="7734300" y="4305300"/>
            <a:ext cx="228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7505700" y="4762500"/>
            <a:ext cx="609600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>
            <a:off x="7467600" y="4648200"/>
            <a:ext cx="304800" cy="152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0800000" flipV="1">
            <a:off x="7543802" y="4724401"/>
            <a:ext cx="152399" cy="1523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5400000">
            <a:off x="7886700" y="4686300"/>
            <a:ext cx="304800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16200000" flipH="1">
            <a:off x="7772400" y="4648200"/>
            <a:ext cx="304800" cy="152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16200000" flipH="1">
            <a:off x="7429500" y="5372100"/>
            <a:ext cx="457200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7543800" y="5410200"/>
            <a:ext cx="609600" cy="152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10800000" flipV="1">
            <a:off x="1600200" y="5562600"/>
            <a:ext cx="457200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0800000" flipV="1">
            <a:off x="1447800" y="5562600"/>
            <a:ext cx="609600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10800000">
            <a:off x="914400" y="5562600"/>
            <a:ext cx="457200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10800000">
            <a:off x="914400" y="5562600"/>
            <a:ext cx="5334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533400" y="3500735"/>
            <a:ext cx="480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 More annotations are coming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 animBg="1"/>
      <p:bldP spid="32" grpId="0" animBg="1"/>
      <p:bldP spid="33" grpId="0" animBg="1"/>
      <p:bldP spid="34" grpId="0" animBg="1"/>
      <p:bldP spid="35" grpId="0"/>
      <p:bldP spid="10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4572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400" b="1" dirty="0" smtClean="0">
                <a:latin typeface="Arial" pitchFamily="34" charset="0"/>
                <a:cs typeface="Arial" pitchFamily="34" charset="0"/>
              </a:rPr>
              <a:t>Stanford 40 Actions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results_graph_new.emf"/>
          <p:cNvPicPr>
            <a:picLocks noChangeAspect="1"/>
          </p:cNvPicPr>
          <p:nvPr/>
        </p:nvPicPr>
        <p:blipFill>
          <a:blip r:embed="rId2" cstate="print"/>
          <a:srcRect t="5556" r="7786" b="7778"/>
          <a:stretch>
            <a:fillRect/>
          </a:stretch>
        </p:blipFill>
        <p:spPr>
          <a:xfrm>
            <a:off x="457201" y="1066800"/>
            <a:ext cx="3952037" cy="5427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6800" y="1367135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We use 45 attributes, 81 objects, and 150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poselets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200" y="6428601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Average precision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6800" y="2743200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Compare our method with the Locality-constrained Linear Coding (LLC, Wang et al, CVPR 2010) baseline.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44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4572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400" b="1" dirty="0" smtClean="0">
                <a:latin typeface="Arial" pitchFamily="34" charset="0"/>
                <a:cs typeface="Arial" pitchFamily="34" charset="0"/>
              </a:rPr>
              <a:t>Stanford 40 Actions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results_graph_new.emf"/>
          <p:cNvPicPr>
            <a:picLocks noChangeAspect="1"/>
          </p:cNvPicPr>
          <p:nvPr/>
        </p:nvPicPr>
        <p:blipFill>
          <a:blip r:embed="rId2" cstate="print"/>
          <a:srcRect t="5556" r="7786" b="7778"/>
          <a:stretch>
            <a:fillRect/>
          </a:stretch>
        </p:blipFill>
        <p:spPr>
          <a:xfrm>
            <a:off x="457201" y="1066800"/>
            <a:ext cx="3952037" cy="54274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81200" y="6428601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Average precision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1219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Compare with PASCAL VOC 2011 results: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0200" y="4927937"/>
            <a:ext cx="1752600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Arial" pitchFamily="34" charset="0"/>
                <a:cs typeface="Arial" pitchFamily="34" charset="0"/>
              </a:rPr>
              <a:t>Reading:</a:t>
            </a:r>
          </a:p>
          <a:p>
            <a:pPr algn="r"/>
            <a:r>
              <a:rPr lang="en-US" sz="2000" dirty="0" smtClean="0">
                <a:latin typeface="Arial" pitchFamily="34" charset="0"/>
                <a:cs typeface="Arial" pitchFamily="34" charset="0"/>
              </a:rPr>
              <a:t>Phoning:</a:t>
            </a:r>
          </a:p>
          <a:p>
            <a:pPr algn="r"/>
            <a:r>
              <a:rPr lang="en-US" sz="2000" dirty="0" smtClean="0">
                <a:latin typeface="Arial" pitchFamily="34" charset="0"/>
                <a:cs typeface="Arial" pitchFamily="34" charset="0"/>
              </a:rPr>
              <a:t>Taking photo: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2800" y="4927937"/>
            <a:ext cx="752475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42.2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41.1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28.8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0200" y="2187714"/>
            <a:ext cx="175260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Arial" pitchFamily="34" charset="0"/>
                <a:cs typeface="Arial" pitchFamily="34" charset="0"/>
              </a:rPr>
              <a:t>Riding horse:</a:t>
            </a:r>
          </a:p>
          <a:p>
            <a:pPr algn="r"/>
            <a:r>
              <a:rPr lang="en-US" sz="2000" dirty="0" smtClean="0">
                <a:latin typeface="Arial" pitchFamily="34" charset="0"/>
                <a:cs typeface="Arial" pitchFamily="34" charset="0"/>
              </a:rPr>
              <a:t>Riding bike: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62800" y="2187714"/>
            <a:ext cx="752475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92.2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90.5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43600" y="3124200"/>
            <a:ext cx="121920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Arial" pitchFamily="34" charset="0"/>
                <a:cs typeface="Arial" pitchFamily="34" charset="0"/>
              </a:rPr>
              <a:t>Running:</a:t>
            </a:r>
          </a:p>
          <a:p>
            <a:pPr algn="r"/>
            <a:r>
              <a:rPr lang="en-US" sz="2000" dirty="0" smtClean="0">
                <a:latin typeface="Arial" pitchFamily="34" charset="0"/>
                <a:cs typeface="Arial" pitchFamily="34" charset="0"/>
              </a:rPr>
              <a:t>Jumping: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62800" y="3124200"/>
            <a:ext cx="752475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86.2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66.7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05400" y="4095690"/>
            <a:ext cx="20574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Arial" pitchFamily="34" charset="0"/>
                <a:cs typeface="Arial" pitchFamily="34" charset="0"/>
              </a:rPr>
              <a:t>Using computer: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62800" y="4095690"/>
            <a:ext cx="752475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63.5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38200" y="1219200"/>
            <a:ext cx="3429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4400" y="1481328"/>
            <a:ext cx="32004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43000" y="1732504"/>
            <a:ext cx="2590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37976" y="2600848"/>
            <a:ext cx="2362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2000" y="4592096"/>
            <a:ext cx="1981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19200" y="5471328"/>
            <a:ext cx="1066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8200" y="5822184"/>
            <a:ext cx="13716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4400" y="5967880"/>
            <a:ext cx="1143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4419600" y="1524000"/>
            <a:ext cx="9906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3886200" y="2362200"/>
            <a:ext cx="1981200" cy="1143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 flipV="1">
            <a:off x="2895600" y="4267200"/>
            <a:ext cx="21336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 flipV="1">
            <a:off x="2438400" y="5410200"/>
            <a:ext cx="28956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876800" y="1066800"/>
            <a:ext cx="3048000" cy="1066800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76800" y="3657600"/>
            <a:ext cx="3124200" cy="1295400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76800" y="5029200"/>
            <a:ext cx="3124200" cy="1371600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52520" y="2286000"/>
            <a:ext cx="2615080" cy="1295400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45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4572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400" b="1" dirty="0" smtClean="0">
                <a:latin typeface="Arial" pitchFamily="34" charset="0"/>
                <a:cs typeface="Arial" pitchFamily="34" charset="0"/>
              </a:rPr>
              <a:t>Stanford 40 Actions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results_graph_new.emf"/>
          <p:cNvPicPr>
            <a:picLocks noChangeAspect="1"/>
          </p:cNvPicPr>
          <p:nvPr/>
        </p:nvPicPr>
        <p:blipFill>
          <a:blip r:embed="rId2" cstate="print"/>
          <a:srcRect t="5556" r="7786" b="7778"/>
          <a:stretch>
            <a:fillRect/>
          </a:stretch>
        </p:blipFill>
        <p:spPr>
          <a:xfrm>
            <a:off x="457201" y="1066800"/>
            <a:ext cx="3952037" cy="54274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81200" y="6428601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Average precision</a:t>
            </a:r>
          </a:p>
        </p:txBody>
      </p:sp>
      <p:pic>
        <p:nvPicPr>
          <p:cNvPr id="14" name="Picture 13" descr="feeding_a_horse_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2949" y="4003432"/>
            <a:ext cx="980651" cy="797596"/>
          </a:xfrm>
          <a:prstGeom prst="rect">
            <a:avLst/>
          </a:prstGeom>
        </p:spPr>
      </p:pic>
      <p:pic>
        <p:nvPicPr>
          <p:cNvPr id="15" name="Picture 14" descr="feeding_a_horse_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3981587"/>
            <a:ext cx="1148149" cy="819013"/>
          </a:xfrm>
          <a:prstGeom prst="rect">
            <a:avLst/>
          </a:prstGeom>
        </p:spPr>
      </p:pic>
      <p:pic>
        <p:nvPicPr>
          <p:cNvPr id="16" name="Picture 15" descr="feeding_a_horse_0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9000" y="3810000"/>
            <a:ext cx="693420" cy="1066800"/>
          </a:xfrm>
          <a:prstGeom prst="rect">
            <a:avLst/>
          </a:prstGeom>
        </p:spPr>
      </p:pic>
      <p:pic>
        <p:nvPicPr>
          <p:cNvPr id="17" name="Picture 16" descr="riding_a_bike_02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3000" y="2362199"/>
            <a:ext cx="838200" cy="1084943"/>
          </a:xfrm>
          <a:prstGeom prst="rect">
            <a:avLst/>
          </a:prstGeom>
        </p:spPr>
      </p:pic>
      <p:pic>
        <p:nvPicPr>
          <p:cNvPr id="18" name="Picture 17" descr="riding_a_bike_13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7400" y="2362199"/>
            <a:ext cx="685800" cy="1096547"/>
          </a:xfrm>
          <a:prstGeom prst="rect">
            <a:avLst/>
          </a:prstGeom>
        </p:spPr>
      </p:pic>
      <p:pic>
        <p:nvPicPr>
          <p:cNvPr id="19" name="Picture 18" descr="riding_a_bike_50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29400" y="2362199"/>
            <a:ext cx="714757" cy="1066801"/>
          </a:xfrm>
          <a:prstGeom prst="rect">
            <a:avLst/>
          </a:prstGeom>
        </p:spPr>
      </p:pic>
      <p:pic>
        <p:nvPicPr>
          <p:cNvPr id="20" name="Picture 19" descr="riding_a_horse_00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53000" y="1143000"/>
            <a:ext cx="722376" cy="917448"/>
          </a:xfrm>
          <a:prstGeom prst="rect">
            <a:avLst/>
          </a:prstGeom>
        </p:spPr>
      </p:pic>
      <p:pic>
        <p:nvPicPr>
          <p:cNvPr id="21" name="Picture 20" descr="riding_a_horse_09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45247" y="1143000"/>
            <a:ext cx="1036553" cy="914400"/>
          </a:xfrm>
          <a:prstGeom prst="rect">
            <a:avLst/>
          </a:prstGeom>
        </p:spPr>
      </p:pic>
      <p:pic>
        <p:nvPicPr>
          <p:cNvPr id="22" name="Picture 21" descr="riding_a_horse_14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58000" y="1143000"/>
            <a:ext cx="914400" cy="914400"/>
          </a:xfrm>
          <a:prstGeom prst="rect">
            <a:avLst/>
          </a:prstGeom>
        </p:spPr>
      </p:pic>
      <p:pic>
        <p:nvPicPr>
          <p:cNvPr id="23" name="Picture 22" descr="fixing_a_bike_039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86600" y="5181600"/>
            <a:ext cx="838200" cy="1117600"/>
          </a:xfrm>
          <a:prstGeom prst="rect">
            <a:avLst/>
          </a:prstGeom>
        </p:spPr>
      </p:pic>
      <p:pic>
        <p:nvPicPr>
          <p:cNvPr id="24" name="Picture 23" descr="fixing_a_bike_052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953000" y="5468306"/>
            <a:ext cx="1066800" cy="799208"/>
          </a:xfrm>
          <a:prstGeom prst="rect">
            <a:avLst/>
          </a:prstGeom>
        </p:spPr>
      </p:pic>
      <p:pic>
        <p:nvPicPr>
          <p:cNvPr id="25" name="Picture 24" descr="fixing_a_bike_0586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096000" y="5334000"/>
            <a:ext cx="914400" cy="97276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38200" y="1219200"/>
            <a:ext cx="3429000" cy="1524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8200" y="3220496"/>
            <a:ext cx="2362200" cy="1524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0120" y="1482128"/>
            <a:ext cx="322468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99688" y="4343400"/>
            <a:ext cx="2095912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Arrow Connector 33"/>
          <p:cNvCxnSpPr>
            <a:endCxn id="33" idx="1"/>
          </p:cNvCxnSpPr>
          <p:nvPr/>
        </p:nvCxnSpPr>
        <p:spPr>
          <a:xfrm>
            <a:off x="4343400" y="1295400"/>
            <a:ext cx="5334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0" idx="1"/>
          </p:cNvCxnSpPr>
          <p:nvPr/>
        </p:nvCxnSpPr>
        <p:spPr>
          <a:xfrm rot="16200000" flipH="1">
            <a:off x="3855010" y="1936190"/>
            <a:ext cx="1333500" cy="66152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2" idx="1"/>
          </p:cNvCxnSpPr>
          <p:nvPr/>
        </p:nvCxnSpPr>
        <p:spPr>
          <a:xfrm>
            <a:off x="3276600" y="3276600"/>
            <a:ext cx="1600200" cy="10287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31" idx="1"/>
          </p:cNvCxnSpPr>
          <p:nvPr/>
        </p:nvCxnSpPr>
        <p:spPr>
          <a:xfrm>
            <a:off x="2971800" y="4419600"/>
            <a:ext cx="1905000" cy="1295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696200" y="22098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Poses are relatively consistent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001000" y="456307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Very large pose variation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  <p:bldP spid="31" grpId="0" animBg="1"/>
      <p:bldP spid="30" grpId="0" animBg="1"/>
      <p:bldP spid="49" grpId="0"/>
      <p:bldP spid="5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981200"/>
            <a:ext cx="7848600" cy="367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  Attributes and Parts in Human Actions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  Learning Bases of Attributes and Parts</a:t>
            </a:r>
          </a:p>
          <a:p>
            <a:pPr>
              <a:lnSpc>
                <a:spcPct val="150000"/>
              </a:lnSpc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   (modeling the interactions)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  Dataset &amp; Experiments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Conclusion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905470"/>
            <a:ext cx="21336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46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Rectangle 299"/>
          <p:cNvSpPr/>
          <p:nvPr/>
        </p:nvSpPr>
        <p:spPr>
          <a:xfrm>
            <a:off x="6096000" y="1927086"/>
            <a:ext cx="990600" cy="3276600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/>
          <p:cNvSpPr/>
          <p:nvPr/>
        </p:nvSpPr>
        <p:spPr>
          <a:xfrm>
            <a:off x="7620000" y="1927086"/>
            <a:ext cx="1143000" cy="4495800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1981200" y="1927086"/>
            <a:ext cx="1143000" cy="4495800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3657600" y="1927086"/>
            <a:ext cx="2133600" cy="4508500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47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09600" y="457200"/>
            <a:ext cx="7924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Conclusion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772400" y="24999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8077200" y="247318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Cycling</a:t>
            </a:r>
          </a:p>
        </p:txBody>
      </p:sp>
      <p:sp>
        <p:nvSpPr>
          <p:cNvPr id="92" name="Rectangle 91"/>
          <p:cNvSpPr/>
          <p:nvPr/>
        </p:nvSpPr>
        <p:spPr>
          <a:xfrm>
            <a:off x="7772400" y="2728573"/>
            <a:ext cx="304800" cy="228600"/>
          </a:xfrm>
          <a:prstGeom prst="rect">
            <a:avLst/>
          </a:pr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772400" y="2957173"/>
            <a:ext cx="304800" cy="228600"/>
          </a:xfrm>
          <a:prstGeom prst="rect">
            <a:avLst/>
          </a:prstGeom>
          <a:solidFill>
            <a:srgbClr val="2100F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772400" y="3185773"/>
            <a:ext cx="304800" cy="228600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7772400" y="3781978"/>
            <a:ext cx="304800" cy="2286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772400" y="40105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7772400" y="4239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7772400" y="4467778"/>
            <a:ext cx="304800" cy="228600"/>
          </a:xfrm>
          <a:prstGeom prst="rect">
            <a:avLst/>
          </a:pr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7772400" y="5077378"/>
            <a:ext cx="304800" cy="228600"/>
          </a:xfrm>
          <a:prstGeom prst="rect">
            <a:avLst/>
          </a:pr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7772400" y="5305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7772400" y="5534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7772400" y="5763178"/>
            <a:ext cx="304800" cy="228600"/>
          </a:xfrm>
          <a:prstGeom prst="rect">
            <a:avLst/>
          </a:prstGeom>
          <a:solidFill>
            <a:srgbClr val="00D10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 rot="5400000">
            <a:off x="8266211" y="3391423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6" name="TextBox 105"/>
          <p:cNvSpPr txBox="1"/>
          <p:nvPr/>
        </p:nvSpPr>
        <p:spPr>
          <a:xfrm rot="5400000">
            <a:off x="7802880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7" name="TextBox 106"/>
          <p:cNvSpPr txBox="1"/>
          <p:nvPr/>
        </p:nvSpPr>
        <p:spPr>
          <a:xfrm rot="5400000">
            <a:off x="8269189" y="467343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8" name="TextBox 107"/>
          <p:cNvSpPr txBox="1"/>
          <p:nvPr/>
        </p:nvSpPr>
        <p:spPr>
          <a:xfrm rot="5400000">
            <a:off x="7802880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9" name="TextBox 108"/>
          <p:cNvSpPr txBox="1"/>
          <p:nvPr/>
        </p:nvSpPr>
        <p:spPr>
          <a:xfrm rot="5400000">
            <a:off x="8269189" y="596883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10" name="TextBox 109"/>
          <p:cNvSpPr txBox="1"/>
          <p:nvPr/>
        </p:nvSpPr>
        <p:spPr>
          <a:xfrm rot="5400000">
            <a:off x="7802880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7772400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7772400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7772400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H="1">
            <a:off x="8347420" y="4232499"/>
            <a:ext cx="117492" cy="25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3768586"/>
            <a:ext cx="19929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4043481"/>
            <a:ext cx="381000" cy="23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Rectangle 114"/>
          <p:cNvSpPr/>
          <p:nvPr/>
        </p:nvSpPr>
        <p:spPr>
          <a:xfrm>
            <a:off x="2703165" y="24999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2703165" y="2728573"/>
            <a:ext cx="304800" cy="228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2703165" y="2957173"/>
            <a:ext cx="304800" cy="228600"/>
          </a:xfrm>
          <a:prstGeom prst="rect">
            <a:avLst/>
          </a:prstGeom>
          <a:solidFill>
            <a:srgbClr val="2100F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2703165" y="3185773"/>
            <a:ext cx="304800" cy="228600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2703165" y="3781978"/>
            <a:ext cx="304800" cy="2286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2703165" y="40105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2703165" y="4239178"/>
            <a:ext cx="304800" cy="228600"/>
          </a:xfrm>
          <a:prstGeom prst="rect">
            <a:avLst/>
          </a:prstGeom>
          <a:solidFill>
            <a:srgbClr val="FF00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2703165" y="4467778"/>
            <a:ext cx="304800" cy="228600"/>
          </a:xfrm>
          <a:prstGeom prst="rect">
            <a:avLst/>
          </a:pr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2703165" y="5077378"/>
            <a:ext cx="304800" cy="228600"/>
          </a:xfrm>
          <a:prstGeom prst="rect">
            <a:avLst/>
          </a:pr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2703165" y="5305978"/>
            <a:ext cx="304800" cy="22860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2703165" y="5534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2703165" y="5763178"/>
            <a:ext cx="304800" cy="228600"/>
          </a:xfrm>
          <a:prstGeom prst="rect">
            <a:avLst/>
          </a:prstGeom>
          <a:solidFill>
            <a:srgbClr val="00D10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/>
          <p:cNvSpPr txBox="1"/>
          <p:nvPr/>
        </p:nvSpPr>
        <p:spPr>
          <a:xfrm rot="5400000">
            <a:off x="2733645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32" name="TextBox 131"/>
          <p:cNvSpPr txBox="1"/>
          <p:nvPr/>
        </p:nvSpPr>
        <p:spPr>
          <a:xfrm rot="5400000">
            <a:off x="2733645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34" name="TextBox 133"/>
          <p:cNvSpPr txBox="1"/>
          <p:nvPr/>
        </p:nvSpPr>
        <p:spPr>
          <a:xfrm rot="5400000">
            <a:off x="2733645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2703165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2703165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2703165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3"/>
          <p:cNvSpPr txBox="1"/>
          <p:nvPr/>
        </p:nvSpPr>
        <p:spPr>
          <a:xfrm>
            <a:off x="8001000" y="270178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Peddling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8077200" y="293038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Writing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8001000" y="315898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Phoning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1981200" y="247318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Cycling</a:t>
            </a:r>
          </a:p>
        </p:txBody>
      </p:sp>
      <p:sp>
        <p:nvSpPr>
          <p:cNvPr id="159" name="TextBox 158"/>
          <p:cNvSpPr txBox="1"/>
          <p:nvPr/>
        </p:nvSpPr>
        <p:spPr>
          <a:xfrm rot="5400000">
            <a:off x="2170211" y="3391423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60" name="TextBox 159"/>
          <p:cNvSpPr txBox="1"/>
          <p:nvPr/>
        </p:nvSpPr>
        <p:spPr>
          <a:xfrm rot="5400000">
            <a:off x="2173189" y="467343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61" name="TextBox 160"/>
          <p:cNvSpPr txBox="1"/>
          <p:nvPr/>
        </p:nvSpPr>
        <p:spPr>
          <a:xfrm rot="5400000">
            <a:off x="2173189" y="596883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pic>
        <p:nvPicPr>
          <p:cNvPr id="16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65476" y="4495800"/>
            <a:ext cx="272923" cy="21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H="1">
            <a:off x="2251420" y="4232499"/>
            <a:ext cx="117492" cy="25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768586"/>
            <a:ext cx="19929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4043481"/>
            <a:ext cx="381000" cy="23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" name="TextBox 167"/>
          <p:cNvSpPr txBox="1"/>
          <p:nvPr/>
        </p:nvSpPr>
        <p:spPr>
          <a:xfrm>
            <a:off x="1905000" y="270178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Peddling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1981200" y="293038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Writing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1905000" y="315898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Phoning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3810000" y="24999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3810000" y="27285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3810000" y="29571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3810000" y="31857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3810000" y="3781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3810000" y="4010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/>
        </p:nvSpPr>
        <p:spPr>
          <a:xfrm>
            <a:off x="3810000" y="4239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3810000" y="44677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3810000" y="50773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3810000" y="5305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/>
        </p:nvSpPr>
        <p:spPr>
          <a:xfrm>
            <a:off x="3810000" y="5534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3810000" y="5763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 rot="5400000">
            <a:off x="3840480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87" name="TextBox 186"/>
          <p:cNvSpPr txBox="1"/>
          <p:nvPr/>
        </p:nvSpPr>
        <p:spPr>
          <a:xfrm rot="5400000">
            <a:off x="3840480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88" name="TextBox 187"/>
          <p:cNvSpPr txBox="1"/>
          <p:nvPr/>
        </p:nvSpPr>
        <p:spPr>
          <a:xfrm rot="5400000">
            <a:off x="3840480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89" name="Rectangle 188"/>
          <p:cNvSpPr/>
          <p:nvPr/>
        </p:nvSpPr>
        <p:spPr>
          <a:xfrm>
            <a:off x="3810000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3810000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3810000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4191000" y="24999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>
            <a:off x="4191000" y="27285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4191000" y="29571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4191000" y="31857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4191000" y="3781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4191000" y="40105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4191000" y="4239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/>
        </p:nvSpPr>
        <p:spPr>
          <a:xfrm>
            <a:off x="4191000" y="44677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4191000" y="50773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/>
        </p:nvSpPr>
        <p:spPr>
          <a:xfrm>
            <a:off x="4191000" y="5305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/>
        </p:nvSpPr>
        <p:spPr>
          <a:xfrm>
            <a:off x="4191000" y="5534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/>
        </p:nvSpPr>
        <p:spPr>
          <a:xfrm>
            <a:off x="4191000" y="5763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TextBox 205"/>
          <p:cNvSpPr txBox="1"/>
          <p:nvPr/>
        </p:nvSpPr>
        <p:spPr>
          <a:xfrm rot="5400000">
            <a:off x="4221480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07" name="TextBox 206"/>
          <p:cNvSpPr txBox="1"/>
          <p:nvPr/>
        </p:nvSpPr>
        <p:spPr>
          <a:xfrm rot="5400000">
            <a:off x="4221480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08" name="TextBox 207"/>
          <p:cNvSpPr txBox="1"/>
          <p:nvPr/>
        </p:nvSpPr>
        <p:spPr>
          <a:xfrm rot="5400000">
            <a:off x="4221480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09" name="Rectangle 208"/>
          <p:cNvSpPr/>
          <p:nvPr/>
        </p:nvSpPr>
        <p:spPr>
          <a:xfrm>
            <a:off x="4191000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/>
          <p:nvPr/>
        </p:nvSpPr>
        <p:spPr>
          <a:xfrm>
            <a:off x="4191000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/>
        </p:nvSpPr>
        <p:spPr>
          <a:xfrm>
            <a:off x="4191000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/>
        </p:nvSpPr>
        <p:spPr>
          <a:xfrm>
            <a:off x="4572000" y="24999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/>
        </p:nvSpPr>
        <p:spPr>
          <a:xfrm>
            <a:off x="4572000" y="27285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/>
        </p:nvSpPr>
        <p:spPr>
          <a:xfrm>
            <a:off x="4572000" y="29571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4572000" y="3185773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4572000" y="3781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4572000" y="4010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4572000" y="42391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4572000" y="44677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4572000" y="50773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4572000" y="5305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4572000" y="55345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4572000" y="5763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TextBox 225"/>
          <p:cNvSpPr txBox="1"/>
          <p:nvPr/>
        </p:nvSpPr>
        <p:spPr>
          <a:xfrm rot="5400000">
            <a:off x="4602480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27" name="TextBox 226"/>
          <p:cNvSpPr txBox="1"/>
          <p:nvPr/>
        </p:nvSpPr>
        <p:spPr>
          <a:xfrm rot="5400000">
            <a:off x="4602480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28" name="TextBox 227"/>
          <p:cNvSpPr txBox="1"/>
          <p:nvPr/>
        </p:nvSpPr>
        <p:spPr>
          <a:xfrm rot="5400000">
            <a:off x="4602480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29" name="Rectangle 228"/>
          <p:cNvSpPr/>
          <p:nvPr/>
        </p:nvSpPr>
        <p:spPr>
          <a:xfrm>
            <a:off x="4572000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4572000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4572000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TextBox 231"/>
          <p:cNvSpPr txBox="1"/>
          <p:nvPr/>
        </p:nvSpPr>
        <p:spPr>
          <a:xfrm>
            <a:off x="5334000" y="3984486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graphicFrame>
        <p:nvGraphicFramePr>
          <p:cNvPr id="234" name="Object 233"/>
          <p:cNvGraphicFramePr>
            <a:graphicFrameLocks noChangeAspect="1"/>
          </p:cNvGraphicFramePr>
          <p:nvPr/>
        </p:nvGraphicFramePr>
        <p:xfrm>
          <a:off x="3200400" y="4060686"/>
          <a:ext cx="381000" cy="340895"/>
        </p:xfrm>
        <a:graphic>
          <a:graphicData uri="http://schemas.openxmlformats.org/presentationml/2006/ole">
            <p:oleObj spid="_x0000_s692226" name="Equation" r:id="rId7" imgW="241200" imgH="215640" progId="Equation.DSMT4">
              <p:embed/>
            </p:oleObj>
          </a:graphicData>
        </a:graphic>
      </p:graphicFrame>
      <p:sp>
        <p:nvSpPr>
          <p:cNvPr id="235" name="Rectangle 234"/>
          <p:cNvSpPr/>
          <p:nvPr/>
        </p:nvSpPr>
        <p:spPr>
          <a:xfrm>
            <a:off x="4953000" y="24999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4953000" y="27285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4953000" y="2957173"/>
            <a:ext cx="304800" cy="228600"/>
          </a:xfrm>
          <a:prstGeom prst="rect">
            <a:avLst/>
          </a:prstGeom>
          <a:solidFill>
            <a:srgbClr val="FF00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4953000" y="3185773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4953000" y="3781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4953000" y="4010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4953000" y="42391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4953000" y="44677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4953000" y="50773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4953000" y="53059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4953000" y="5534578"/>
            <a:ext cx="304800" cy="228600"/>
          </a:xfrm>
          <a:prstGeom prst="rect">
            <a:avLst/>
          </a:prstGeom>
          <a:solidFill>
            <a:srgbClr val="4D2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4953000" y="5763178"/>
            <a:ext cx="304800" cy="2286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TextBox 248"/>
          <p:cNvSpPr txBox="1"/>
          <p:nvPr/>
        </p:nvSpPr>
        <p:spPr>
          <a:xfrm rot="5400000">
            <a:off x="4983480" y="3391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50" name="TextBox 249"/>
          <p:cNvSpPr txBox="1"/>
          <p:nvPr/>
        </p:nvSpPr>
        <p:spPr>
          <a:xfrm rot="5400000">
            <a:off x="4983480" y="46734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51" name="TextBox 250"/>
          <p:cNvSpPr txBox="1"/>
          <p:nvPr/>
        </p:nvSpPr>
        <p:spPr>
          <a:xfrm rot="5400000">
            <a:off x="4983480" y="5968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52" name="Rectangle 251"/>
          <p:cNvSpPr/>
          <p:nvPr/>
        </p:nvSpPr>
        <p:spPr>
          <a:xfrm>
            <a:off x="4953000" y="3400978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4953000" y="46829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4953000" y="5978385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41034" name="Object 10"/>
          <p:cNvGraphicFramePr>
            <a:graphicFrameLocks noChangeAspect="1"/>
          </p:cNvGraphicFramePr>
          <p:nvPr/>
        </p:nvGraphicFramePr>
        <p:xfrm>
          <a:off x="2743200" y="2168386"/>
          <a:ext cx="168275" cy="215900"/>
        </p:xfrm>
        <a:graphic>
          <a:graphicData uri="http://schemas.openxmlformats.org/presentationml/2006/ole">
            <p:oleObj spid="_x0000_s692227" name="Equation" r:id="rId8" imgW="190440" imgH="215640" progId="Equation.DSMT4">
              <p:embed/>
            </p:oleObj>
          </a:graphicData>
        </a:graphic>
      </p:graphicFrame>
      <p:sp>
        <p:nvSpPr>
          <p:cNvPr id="276" name="TextBox 275"/>
          <p:cNvSpPr txBox="1"/>
          <p:nvPr/>
        </p:nvSpPr>
        <p:spPr>
          <a:xfrm>
            <a:off x="2057400" y="12192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Real vector</a:t>
            </a:r>
          </a:p>
        </p:txBody>
      </p:sp>
      <p:graphicFrame>
        <p:nvGraphicFramePr>
          <p:cNvPr id="277" name="Object 10"/>
          <p:cNvGraphicFramePr>
            <a:graphicFrameLocks noChangeAspect="1"/>
          </p:cNvGraphicFramePr>
          <p:nvPr/>
        </p:nvGraphicFramePr>
        <p:xfrm>
          <a:off x="7696200" y="2079426"/>
          <a:ext cx="471487" cy="381000"/>
        </p:xfrm>
        <a:graphic>
          <a:graphicData uri="http://schemas.openxmlformats.org/presentationml/2006/ole">
            <p:oleObj spid="_x0000_s692228" name="Equation" r:id="rId9" imgW="533160" imgH="380880" progId="Equation.DSMT4">
              <p:embed/>
            </p:oleObj>
          </a:graphicData>
        </a:graphic>
      </p:graphicFrame>
      <p:sp>
        <p:nvSpPr>
          <p:cNvPr id="278" name="TextBox 277"/>
          <p:cNvSpPr txBox="1"/>
          <p:nvPr/>
        </p:nvSpPr>
        <p:spPr>
          <a:xfrm>
            <a:off x="7696200" y="1241286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Ideal vector</a:t>
            </a:r>
          </a:p>
        </p:txBody>
      </p:sp>
      <p:graphicFrame>
        <p:nvGraphicFramePr>
          <p:cNvPr id="641036" name="Object 12"/>
          <p:cNvGraphicFramePr>
            <a:graphicFrameLocks noChangeAspect="1"/>
          </p:cNvGraphicFramePr>
          <p:nvPr/>
        </p:nvGraphicFramePr>
        <p:xfrm>
          <a:off x="3848100" y="2079486"/>
          <a:ext cx="201613" cy="381000"/>
        </p:xfrm>
        <a:graphic>
          <a:graphicData uri="http://schemas.openxmlformats.org/presentationml/2006/ole">
            <p:oleObj spid="_x0000_s692229" name="Equation" r:id="rId10" imgW="228600" imgH="380880" progId="Equation.DSMT4">
              <p:embed/>
            </p:oleObj>
          </a:graphicData>
        </a:graphic>
      </p:graphicFrame>
      <p:graphicFrame>
        <p:nvGraphicFramePr>
          <p:cNvPr id="641037" name="Object 13"/>
          <p:cNvGraphicFramePr>
            <a:graphicFrameLocks noChangeAspect="1"/>
          </p:cNvGraphicFramePr>
          <p:nvPr/>
        </p:nvGraphicFramePr>
        <p:xfrm>
          <a:off x="4198243" y="2066786"/>
          <a:ext cx="234950" cy="381000"/>
        </p:xfrm>
        <a:graphic>
          <a:graphicData uri="http://schemas.openxmlformats.org/presentationml/2006/ole">
            <p:oleObj spid="_x0000_s692230" name="Equation" r:id="rId11" imgW="266400" imgH="380880" progId="Equation.DSMT4">
              <p:embed/>
            </p:oleObj>
          </a:graphicData>
        </a:graphic>
      </p:graphicFrame>
      <p:graphicFrame>
        <p:nvGraphicFramePr>
          <p:cNvPr id="641038" name="Object 14"/>
          <p:cNvGraphicFramePr>
            <a:graphicFrameLocks noChangeAspect="1"/>
          </p:cNvGraphicFramePr>
          <p:nvPr/>
        </p:nvGraphicFramePr>
        <p:xfrm>
          <a:off x="4584005" y="2066786"/>
          <a:ext cx="223838" cy="381000"/>
        </p:xfrm>
        <a:graphic>
          <a:graphicData uri="http://schemas.openxmlformats.org/presentationml/2006/ole">
            <p:oleObj spid="_x0000_s692231" name="Equation" r:id="rId12" imgW="253800" imgH="380880" progId="Equation.DSMT4">
              <p:embed/>
            </p:oleObj>
          </a:graphicData>
        </a:graphic>
      </p:graphicFrame>
      <p:graphicFrame>
        <p:nvGraphicFramePr>
          <p:cNvPr id="641039" name="Object 15"/>
          <p:cNvGraphicFramePr>
            <a:graphicFrameLocks noChangeAspect="1"/>
          </p:cNvGraphicFramePr>
          <p:nvPr/>
        </p:nvGraphicFramePr>
        <p:xfrm>
          <a:off x="4953000" y="2066786"/>
          <a:ext cx="234950" cy="381000"/>
        </p:xfrm>
        <a:graphic>
          <a:graphicData uri="http://schemas.openxmlformats.org/presentationml/2006/ole">
            <p:oleObj spid="_x0000_s692232" name="Equation" r:id="rId13" imgW="266400" imgH="380880" progId="Equation.DSMT4">
              <p:embed/>
            </p:oleObj>
          </a:graphicData>
        </a:graphic>
      </p:graphicFrame>
      <p:sp>
        <p:nvSpPr>
          <p:cNvPr id="279" name="TextBox 278"/>
          <p:cNvSpPr txBox="1"/>
          <p:nvPr/>
        </p:nvSpPr>
        <p:spPr>
          <a:xfrm>
            <a:off x="5334000" y="1990586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graphicFrame>
        <p:nvGraphicFramePr>
          <p:cNvPr id="299" name="Object 298"/>
          <p:cNvGraphicFramePr>
            <a:graphicFrameLocks noChangeAspect="1"/>
          </p:cNvGraphicFramePr>
          <p:nvPr/>
        </p:nvGraphicFramePr>
        <p:xfrm>
          <a:off x="5867400" y="4200386"/>
          <a:ext cx="127000" cy="165100"/>
        </p:xfrm>
        <a:graphic>
          <a:graphicData uri="http://schemas.openxmlformats.org/presentationml/2006/ole">
            <p:oleObj spid="_x0000_s692233" name="Equation" r:id="rId14" imgW="126720" imgH="164880" progId="Equation.DSMT4">
              <p:embed/>
            </p:oleObj>
          </a:graphicData>
        </a:graphic>
      </p:graphicFrame>
      <p:graphicFrame>
        <p:nvGraphicFramePr>
          <p:cNvPr id="641048" name="Object 24"/>
          <p:cNvGraphicFramePr>
            <a:graphicFrameLocks noChangeAspect="1"/>
          </p:cNvGraphicFramePr>
          <p:nvPr/>
        </p:nvGraphicFramePr>
        <p:xfrm>
          <a:off x="6443663" y="2238236"/>
          <a:ext cx="236537" cy="203200"/>
        </p:xfrm>
        <a:graphic>
          <a:graphicData uri="http://schemas.openxmlformats.org/presentationml/2006/ole">
            <p:oleObj spid="_x0000_s692234" name="Equation" r:id="rId15" imgW="266400" imgH="203040" progId="Equation.DSMT4">
              <p:embed/>
            </p:oleObj>
          </a:graphicData>
        </a:graphic>
      </p:graphicFrame>
      <p:graphicFrame>
        <p:nvGraphicFramePr>
          <p:cNvPr id="641049" name="Object 25"/>
          <p:cNvGraphicFramePr>
            <a:graphicFrameLocks noChangeAspect="1"/>
          </p:cNvGraphicFramePr>
          <p:nvPr/>
        </p:nvGraphicFramePr>
        <p:xfrm>
          <a:off x="7162800" y="4070211"/>
          <a:ext cx="381000" cy="320675"/>
        </p:xfrm>
        <a:graphic>
          <a:graphicData uri="http://schemas.openxmlformats.org/presentationml/2006/ole">
            <p:oleObj spid="_x0000_s692235" name="Equation" r:id="rId16" imgW="241200" imgH="203040" progId="Equation.DSMT4">
              <p:embed/>
            </p:oleObj>
          </a:graphicData>
        </a:graphic>
      </p:graphicFrame>
      <p:sp>
        <p:nvSpPr>
          <p:cNvPr id="301" name="TextBox 300"/>
          <p:cNvSpPr txBox="1"/>
          <p:nvPr/>
        </p:nvSpPr>
        <p:spPr>
          <a:xfrm>
            <a:off x="4191000" y="1241286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Action bases</a:t>
            </a:r>
          </a:p>
        </p:txBody>
      </p:sp>
      <p:sp>
        <p:nvSpPr>
          <p:cNvPr id="302" name="TextBox 301"/>
          <p:cNvSpPr txBox="1"/>
          <p:nvPr/>
        </p:nvSpPr>
        <p:spPr>
          <a:xfrm>
            <a:off x="5562600" y="1241286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Reconstruction coefficients</a:t>
            </a:r>
          </a:p>
        </p:txBody>
      </p:sp>
      <p:pic>
        <p:nvPicPr>
          <p:cNvPr id="641050" name="Picture 26"/>
          <p:cNvPicPr>
            <a:picLocks noChangeAspect="1" noChangeArrowheads="1"/>
          </p:cNvPicPr>
          <p:nvPr/>
        </p:nvPicPr>
        <p:blipFill>
          <a:blip r:embed="rId17" cstate="print"/>
          <a:srcRect t="33079"/>
          <a:stretch>
            <a:fillRect/>
          </a:stretch>
        </p:blipFill>
        <p:spPr bwMode="auto">
          <a:xfrm>
            <a:off x="2209800" y="5029200"/>
            <a:ext cx="16949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1051" name="Picture 2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176272" y="5561627"/>
            <a:ext cx="228600" cy="22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61477" y="4495800"/>
            <a:ext cx="272923" cy="21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1052" name="Picture 2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133600" y="5846411"/>
            <a:ext cx="304800" cy="17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1053" name="Picture 29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133600" y="5334000"/>
            <a:ext cx="309148" cy="18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6" name="Picture 26"/>
          <p:cNvPicPr>
            <a:picLocks noChangeAspect="1" noChangeArrowheads="1"/>
          </p:cNvPicPr>
          <p:nvPr/>
        </p:nvPicPr>
        <p:blipFill>
          <a:blip r:embed="rId17" cstate="print"/>
          <a:srcRect t="33079"/>
          <a:stretch>
            <a:fillRect/>
          </a:stretch>
        </p:blipFill>
        <p:spPr bwMode="auto">
          <a:xfrm>
            <a:off x="8301452" y="5029200"/>
            <a:ext cx="16949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" name="Picture 2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267924" y="5561627"/>
            <a:ext cx="228600" cy="22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" name="Picture 2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225252" y="5846411"/>
            <a:ext cx="304800" cy="17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" name="Picture 29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225252" y="5334000"/>
            <a:ext cx="309148" cy="18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" name="TextBox 170"/>
          <p:cNvSpPr txBox="1"/>
          <p:nvPr/>
        </p:nvSpPr>
        <p:spPr>
          <a:xfrm>
            <a:off x="5334000" y="6019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Sparse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5943600" y="4953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Sparse</a:t>
            </a:r>
          </a:p>
        </p:txBody>
      </p:sp>
      <p:sp>
        <p:nvSpPr>
          <p:cNvPr id="197" name="Rectangle 196"/>
          <p:cNvSpPr/>
          <p:nvPr/>
        </p:nvSpPr>
        <p:spPr>
          <a:xfrm rot="5400000">
            <a:off x="6629400" y="2916892"/>
            <a:ext cx="228600" cy="381000"/>
          </a:xfrm>
          <a:prstGeom prst="rect">
            <a:avLst/>
          </a:prstGeom>
          <a:solidFill>
            <a:srgbClr val="FF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/>
        </p:nvSpPr>
        <p:spPr>
          <a:xfrm rot="5400000">
            <a:off x="6667500" y="3183592"/>
            <a:ext cx="228600" cy="457200"/>
          </a:xfrm>
          <a:prstGeom prst="rect">
            <a:avLst/>
          </a:prstGeom>
          <a:solidFill>
            <a:srgbClr val="FF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7" name="Straight Arrow Connector 216"/>
          <p:cNvCxnSpPr/>
          <p:nvPr/>
        </p:nvCxnSpPr>
        <p:spPr>
          <a:xfrm rot="5400000" flipH="1" flipV="1">
            <a:off x="5447505" y="3946386"/>
            <a:ext cx="2209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3" name="Object 16"/>
          <p:cNvGraphicFramePr>
            <a:graphicFrameLocks noChangeAspect="1"/>
          </p:cNvGraphicFramePr>
          <p:nvPr/>
        </p:nvGraphicFramePr>
        <p:xfrm>
          <a:off x="6189662" y="2917686"/>
          <a:ext cx="257175" cy="381000"/>
        </p:xfrm>
        <a:graphic>
          <a:graphicData uri="http://schemas.openxmlformats.org/presentationml/2006/ole">
            <p:oleObj spid="_x0000_s692236" name="Equation" r:id="rId21" imgW="291960" imgH="380880" progId="Equation.DSMT4">
              <p:embed/>
            </p:oleObj>
          </a:graphicData>
        </a:graphic>
      </p:graphicFrame>
      <p:graphicFrame>
        <p:nvGraphicFramePr>
          <p:cNvPr id="239" name="Object 20"/>
          <p:cNvGraphicFramePr>
            <a:graphicFrameLocks noChangeAspect="1"/>
          </p:cNvGraphicFramePr>
          <p:nvPr/>
        </p:nvGraphicFramePr>
        <p:xfrm>
          <a:off x="6172200" y="3222486"/>
          <a:ext cx="292100" cy="381000"/>
        </p:xfrm>
        <a:graphic>
          <a:graphicData uri="http://schemas.openxmlformats.org/presentationml/2006/ole">
            <p:oleObj spid="_x0000_s692237" name="Equation" r:id="rId22" imgW="330120" imgH="380880" progId="Equation.DSMT4">
              <p:embed/>
            </p:oleObj>
          </a:graphicData>
        </a:graphic>
      </p:graphicFrame>
      <p:graphicFrame>
        <p:nvGraphicFramePr>
          <p:cNvPr id="240" name="Object 21"/>
          <p:cNvGraphicFramePr>
            <a:graphicFrameLocks noChangeAspect="1"/>
          </p:cNvGraphicFramePr>
          <p:nvPr/>
        </p:nvGraphicFramePr>
        <p:xfrm>
          <a:off x="6178550" y="3527286"/>
          <a:ext cx="279400" cy="381000"/>
        </p:xfrm>
        <a:graphic>
          <a:graphicData uri="http://schemas.openxmlformats.org/presentationml/2006/ole">
            <p:oleObj spid="_x0000_s692238" name="Equation" r:id="rId23" imgW="317160" imgH="380880" progId="Equation.DSMT4">
              <p:embed/>
            </p:oleObj>
          </a:graphicData>
        </a:graphic>
      </p:graphicFrame>
      <p:graphicFrame>
        <p:nvGraphicFramePr>
          <p:cNvPr id="255" name="Object 22"/>
          <p:cNvGraphicFramePr>
            <a:graphicFrameLocks noChangeAspect="1"/>
          </p:cNvGraphicFramePr>
          <p:nvPr/>
        </p:nvGraphicFramePr>
        <p:xfrm>
          <a:off x="6172200" y="3832086"/>
          <a:ext cx="292100" cy="381000"/>
        </p:xfrm>
        <a:graphic>
          <a:graphicData uri="http://schemas.openxmlformats.org/presentationml/2006/ole">
            <p:oleObj spid="_x0000_s692239" name="Equation" r:id="rId24" imgW="330120" imgH="380880" progId="Equation.DSMT4">
              <p:embed/>
            </p:oleObj>
          </a:graphicData>
        </a:graphic>
      </p:graphicFrame>
      <p:sp>
        <p:nvSpPr>
          <p:cNvPr id="257" name="TextBox 256"/>
          <p:cNvSpPr txBox="1"/>
          <p:nvPr/>
        </p:nvSpPr>
        <p:spPr>
          <a:xfrm rot="5400000">
            <a:off x="6256307" y="42797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pic>
        <p:nvPicPr>
          <p:cNvPr id="645142" name="Picture 22"/>
          <p:cNvPicPr>
            <a:picLocks noChangeAspect="1" noChangeArrowheads="1"/>
          </p:cNvPicPr>
          <p:nvPr/>
        </p:nvPicPr>
        <p:blipFill>
          <a:blip r:embed="rId25" cstate="print"/>
          <a:srcRect l="4182" t="13793" r="8004"/>
          <a:stretch>
            <a:fillRect/>
          </a:stretch>
        </p:blipFill>
        <p:spPr bwMode="auto">
          <a:xfrm flipH="1">
            <a:off x="228600" y="1295400"/>
            <a:ext cx="1600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9" name="Picture 2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 rot="5400000">
            <a:off x="1173063" y="2865537"/>
            <a:ext cx="171450" cy="99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0" name="TextBox 259"/>
          <p:cNvSpPr txBox="1"/>
          <p:nvPr/>
        </p:nvSpPr>
        <p:spPr>
          <a:xfrm>
            <a:off x="1295400" y="34290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High</a:t>
            </a:r>
          </a:p>
        </p:txBody>
      </p:sp>
      <p:sp>
        <p:nvSpPr>
          <p:cNvPr id="261" name="TextBox 260"/>
          <p:cNvSpPr txBox="1"/>
          <p:nvPr/>
        </p:nvSpPr>
        <p:spPr>
          <a:xfrm>
            <a:off x="609600" y="34290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48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38"/>
          <p:cNvGrpSpPr>
            <a:grpSpLocks noChangeAspect="1"/>
          </p:cNvGrpSpPr>
          <p:nvPr/>
        </p:nvGrpSpPr>
        <p:grpSpPr>
          <a:xfrm>
            <a:off x="64008" y="609600"/>
            <a:ext cx="9012704" cy="5764490"/>
            <a:chOff x="496252" y="1295400"/>
            <a:chExt cx="7977759" cy="5102543"/>
          </a:xfrm>
        </p:grpSpPr>
        <p:pic>
          <p:nvPicPr>
            <p:cNvPr id="68813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4826" y="1295400"/>
              <a:ext cx="5962174" cy="996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813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80428" y="1295401"/>
              <a:ext cx="1993583" cy="1009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813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6252" y="2313432"/>
              <a:ext cx="3999548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813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80560" y="2313432"/>
              <a:ext cx="3974783" cy="1002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8135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2920" y="3352800"/>
              <a:ext cx="1987391" cy="984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8136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96312" y="3346704"/>
              <a:ext cx="5955983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8137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2920" y="4370832"/>
              <a:ext cx="5968365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8138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477000" y="4370832"/>
              <a:ext cx="1987391" cy="978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8139" name="Picture 1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02920" y="5410200"/>
              <a:ext cx="3968591" cy="97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8140" name="Picture 1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480560" y="5394960"/>
              <a:ext cx="3987165" cy="1002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Rectangle 14"/>
          <p:cNvSpPr/>
          <p:nvPr/>
        </p:nvSpPr>
        <p:spPr>
          <a:xfrm>
            <a:off x="0" y="228600"/>
            <a:ext cx="9144000" cy="62484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logo_Stanford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00464" y="1828800"/>
            <a:ext cx="838536" cy="1280160"/>
          </a:xfrm>
          <a:prstGeom prst="rect">
            <a:avLst/>
          </a:prstGeom>
        </p:spPr>
      </p:pic>
      <p:pic>
        <p:nvPicPr>
          <p:cNvPr id="17" name="Picture 16" descr="logo_lg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1828800"/>
            <a:ext cx="1828801" cy="1191192"/>
          </a:xfrm>
          <a:prstGeom prst="rect">
            <a:avLst/>
          </a:prstGeom>
        </p:spPr>
      </p:pic>
      <p:pic>
        <p:nvPicPr>
          <p:cNvPr id="18" name="Picture 17" descr="nsf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3450624"/>
            <a:ext cx="1524000" cy="1524000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3719039"/>
            <a:ext cx="2286000" cy="119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55840" y="3679224"/>
            <a:ext cx="94996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09600" y="457200"/>
            <a:ext cx="7924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Acknowledgement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693250" name="Picture 2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3544253"/>
            <a:ext cx="1594485" cy="153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3251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276600" y="2057400"/>
            <a:ext cx="267629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2"/>
          <p:cNvPicPr>
            <a:picLocks noChangeAspect="1" noChangeArrowheads="1"/>
          </p:cNvPicPr>
          <p:nvPr/>
        </p:nvPicPr>
        <p:blipFill>
          <a:blip r:embed="rId2" cstate="print"/>
          <a:srcRect l="4182" t="13793" r="8004"/>
          <a:stretch>
            <a:fillRect/>
          </a:stretch>
        </p:blipFill>
        <p:spPr bwMode="auto">
          <a:xfrm flipH="1">
            <a:off x="457200" y="1524000"/>
            <a:ext cx="1600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62000" y="45720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Action Classification in Still Images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8204" y="1941494"/>
            <a:ext cx="1220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Riding bike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133600" y="2436813"/>
            <a:ext cx="609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343400" y="2436813"/>
            <a:ext cx="609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57200" y="3698557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Human actions are more than just a class label: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4419600"/>
            <a:ext cx="266700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Riding a bike</a:t>
            </a:r>
          </a:p>
          <a:p>
            <a:r>
              <a:rPr lang="en-US" sz="2000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Sitting 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 bike seat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Wearing a helmet</a:t>
            </a:r>
          </a:p>
          <a:p>
            <a:r>
              <a:rPr lang="en-US" sz="20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Peddling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the pedals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9600" y="4343400"/>
            <a:ext cx="289560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0" y="4415135"/>
            <a:ext cx="4953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High-level concepts –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Attributes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Objects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Human poses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2000" y="2133600"/>
            <a:ext cx="609600" cy="457200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5800" y="2667000"/>
            <a:ext cx="457200" cy="457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ight Brace 18"/>
          <p:cNvSpPr/>
          <p:nvPr/>
        </p:nvSpPr>
        <p:spPr>
          <a:xfrm>
            <a:off x="6324600" y="4953000"/>
            <a:ext cx="152400" cy="533400"/>
          </a:xfrm>
          <a:prstGeom prst="rightBrace">
            <a:avLst>
              <a:gd name="adj1" fmla="val 28113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552204" y="5024735"/>
            <a:ext cx="991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Parts</a:t>
            </a:r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310" y="1600200"/>
            <a:ext cx="147454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2"/>
          <p:cNvPicPr>
            <a:picLocks noChangeAspect="1" noChangeArrowheads="1"/>
          </p:cNvPicPr>
          <p:nvPr/>
        </p:nvPicPr>
        <p:blipFill>
          <a:blip r:embed="rId2" cstate="print"/>
          <a:srcRect l="4182" t="13793" r="8004"/>
          <a:stretch>
            <a:fillRect/>
          </a:stretch>
        </p:blipFill>
        <p:spPr bwMode="auto">
          <a:xfrm flipH="1">
            <a:off x="457200" y="1524000"/>
            <a:ext cx="1600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62000" y="45720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Action Classification in Still Images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8204" y="1941494"/>
            <a:ext cx="1220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Riding bike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133600" y="2436813"/>
            <a:ext cx="609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343400" y="2436813"/>
            <a:ext cx="609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57200" y="3698557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Human actions are more than just a class label: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4419600"/>
            <a:ext cx="266700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Riding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bike</a:t>
            </a:r>
          </a:p>
          <a:p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Sitting on a bike seat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Wearing a helmet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Peddling the pedals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9600" y="4343400"/>
            <a:ext cx="289560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0" y="4415135"/>
            <a:ext cx="50292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High-level concepts –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Attributes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Objects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Human poses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Interactions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attributes &amp; parts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3400" y="2286000"/>
            <a:ext cx="1447800" cy="1066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ight Brace 18"/>
          <p:cNvSpPr/>
          <p:nvPr/>
        </p:nvSpPr>
        <p:spPr>
          <a:xfrm>
            <a:off x="6324600" y="4953000"/>
            <a:ext cx="152400" cy="533400"/>
          </a:xfrm>
          <a:prstGeom prst="rightBrace">
            <a:avLst>
              <a:gd name="adj1" fmla="val 28113"/>
              <a:gd name="adj2" fmla="val 50000"/>
            </a:avLst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2204" y="5024735"/>
            <a:ext cx="991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Parts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2000" y="2133600"/>
            <a:ext cx="609600" cy="457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0" y="2590800"/>
            <a:ext cx="3048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9200" y="29718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Riding</a:t>
            </a: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310" y="1600200"/>
            <a:ext cx="147454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609600" y="4267200"/>
            <a:ext cx="8001000" cy="2057400"/>
          </a:xfrm>
          <a:prstGeom prst="rect">
            <a:avLst/>
          </a:prstGeom>
          <a:solidFill>
            <a:srgbClr val="E6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66604" y="1941494"/>
            <a:ext cx="1220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Riding bike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133600" y="2436813"/>
            <a:ext cx="609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343400" y="2436813"/>
            <a:ext cx="609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57200" y="3698557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Human actions are more than just a class label.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934200" y="2438400"/>
            <a:ext cx="609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ubtitle 2"/>
          <p:cNvSpPr txBox="1">
            <a:spLocks/>
          </p:cNvSpPr>
          <p:nvPr/>
        </p:nvSpPr>
        <p:spPr>
          <a:xfrm>
            <a:off x="762000" y="45720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Attributes &amp; Parts for Classification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2"/>
          <p:cNvPicPr>
            <a:picLocks noChangeAspect="1" noChangeArrowheads="1"/>
          </p:cNvPicPr>
          <p:nvPr/>
        </p:nvPicPr>
        <p:blipFill>
          <a:blip r:embed="rId2" cstate="print"/>
          <a:srcRect l="4182" t="13793" r="8004"/>
          <a:stretch>
            <a:fillRect/>
          </a:stretch>
        </p:blipFill>
        <p:spPr bwMode="auto">
          <a:xfrm flipH="1">
            <a:off x="457200" y="1524000"/>
            <a:ext cx="1600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310" y="1600200"/>
            <a:ext cx="147454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2"/>
          <p:cNvPicPr>
            <a:picLocks noChangeAspect="1" noChangeArrowheads="1"/>
          </p:cNvPicPr>
          <p:nvPr/>
        </p:nvPicPr>
        <p:blipFill>
          <a:blip r:embed="rId2" cstate="print"/>
          <a:srcRect l="4182" t="13793" r="8004"/>
          <a:stretch>
            <a:fillRect/>
          </a:stretch>
        </p:blipFill>
        <p:spPr bwMode="auto">
          <a:xfrm flipH="1">
            <a:off x="5105400" y="1524000"/>
            <a:ext cx="1600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85800" y="435506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Attributes, objects, and human poses in visual recognition: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800" y="4800600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Farhadi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et al., 2009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Lampert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et al., 2009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Berg et al., 2010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Parikh &amp;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Grauman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2011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Liu et al., 2011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57600" y="48006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Gupta et al., 2009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Yao &amp;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Fei-Fei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2010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Torresani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et al., 2010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Li et al., 2010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48400" y="4803783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Yao &amp;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Fei-Fei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2010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Yang et al., 2010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Maji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et al., 2011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05400" y="2362200"/>
            <a:ext cx="1524000" cy="990600"/>
          </a:xfrm>
          <a:prstGeom prst="rect">
            <a:avLst/>
          </a:prstGeom>
          <a:noFill/>
          <a:ln>
            <a:solidFill>
              <a:srgbClr val="2100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19800" y="1752600"/>
            <a:ext cx="228600" cy="152400"/>
          </a:xfrm>
          <a:prstGeom prst="rect">
            <a:avLst/>
          </a:prstGeom>
          <a:noFill/>
          <a:ln>
            <a:solidFill>
              <a:srgbClr val="00D1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486400" y="2941656"/>
            <a:ext cx="1524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34000" y="30480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riding a bike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05400" y="1600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wearing a helmet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638800" y="2590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Peddling the pedal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29200" y="21437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sitting on bike seat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8" grpId="0"/>
      <p:bldP spid="19" grpId="0"/>
      <p:bldP spid="23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457200" y="45720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Benefits of the Attribute &amp; Part Rep.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1524000"/>
            <a:ext cx="4114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Incorporate more human knowledge;</a:t>
            </a:r>
          </a:p>
        </p:txBody>
      </p:sp>
      <p:pic>
        <p:nvPicPr>
          <p:cNvPr id="653313" name="Picture 1"/>
          <p:cNvPicPr>
            <a:picLocks noChangeAspect="1" noChangeArrowheads="1"/>
          </p:cNvPicPr>
          <p:nvPr/>
        </p:nvPicPr>
        <p:blipFill>
          <a:blip r:embed="rId2" cstate="print"/>
          <a:srcRect b="10811"/>
          <a:stretch>
            <a:fillRect/>
          </a:stretch>
        </p:blipFill>
        <p:spPr bwMode="auto">
          <a:xfrm>
            <a:off x="4724400" y="1866900"/>
            <a:ext cx="14192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2000" y="3189744"/>
            <a:ext cx="7391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Produce more descriptive intermediate outputs;</a:t>
            </a:r>
          </a:p>
        </p:txBody>
      </p:sp>
      <p:pic>
        <p:nvPicPr>
          <p:cNvPr id="65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1" y="1387608"/>
            <a:ext cx="381000" cy="42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676400" y="4191000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Farhadi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et al., 2009</a:t>
            </a:r>
          </a:p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Lampert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et al., 2009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Berg et al., 2010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Parikh &amp;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Grauman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2011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3733800"/>
            <a:ext cx="7391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Allow more discriminative classifiers;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9600" y="41910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Torresani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et al., 2010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Li et al., 2010</a:t>
            </a:r>
          </a:p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Maji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et al., 2011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Liu et al., 2011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5334000"/>
            <a:ext cx="73914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Complementary information in attributes and parts, hence improve classification performance.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762000" y="45720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Challenges We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Need to Address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1448574"/>
            <a:ext cx="8001000" cy="46474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How to model attributes and parts (objects &amp; poses)?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How to model their interactions?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How to eliminate noise or inconsistency in the data?</a:t>
            </a:r>
          </a:p>
          <a:p>
            <a:pPr>
              <a:buFontTx/>
              <a:buChar char="-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How to use attributes and parts for recognition?</a:t>
            </a:r>
          </a:p>
        </p:txBody>
      </p:sp>
      <p:pic>
        <p:nvPicPr>
          <p:cNvPr id="22" name="Picture 21" descr="riding_a_bike_507.jpg"/>
          <p:cNvPicPr>
            <a:picLocks noChangeAspect="1"/>
          </p:cNvPicPr>
          <p:nvPr/>
        </p:nvPicPr>
        <p:blipFill>
          <a:blip r:embed="rId2" cstate="print"/>
          <a:srcRect b="6667"/>
          <a:stretch>
            <a:fillRect/>
          </a:stretch>
        </p:blipFill>
        <p:spPr>
          <a:xfrm>
            <a:off x="1143000" y="2820174"/>
            <a:ext cx="1531620" cy="2133600"/>
          </a:xfrm>
          <a:prstGeom prst="rect">
            <a:avLst/>
          </a:prstGeom>
        </p:spPr>
      </p:pic>
      <p:pic>
        <p:nvPicPr>
          <p:cNvPr id="23" name="Picture 22" descr="riding_a_bike_1065.jpg"/>
          <p:cNvPicPr>
            <a:picLocks noChangeAspect="1"/>
          </p:cNvPicPr>
          <p:nvPr/>
        </p:nvPicPr>
        <p:blipFill>
          <a:blip r:embed="rId3" cstate="print"/>
          <a:srcRect b="6667"/>
          <a:stretch>
            <a:fillRect/>
          </a:stretch>
        </p:blipFill>
        <p:spPr>
          <a:xfrm>
            <a:off x="3124200" y="2820174"/>
            <a:ext cx="1522476" cy="2133600"/>
          </a:xfrm>
          <a:prstGeom prst="rect">
            <a:avLst/>
          </a:prstGeom>
        </p:spPr>
      </p:pic>
      <p:pic>
        <p:nvPicPr>
          <p:cNvPr id="32" name="Picture 31" descr="riding_a_bike_026.jpg"/>
          <p:cNvPicPr>
            <a:picLocks noChangeAspect="1"/>
          </p:cNvPicPr>
          <p:nvPr/>
        </p:nvPicPr>
        <p:blipFill>
          <a:blip r:embed="rId4" cstate="print"/>
          <a:srcRect b="6667"/>
          <a:stretch>
            <a:fillRect/>
          </a:stretch>
        </p:blipFill>
        <p:spPr>
          <a:xfrm>
            <a:off x="5110434" y="2820174"/>
            <a:ext cx="1766615" cy="2133600"/>
          </a:xfrm>
          <a:prstGeom prst="rect">
            <a:avLst/>
          </a:prstGeom>
        </p:spPr>
      </p:pic>
      <p:pic>
        <p:nvPicPr>
          <p:cNvPr id="33" name="Picture 32" descr="riding_a_bike_132.jpg"/>
          <p:cNvPicPr>
            <a:picLocks noChangeAspect="1"/>
          </p:cNvPicPr>
          <p:nvPr/>
        </p:nvPicPr>
        <p:blipFill>
          <a:blip r:embed="rId5" cstate="print"/>
          <a:srcRect b="6667"/>
          <a:stretch>
            <a:fillRect/>
          </a:stretch>
        </p:blipFill>
        <p:spPr>
          <a:xfrm>
            <a:off x="6953250" y="2820174"/>
            <a:ext cx="1428750" cy="21336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447800" y="3201174"/>
            <a:ext cx="457200" cy="533400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43000" y="4914067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Unexpected object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76600" y="4931688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Errors in detection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276600" y="3810774"/>
            <a:ext cx="304800" cy="609600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19800" y="4931688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Object does not appear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715000" y="2972574"/>
            <a:ext cx="304800" cy="228600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620000" y="2972574"/>
            <a:ext cx="304800" cy="228600"/>
          </a:xfrm>
          <a:prstGeom prst="rect">
            <a:avLst/>
          </a:prstGeom>
          <a:noFill/>
          <a:ln w="12700">
            <a:solidFill>
              <a:srgbClr val="00FF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ANGPENG@ZQPLLMMRRPWYY57I" val="37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16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17043</TotalTime>
  <Words>2589</Words>
  <Application>Microsoft Office PowerPoint</Application>
  <PresentationFormat>On-screen Show (4:3)</PresentationFormat>
  <Paragraphs>1275</Paragraphs>
  <Slides>48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Office Theme</vt:lpstr>
      <vt:lpstr>Equation</vt:lpstr>
      <vt:lpstr>Human Action Recognition by Learning Bases of Action Attributes and Parts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Grouplet: A Structured Image Representation for Recognizing Human and Object Interactions</dc:title>
  <dc:creator>Bangpeng</dc:creator>
  <cp:lastModifiedBy>Yaya Xie</cp:lastModifiedBy>
  <cp:revision>1159</cp:revision>
  <dcterms:created xsi:type="dcterms:W3CDTF">2006-08-16T00:00:00Z</dcterms:created>
  <dcterms:modified xsi:type="dcterms:W3CDTF">2011-11-01T21:06:51Z</dcterms:modified>
</cp:coreProperties>
</file>