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607" r:id="rId3"/>
    <p:sldId id="609" r:id="rId4"/>
    <p:sldId id="610" r:id="rId5"/>
    <p:sldId id="611" r:id="rId6"/>
    <p:sldId id="612" r:id="rId7"/>
    <p:sldId id="614" r:id="rId8"/>
    <p:sldId id="615" r:id="rId9"/>
    <p:sldId id="656" r:id="rId10"/>
    <p:sldId id="617" r:id="rId11"/>
    <p:sldId id="648" r:id="rId12"/>
    <p:sldId id="649" r:id="rId13"/>
    <p:sldId id="651" r:id="rId14"/>
    <p:sldId id="652" r:id="rId15"/>
    <p:sldId id="653" r:id="rId16"/>
    <p:sldId id="654" r:id="rId17"/>
    <p:sldId id="650" r:id="rId18"/>
    <p:sldId id="655" r:id="rId19"/>
    <p:sldId id="657" r:id="rId20"/>
    <p:sldId id="627" r:id="rId21"/>
    <p:sldId id="628" r:id="rId22"/>
    <p:sldId id="658" r:id="rId23"/>
    <p:sldId id="630" r:id="rId24"/>
    <p:sldId id="631" r:id="rId25"/>
    <p:sldId id="632" r:id="rId26"/>
    <p:sldId id="633" r:id="rId27"/>
    <p:sldId id="634" r:id="rId28"/>
    <p:sldId id="635" r:id="rId29"/>
    <p:sldId id="636" r:id="rId30"/>
    <p:sldId id="637" r:id="rId31"/>
    <p:sldId id="638" r:id="rId32"/>
    <p:sldId id="639" r:id="rId33"/>
    <p:sldId id="640" r:id="rId34"/>
    <p:sldId id="641" r:id="rId35"/>
    <p:sldId id="642" r:id="rId36"/>
    <p:sldId id="643" r:id="rId37"/>
    <p:sldId id="644" r:id="rId38"/>
    <p:sldId id="659" r:id="rId39"/>
    <p:sldId id="646" r:id="rId40"/>
    <p:sldId id="647" r:id="rId41"/>
  </p:sldIdLst>
  <p:sldSz cx="9144000" cy="6858000" type="screen4x3"/>
  <p:notesSz cx="7010400" cy="9236075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4"/>
    <a:srgbClr val="FFFFA0"/>
    <a:srgbClr val="FFFF80"/>
    <a:srgbClr val="FF00FF"/>
    <a:srgbClr val="FF3232"/>
    <a:srgbClr val="00FF00"/>
    <a:srgbClr val="0050B0"/>
    <a:srgbClr val="00B050"/>
    <a:srgbClr val="990000"/>
    <a:srgbClr val="FF8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863" autoAdjust="0"/>
    <p:restoredTop sz="96071" autoAdjust="0"/>
  </p:normalViewPr>
  <p:slideViewPr>
    <p:cSldViewPr>
      <p:cViewPr varScale="1">
        <p:scale>
          <a:sx n="79" d="100"/>
          <a:sy n="79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5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67.wmf"/><Relationship Id="rId1" Type="http://schemas.openxmlformats.org/officeDocument/2006/relationships/image" Target="../media/image5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8CA17E-03D4-401D-8243-2891B9952A28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BC46C1-2783-4653-AA72-919AC93F2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2E219-455F-470B-9EE4-BBD0B7280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CC4B-47C1-4739-9E19-7558696B5916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B6E4-D6F5-4865-BFC7-C61AED73A3AE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D687-DA2C-42A4-BDD2-CD54446941B2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8571-05F9-417D-AA66-818CC022ACAF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5095-38DF-4110-BCF5-242A344A155C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B6EE-DC0D-445A-9BD9-3651C07363DD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0F2C-5B33-4EE4-81CC-DAD858B2ADCF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7762-7EEA-4B8E-A0C2-D3CAA9B008C4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668A-54A5-481F-BD12-B5FE545E78B5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E889-A73E-4A40-BEA4-D335E115AD44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0CB9-7A9C-4C4F-841A-5DBB0933576A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219F-7768-47ED-BABC-85E72337021D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1.jpeg"/><Relationship Id="rId21" Type="http://schemas.openxmlformats.org/officeDocument/2006/relationships/image" Target="../media/image35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31.png"/><Relationship Id="rId25" Type="http://schemas.openxmlformats.org/officeDocument/2006/relationships/image" Target="../media/image39.jpeg"/><Relationship Id="rId2" Type="http://schemas.openxmlformats.org/officeDocument/2006/relationships/image" Target="../media/image10.jpe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24" Type="http://schemas.openxmlformats.org/officeDocument/2006/relationships/image" Target="../media/image38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7.png"/><Relationship Id="rId10" Type="http://schemas.openxmlformats.org/officeDocument/2006/relationships/image" Target="../media/image18.png"/><Relationship Id="rId19" Type="http://schemas.openxmlformats.org/officeDocument/2006/relationships/image" Target="../media/image3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32.png"/><Relationship Id="rId26" Type="http://schemas.openxmlformats.org/officeDocument/2006/relationships/image" Target="../media/image45.png"/><Relationship Id="rId3" Type="http://schemas.openxmlformats.org/officeDocument/2006/relationships/image" Target="../media/image11.jpeg"/><Relationship Id="rId21" Type="http://schemas.openxmlformats.org/officeDocument/2006/relationships/image" Target="../media/image42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31.png"/><Relationship Id="rId25" Type="http://schemas.openxmlformats.org/officeDocument/2006/relationships/image" Target="../media/image44.png"/><Relationship Id="rId2" Type="http://schemas.openxmlformats.org/officeDocument/2006/relationships/image" Target="../media/image10.jpe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24" Type="http://schemas.openxmlformats.org/officeDocument/2006/relationships/image" Target="../media/image43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7.png"/><Relationship Id="rId28" Type="http://schemas.openxmlformats.org/officeDocument/2006/relationships/image" Target="../media/image47.png"/><Relationship Id="rId10" Type="http://schemas.openxmlformats.org/officeDocument/2006/relationships/image" Target="../media/image18.png"/><Relationship Id="rId19" Type="http://schemas.openxmlformats.org/officeDocument/2006/relationships/image" Target="../media/image3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Relationship Id="rId22" Type="http://schemas.openxmlformats.org/officeDocument/2006/relationships/image" Target="../media/image36.png"/><Relationship Id="rId27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32.png"/><Relationship Id="rId26" Type="http://schemas.openxmlformats.org/officeDocument/2006/relationships/image" Target="../media/image45.png"/><Relationship Id="rId3" Type="http://schemas.openxmlformats.org/officeDocument/2006/relationships/image" Target="../media/image11.jpeg"/><Relationship Id="rId21" Type="http://schemas.openxmlformats.org/officeDocument/2006/relationships/image" Target="../media/image42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31.png"/><Relationship Id="rId25" Type="http://schemas.openxmlformats.org/officeDocument/2006/relationships/image" Target="../media/image44.png"/><Relationship Id="rId2" Type="http://schemas.openxmlformats.org/officeDocument/2006/relationships/image" Target="../media/image10.jpe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24" Type="http://schemas.openxmlformats.org/officeDocument/2006/relationships/image" Target="../media/image43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7.png"/><Relationship Id="rId28" Type="http://schemas.openxmlformats.org/officeDocument/2006/relationships/image" Target="../media/image47.png"/><Relationship Id="rId10" Type="http://schemas.openxmlformats.org/officeDocument/2006/relationships/image" Target="../media/image18.png"/><Relationship Id="rId19" Type="http://schemas.openxmlformats.org/officeDocument/2006/relationships/image" Target="../media/image3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Relationship Id="rId22" Type="http://schemas.openxmlformats.org/officeDocument/2006/relationships/image" Target="../media/image48.jpeg"/><Relationship Id="rId27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32.png"/><Relationship Id="rId26" Type="http://schemas.openxmlformats.org/officeDocument/2006/relationships/image" Target="../media/image45.png"/><Relationship Id="rId3" Type="http://schemas.openxmlformats.org/officeDocument/2006/relationships/image" Target="../media/image11.jpeg"/><Relationship Id="rId21" Type="http://schemas.openxmlformats.org/officeDocument/2006/relationships/image" Target="../media/image42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31.png"/><Relationship Id="rId25" Type="http://schemas.openxmlformats.org/officeDocument/2006/relationships/image" Target="../media/image44.png"/><Relationship Id="rId2" Type="http://schemas.openxmlformats.org/officeDocument/2006/relationships/image" Target="../media/image10.jpe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24" Type="http://schemas.openxmlformats.org/officeDocument/2006/relationships/image" Target="../media/image43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7.png"/><Relationship Id="rId28" Type="http://schemas.openxmlformats.org/officeDocument/2006/relationships/image" Target="../media/image47.png"/><Relationship Id="rId10" Type="http://schemas.openxmlformats.org/officeDocument/2006/relationships/image" Target="../media/image18.png"/><Relationship Id="rId19" Type="http://schemas.openxmlformats.org/officeDocument/2006/relationships/image" Target="../media/image33.png"/><Relationship Id="rId31" Type="http://schemas.openxmlformats.org/officeDocument/2006/relationships/image" Target="../media/image51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Relationship Id="rId22" Type="http://schemas.openxmlformats.org/officeDocument/2006/relationships/image" Target="../media/image36.png"/><Relationship Id="rId27" Type="http://schemas.openxmlformats.org/officeDocument/2006/relationships/image" Target="../media/image46.png"/><Relationship Id="rId30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32.png"/><Relationship Id="rId26" Type="http://schemas.openxmlformats.org/officeDocument/2006/relationships/image" Target="../media/image45.png"/><Relationship Id="rId3" Type="http://schemas.openxmlformats.org/officeDocument/2006/relationships/image" Target="../media/image11.jpeg"/><Relationship Id="rId21" Type="http://schemas.openxmlformats.org/officeDocument/2006/relationships/image" Target="../media/image42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31.png"/><Relationship Id="rId25" Type="http://schemas.openxmlformats.org/officeDocument/2006/relationships/image" Target="../media/image44.png"/><Relationship Id="rId2" Type="http://schemas.openxmlformats.org/officeDocument/2006/relationships/image" Target="../media/image10.jpe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24" Type="http://schemas.openxmlformats.org/officeDocument/2006/relationships/image" Target="../media/image43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7.png"/><Relationship Id="rId28" Type="http://schemas.openxmlformats.org/officeDocument/2006/relationships/image" Target="../media/image47.png"/><Relationship Id="rId10" Type="http://schemas.openxmlformats.org/officeDocument/2006/relationships/image" Target="../media/image18.png"/><Relationship Id="rId19" Type="http://schemas.openxmlformats.org/officeDocument/2006/relationships/image" Target="../media/image3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Relationship Id="rId22" Type="http://schemas.openxmlformats.org/officeDocument/2006/relationships/image" Target="../media/image52.jpeg"/><Relationship Id="rId27" Type="http://schemas.openxmlformats.org/officeDocument/2006/relationships/image" Target="../media/image46.png"/><Relationship Id="rId30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31.png"/><Relationship Id="rId26" Type="http://schemas.openxmlformats.org/officeDocument/2006/relationships/image" Target="../media/image44.png"/><Relationship Id="rId3" Type="http://schemas.openxmlformats.org/officeDocument/2006/relationships/image" Target="../media/image10.jpeg"/><Relationship Id="rId21" Type="http://schemas.openxmlformats.org/officeDocument/2006/relationships/image" Target="../media/image34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30.png"/><Relationship Id="rId25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jpeg"/><Relationship Id="rId20" Type="http://schemas.openxmlformats.org/officeDocument/2006/relationships/image" Target="../media/image33.png"/><Relationship Id="rId29" Type="http://schemas.openxmlformats.org/officeDocument/2006/relationships/image" Target="../media/image4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24" Type="http://schemas.openxmlformats.org/officeDocument/2006/relationships/image" Target="../media/image37.pn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52.jpeg"/><Relationship Id="rId28" Type="http://schemas.openxmlformats.org/officeDocument/2006/relationships/image" Target="../media/image46.png"/><Relationship Id="rId10" Type="http://schemas.openxmlformats.org/officeDocument/2006/relationships/image" Target="../media/image17.png"/><Relationship Id="rId19" Type="http://schemas.openxmlformats.org/officeDocument/2006/relationships/image" Target="../media/image3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42.jpeg"/><Relationship Id="rId27" Type="http://schemas.openxmlformats.org/officeDocument/2006/relationships/image" Target="../media/image45.png"/><Relationship Id="rId30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31.png"/><Relationship Id="rId26" Type="http://schemas.openxmlformats.org/officeDocument/2006/relationships/image" Target="../media/image44.png"/><Relationship Id="rId3" Type="http://schemas.openxmlformats.org/officeDocument/2006/relationships/image" Target="../media/image10.jpeg"/><Relationship Id="rId21" Type="http://schemas.openxmlformats.org/officeDocument/2006/relationships/image" Target="../media/image34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30.png"/><Relationship Id="rId25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jpeg"/><Relationship Id="rId20" Type="http://schemas.openxmlformats.org/officeDocument/2006/relationships/image" Target="../media/image33.png"/><Relationship Id="rId29" Type="http://schemas.openxmlformats.org/officeDocument/2006/relationships/image" Target="../media/image4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24" Type="http://schemas.openxmlformats.org/officeDocument/2006/relationships/image" Target="../media/image37.pn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56.jpeg"/><Relationship Id="rId28" Type="http://schemas.openxmlformats.org/officeDocument/2006/relationships/image" Target="../media/image46.png"/><Relationship Id="rId10" Type="http://schemas.openxmlformats.org/officeDocument/2006/relationships/image" Target="../media/image17.png"/><Relationship Id="rId19" Type="http://schemas.openxmlformats.org/officeDocument/2006/relationships/image" Target="../media/image3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42.jpeg"/><Relationship Id="rId27" Type="http://schemas.openxmlformats.org/officeDocument/2006/relationships/image" Target="../media/image45.png"/><Relationship Id="rId30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66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4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3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5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64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63.png"/><Relationship Id="rId9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9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3.png"/><Relationship Id="rId7" Type="http://schemas.openxmlformats.org/officeDocument/2006/relationships/image" Target="../media/image79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17.png"/><Relationship Id="rId5" Type="http://schemas.openxmlformats.org/officeDocument/2006/relationships/image" Target="../media/image75.png"/><Relationship Id="rId10" Type="http://schemas.openxmlformats.org/officeDocument/2006/relationships/image" Target="../media/image82.jpeg"/><Relationship Id="rId4" Type="http://schemas.openxmlformats.org/officeDocument/2006/relationships/image" Target="../media/image74.png"/><Relationship Id="rId9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3.png"/><Relationship Id="rId7" Type="http://schemas.openxmlformats.org/officeDocument/2006/relationships/image" Target="../media/image79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5.jpeg"/><Relationship Id="rId5" Type="http://schemas.openxmlformats.org/officeDocument/2006/relationships/image" Target="../media/image75.png"/><Relationship Id="rId10" Type="http://schemas.openxmlformats.org/officeDocument/2006/relationships/image" Target="../media/image84.jpeg"/><Relationship Id="rId4" Type="http://schemas.openxmlformats.org/officeDocument/2006/relationships/image" Target="../media/image74.png"/><Relationship Id="rId9" Type="http://schemas.openxmlformats.org/officeDocument/2006/relationships/image" Target="../media/image8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3.png"/><Relationship Id="rId7" Type="http://schemas.openxmlformats.org/officeDocument/2006/relationships/image" Target="../media/image79.emf"/><Relationship Id="rId12" Type="http://schemas.openxmlformats.org/officeDocument/2006/relationships/image" Target="../media/image9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11" Type="http://schemas.openxmlformats.org/officeDocument/2006/relationships/image" Target="../media/image90.jpeg"/><Relationship Id="rId5" Type="http://schemas.openxmlformats.org/officeDocument/2006/relationships/image" Target="../media/image86.jpeg"/><Relationship Id="rId10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92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stanford.edu/Datasets/40actions.html" TargetMode="External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stanford.edu/Datasets/40actions.html" TargetMode="External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stanford.edu/Datasets/40actions.html" TargetMode="External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stanford.edu/Datasets/40actions.html" TargetMode="External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13" Type="http://schemas.openxmlformats.org/officeDocument/2006/relationships/image" Target="../media/image112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12" Type="http://schemas.openxmlformats.org/officeDocument/2006/relationships/image" Target="../media/image111.jpeg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11" Type="http://schemas.openxmlformats.org/officeDocument/2006/relationships/image" Target="../media/image110.jpeg"/><Relationship Id="rId5" Type="http://schemas.openxmlformats.org/officeDocument/2006/relationships/image" Target="../media/image104.jpeg"/><Relationship Id="rId10" Type="http://schemas.openxmlformats.org/officeDocument/2006/relationships/image" Target="../media/image109.jpeg"/><Relationship Id="rId4" Type="http://schemas.openxmlformats.org/officeDocument/2006/relationships/image" Target="../media/image103.jpeg"/><Relationship Id="rId9" Type="http://schemas.openxmlformats.org/officeDocument/2006/relationships/image" Target="../media/image108.jpeg"/><Relationship Id="rId14" Type="http://schemas.openxmlformats.org/officeDocument/2006/relationships/image" Target="../media/image11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31.png"/><Relationship Id="rId26" Type="http://schemas.openxmlformats.org/officeDocument/2006/relationships/image" Target="../media/image118.jpeg"/><Relationship Id="rId3" Type="http://schemas.openxmlformats.org/officeDocument/2006/relationships/image" Target="../media/image10.jpeg"/><Relationship Id="rId21" Type="http://schemas.openxmlformats.org/officeDocument/2006/relationships/image" Target="../media/image34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30.png"/><Relationship Id="rId25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jpeg"/><Relationship Id="rId20" Type="http://schemas.openxmlformats.org/officeDocument/2006/relationships/image" Target="../media/image33.png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jpeg"/><Relationship Id="rId11" Type="http://schemas.openxmlformats.org/officeDocument/2006/relationships/image" Target="../media/image115.jpeg"/><Relationship Id="rId24" Type="http://schemas.openxmlformats.org/officeDocument/2006/relationships/image" Target="../media/image117.jpeg"/><Relationship Id="rId5" Type="http://schemas.openxmlformats.org/officeDocument/2006/relationships/image" Target="../media/image114.jpeg"/><Relationship Id="rId15" Type="http://schemas.openxmlformats.org/officeDocument/2006/relationships/image" Target="../media/image22.jpeg"/><Relationship Id="rId23" Type="http://schemas.openxmlformats.org/officeDocument/2006/relationships/image" Target="../media/image116.jpeg"/><Relationship Id="rId28" Type="http://schemas.openxmlformats.org/officeDocument/2006/relationships/image" Target="../media/image120.jpeg"/><Relationship Id="rId10" Type="http://schemas.openxmlformats.org/officeDocument/2006/relationships/image" Target="../media/image17.png"/><Relationship Id="rId19" Type="http://schemas.openxmlformats.org/officeDocument/2006/relationships/image" Target="../media/image3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42.jpeg"/><Relationship Id="rId27" Type="http://schemas.openxmlformats.org/officeDocument/2006/relationships/image" Target="../media/image1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2.gif"/><Relationship Id="rId7" Type="http://schemas.openxmlformats.org/officeDocument/2006/relationships/image" Target="../media/image124.pn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jpeg"/><Relationship Id="rId4" Type="http://schemas.openxmlformats.org/officeDocument/2006/relationships/image" Target="../media/image1.jpeg"/><Relationship Id="rId9" Type="http://schemas.openxmlformats.org/officeDocument/2006/relationships/image" Target="../media/image1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6553200" cy="1752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Human Action Recognition by Learning Bases of Action Attributes and Parts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086600" cy="9906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Bangpeng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Yao,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Xiaoye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Jiang,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Aditya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Khosla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Andy Lai Lin,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Leonidas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Guibas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and  Li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Fei-Fei</a:t>
            </a:r>
            <a:endParaRPr lang="en-US" sz="240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33400" y="4724400"/>
            <a:ext cx="8077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Stanford University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 descr="logo_l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533400"/>
            <a:ext cx="1143000" cy="744494"/>
          </a:xfrm>
          <a:prstGeom prst="rect">
            <a:avLst/>
          </a:prstGeom>
        </p:spPr>
      </p:pic>
      <p:pic>
        <p:nvPicPr>
          <p:cNvPr id="11" name="Picture 10" descr="logo_Stanfor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8023" y="381000"/>
            <a:ext cx="698777" cy="1066800"/>
          </a:xfrm>
          <a:prstGeom prst="rect">
            <a:avLst/>
          </a:prstGeom>
        </p:spPr>
      </p:pic>
      <p:pic>
        <p:nvPicPr>
          <p:cNvPr id="7352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68212"/>
            <a:ext cx="9144000" cy="10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148086" y="1066800"/>
            <a:ext cx="563880" cy="64008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990600" y="1681424"/>
            <a:ext cx="1676400" cy="113797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Attributes and Parts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" name="Picture 92" descr="writing_on_a_book_0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331720"/>
            <a:ext cx="548640" cy="411480"/>
          </a:xfrm>
          <a:prstGeom prst="rect">
            <a:avLst/>
          </a:prstGeom>
        </p:spPr>
      </p:pic>
      <p:pic>
        <p:nvPicPr>
          <p:cNvPr id="94" name="Picture 93" descr="calling_043.jpg"/>
          <p:cNvPicPr>
            <a:picLocks noChangeAspect="1"/>
          </p:cNvPicPr>
          <p:nvPr/>
        </p:nvPicPr>
        <p:blipFill>
          <a:blip r:embed="rId3" cstate="print"/>
          <a:srcRect r="27273"/>
          <a:stretch>
            <a:fillRect/>
          </a:stretch>
        </p:blipFill>
        <p:spPr>
          <a:xfrm>
            <a:off x="152400" y="1783080"/>
            <a:ext cx="548640" cy="502920"/>
          </a:xfrm>
          <a:prstGeom prst="rect">
            <a:avLst/>
          </a:prstGeom>
        </p:spPr>
      </p:pic>
      <p:pic>
        <p:nvPicPr>
          <p:cNvPr id="95" name="Picture 22"/>
          <p:cNvPicPr>
            <a:picLocks noChangeAspect="1" noChangeArrowheads="1"/>
          </p:cNvPicPr>
          <p:nvPr/>
        </p:nvPicPr>
        <p:blipFill>
          <a:blip r:embed="rId4" cstate="print"/>
          <a:srcRect l="4182" t="13793" r="8004"/>
          <a:stretch>
            <a:fillRect/>
          </a:stretch>
        </p:blipFill>
        <p:spPr bwMode="auto">
          <a:xfrm flipH="1">
            <a:off x="152400" y="1066802"/>
            <a:ext cx="54864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drinking_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791197"/>
            <a:ext cx="548640" cy="737007"/>
          </a:xfrm>
          <a:prstGeom prst="rect">
            <a:avLst/>
          </a:prstGeom>
        </p:spPr>
      </p:pic>
      <p:pic>
        <p:nvPicPr>
          <p:cNvPr id="72" name="Picture 71" descr="fixing_a_bike_05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569898"/>
            <a:ext cx="548640" cy="583659"/>
          </a:xfrm>
          <a:prstGeom prst="rect">
            <a:avLst/>
          </a:prstGeom>
        </p:spPr>
      </p:pic>
      <p:pic>
        <p:nvPicPr>
          <p:cNvPr id="73" name="Picture 72" descr="writingonboa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191000"/>
            <a:ext cx="548640" cy="647673"/>
          </a:xfrm>
          <a:prstGeom prst="rect">
            <a:avLst/>
          </a:prstGeom>
        </p:spPr>
      </p:pic>
      <p:pic>
        <p:nvPicPr>
          <p:cNvPr id="74" name="Picture 73" descr="feeding_a_horse_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871049"/>
            <a:ext cx="548640" cy="39136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38200" y="132171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Attributes:</a:t>
            </a: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752600"/>
            <a:ext cx="26063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0051" y="1752600"/>
            <a:ext cx="530149" cy="5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8885" y="1752600"/>
            <a:ext cx="438702" cy="5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3096" y="2397329"/>
            <a:ext cx="360904" cy="36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Box 99"/>
          <p:cNvSpPr txBox="1"/>
          <p:nvPr/>
        </p:nvSpPr>
        <p:spPr>
          <a:xfrm>
            <a:off x="1600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981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09800" y="1341408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semantic descriptions of human actions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723845" y="1741098"/>
            <a:ext cx="333555" cy="609600"/>
          </a:xfrm>
          <a:prstGeom prst="rect">
            <a:avLst/>
          </a:prstGeom>
          <a:noFill/>
          <a:ln w="317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66800" y="1741098"/>
            <a:ext cx="533400" cy="609600"/>
          </a:xfrm>
          <a:prstGeom prst="rect">
            <a:avLst/>
          </a:prstGeom>
          <a:noFill/>
          <a:ln w="317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moking_cigarette_065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" y="5296407"/>
            <a:ext cx="548640" cy="407091"/>
          </a:xfrm>
          <a:prstGeom prst="rect">
            <a:avLst/>
          </a:prstGeom>
        </p:spPr>
      </p:pic>
      <p:pic>
        <p:nvPicPr>
          <p:cNvPr id="24" name="Picture 23" descr="gardening_010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" y="5743755"/>
            <a:ext cx="548640" cy="389469"/>
          </a:xfrm>
          <a:prstGeom prst="rect">
            <a:avLst/>
          </a:prstGeom>
        </p:spPr>
      </p:pic>
      <p:pic>
        <p:nvPicPr>
          <p:cNvPr id="25" name="Picture 24" descr="riding_a_horse_09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" y="6177951"/>
            <a:ext cx="548640" cy="483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990600" y="1681424"/>
            <a:ext cx="1676400" cy="113797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Attributes and Parts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" name="Picture 92" descr="writing_on_a_book_0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331720"/>
            <a:ext cx="548640" cy="411480"/>
          </a:xfrm>
          <a:prstGeom prst="rect">
            <a:avLst/>
          </a:prstGeom>
        </p:spPr>
      </p:pic>
      <p:pic>
        <p:nvPicPr>
          <p:cNvPr id="94" name="Picture 93" descr="calling_043.jpg"/>
          <p:cNvPicPr>
            <a:picLocks noChangeAspect="1"/>
          </p:cNvPicPr>
          <p:nvPr/>
        </p:nvPicPr>
        <p:blipFill>
          <a:blip r:embed="rId3" cstate="print"/>
          <a:srcRect r="27273"/>
          <a:stretch>
            <a:fillRect/>
          </a:stretch>
        </p:blipFill>
        <p:spPr>
          <a:xfrm>
            <a:off x="152400" y="1783080"/>
            <a:ext cx="548640" cy="502920"/>
          </a:xfrm>
          <a:prstGeom prst="rect">
            <a:avLst/>
          </a:prstGeom>
        </p:spPr>
      </p:pic>
      <p:pic>
        <p:nvPicPr>
          <p:cNvPr id="95" name="Picture 22"/>
          <p:cNvPicPr>
            <a:picLocks noChangeAspect="1" noChangeArrowheads="1"/>
          </p:cNvPicPr>
          <p:nvPr/>
        </p:nvPicPr>
        <p:blipFill>
          <a:blip r:embed="rId4" cstate="print"/>
          <a:srcRect l="4182" t="13793" r="8004"/>
          <a:stretch>
            <a:fillRect/>
          </a:stretch>
        </p:blipFill>
        <p:spPr bwMode="auto">
          <a:xfrm flipH="1">
            <a:off x="152400" y="1066802"/>
            <a:ext cx="54864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drinking_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791197"/>
            <a:ext cx="548640" cy="737007"/>
          </a:xfrm>
          <a:prstGeom prst="rect">
            <a:avLst/>
          </a:prstGeom>
        </p:spPr>
      </p:pic>
      <p:pic>
        <p:nvPicPr>
          <p:cNvPr id="72" name="Picture 71" descr="fixing_a_bike_05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569898"/>
            <a:ext cx="548640" cy="583659"/>
          </a:xfrm>
          <a:prstGeom prst="rect">
            <a:avLst/>
          </a:prstGeom>
        </p:spPr>
      </p:pic>
      <p:pic>
        <p:nvPicPr>
          <p:cNvPr id="73" name="Picture 72" descr="writingonboa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191000"/>
            <a:ext cx="548640" cy="647673"/>
          </a:xfrm>
          <a:prstGeom prst="rect">
            <a:avLst/>
          </a:prstGeom>
        </p:spPr>
      </p:pic>
      <p:pic>
        <p:nvPicPr>
          <p:cNvPr id="74" name="Picture 73" descr="feeding_a_horse_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871049"/>
            <a:ext cx="548640" cy="39136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38200" y="132171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Attributes:</a:t>
            </a: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752600"/>
            <a:ext cx="26063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0051" y="1752600"/>
            <a:ext cx="530149" cy="5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8885" y="1752600"/>
            <a:ext cx="438702" cy="5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3096" y="2397329"/>
            <a:ext cx="360904" cy="36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Box 99"/>
          <p:cNvSpPr txBox="1"/>
          <p:nvPr/>
        </p:nvSpPr>
        <p:spPr>
          <a:xfrm>
            <a:off x="1600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981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09800" y="1341408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semantic descriptions of human actions</a:t>
            </a:r>
          </a:p>
        </p:txBody>
      </p:sp>
      <p:pic>
        <p:nvPicPr>
          <p:cNvPr id="23" name="Picture 22" descr="smoking_cigarette_065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" y="5296407"/>
            <a:ext cx="548640" cy="407091"/>
          </a:xfrm>
          <a:prstGeom prst="rect">
            <a:avLst/>
          </a:prstGeom>
        </p:spPr>
      </p:pic>
      <p:pic>
        <p:nvPicPr>
          <p:cNvPr id="24" name="Picture 23" descr="gardening_010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" y="5743755"/>
            <a:ext cx="548640" cy="389469"/>
          </a:xfrm>
          <a:prstGeom prst="rect">
            <a:avLst/>
          </a:prstGeom>
        </p:spPr>
      </p:pic>
      <p:pic>
        <p:nvPicPr>
          <p:cNvPr id="25" name="Picture 24" descr="riding_a_horse_09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" y="6177951"/>
            <a:ext cx="548640" cy="48398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352800" y="2057400"/>
            <a:ext cx="4572000" cy="3242684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 descr="riding_a_bike_509.jpg"/>
          <p:cNvPicPr>
            <a:picLocks noChangeAspect="1"/>
          </p:cNvPicPr>
          <p:nvPr/>
        </p:nvPicPr>
        <p:blipFill>
          <a:blip r:embed="rId16" cstate="print"/>
          <a:srcRect l="20000" t="5977" r="17143" b="4374"/>
          <a:stretch>
            <a:fillRect/>
          </a:stretch>
        </p:blipFill>
        <p:spPr>
          <a:xfrm flipH="1">
            <a:off x="4510176" y="2680529"/>
            <a:ext cx="685800" cy="935182"/>
          </a:xfrm>
          <a:prstGeom prst="rect">
            <a:avLst/>
          </a:prstGeom>
        </p:spPr>
      </p:pic>
      <p:pic>
        <p:nvPicPr>
          <p:cNvPr id="29" name="Picture 28" descr="riding_a_bike_026.jpg"/>
          <p:cNvPicPr>
            <a:picLocks noChangeAspect="1"/>
          </p:cNvPicPr>
          <p:nvPr/>
        </p:nvPicPr>
        <p:blipFill>
          <a:blip r:embed="rId17" cstate="print"/>
          <a:srcRect b="6667"/>
          <a:stretch>
            <a:fillRect/>
          </a:stretch>
        </p:blipFill>
        <p:spPr>
          <a:xfrm>
            <a:off x="3842361" y="2985329"/>
            <a:ext cx="820215" cy="990600"/>
          </a:xfrm>
          <a:prstGeom prst="rect">
            <a:avLst/>
          </a:prstGeom>
        </p:spPr>
      </p:pic>
      <p:pic>
        <p:nvPicPr>
          <p:cNvPr id="30" name="Picture 29" descr="calling_043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172200" y="3395084"/>
            <a:ext cx="1143000" cy="762000"/>
          </a:xfrm>
          <a:prstGeom prst="rect">
            <a:avLst/>
          </a:prstGeom>
        </p:spPr>
      </p:pic>
      <p:pic>
        <p:nvPicPr>
          <p:cNvPr id="31" name="Picture 30" descr="drinking_0155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724400" y="4233284"/>
            <a:ext cx="706626" cy="939514"/>
          </a:xfrm>
          <a:prstGeom prst="rect">
            <a:avLst/>
          </a:prstGeom>
        </p:spPr>
      </p:pic>
      <p:pic>
        <p:nvPicPr>
          <p:cNvPr id="32" name="Picture 31" descr="pushing_a_cart_0271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715000" y="4233284"/>
            <a:ext cx="914400" cy="914400"/>
          </a:xfrm>
          <a:prstGeom prst="rect">
            <a:avLst/>
          </a:prstGeom>
        </p:spPr>
      </p:pic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21" cstate="print"/>
          <a:srcRect l="4182" t="13793" r="8004"/>
          <a:stretch>
            <a:fillRect/>
          </a:stretch>
        </p:blipFill>
        <p:spPr bwMode="auto">
          <a:xfrm flipH="1">
            <a:off x="5195976" y="2604329"/>
            <a:ext cx="6400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429000" y="400468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Riding bike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58000" y="4309484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Not riding bike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67400" y="532004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Lampert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al., 2009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Berg et al., 2010</a:t>
            </a:r>
          </a:p>
        </p:txBody>
      </p:sp>
      <p:sp>
        <p:nvSpPr>
          <p:cNvPr id="37" name="Freeform 36"/>
          <p:cNvSpPr/>
          <p:nvPr/>
        </p:nvSpPr>
        <p:spPr>
          <a:xfrm>
            <a:off x="3502199" y="3026032"/>
            <a:ext cx="3466531" cy="1871278"/>
          </a:xfrm>
          <a:custGeom>
            <a:avLst/>
            <a:gdLst>
              <a:gd name="connsiteX0" fmla="*/ 0 w 3466531"/>
              <a:gd name="connsiteY0" fmla="*/ 1801504 h 1871278"/>
              <a:gd name="connsiteX1" fmla="*/ 40943 w 3466531"/>
              <a:gd name="connsiteY1" fmla="*/ 1815152 h 1871278"/>
              <a:gd name="connsiteX2" fmla="*/ 81886 w 3466531"/>
              <a:gd name="connsiteY2" fmla="*/ 1842448 h 1871278"/>
              <a:gd name="connsiteX3" fmla="*/ 122830 w 3466531"/>
              <a:gd name="connsiteY3" fmla="*/ 1849271 h 1871278"/>
              <a:gd name="connsiteX4" fmla="*/ 150125 w 3466531"/>
              <a:gd name="connsiteY4" fmla="*/ 1862919 h 1871278"/>
              <a:gd name="connsiteX5" fmla="*/ 252483 w 3466531"/>
              <a:gd name="connsiteY5" fmla="*/ 1862919 h 1871278"/>
              <a:gd name="connsiteX6" fmla="*/ 307074 w 3466531"/>
              <a:gd name="connsiteY6" fmla="*/ 1842448 h 1871278"/>
              <a:gd name="connsiteX7" fmla="*/ 334370 w 3466531"/>
              <a:gd name="connsiteY7" fmla="*/ 1815152 h 1871278"/>
              <a:gd name="connsiteX8" fmla="*/ 375313 w 3466531"/>
              <a:gd name="connsiteY8" fmla="*/ 1801504 h 1871278"/>
              <a:gd name="connsiteX9" fmla="*/ 416256 w 3466531"/>
              <a:gd name="connsiteY9" fmla="*/ 1781033 h 1871278"/>
              <a:gd name="connsiteX10" fmla="*/ 484495 w 3466531"/>
              <a:gd name="connsiteY10" fmla="*/ 1719618 h 1871278"/>
              <a:gd name="connsiteX11" fmla="*/ 511791 w 3466531"/>
              <a:gd name="connsiteY11" fmla="*/ 1712794 h 1871278"/>
              <a:gd name="connsiteX12" fmla="*/ 532262 w 3466531"/>
              <a:gd name="connsiteY12" fmla="*/ 1692322 h 1871278"/>
              <a:gd name="connsiteX13" fmla="*/ 593677 w 3466531"/>
              <a:gd name="connsiteY13" fmla="*/ 1651379 h 1871278"/>
              <a:gd name="connsiteX14" fmla="*/ 641445 w 3466531"/>
              <a:gd name="connsiteY14" fmla="*/ 1617260 h 1871278"/>
              <a:gd name="connsiteX15" fmla="*/ 689212 w 3466531"/>
              <a:gd name="connsiteY15" fmla="*/ 1555845 h 1871278"/>
              <a:gd name="connsiteX16" fmla="*/ 709683 w 3466531"/>
              <a:gd name="connsiteY16" fmla="*/ 1542197 h 1871278"/>
              <a:gd name="connsiteX17" fmla="*/ 736979 w 3466531"/>
              <a:gd name="connsiteY17" fmla="*/ 1501254 h 1871278"/>
              <a:gd name="connsiteX18" fmla="*/ 791570 w 3466531"/>
              <a:gd name="connsiteY18" fmla="*/ 1426191 h 1871278"/>
              <a:gd name="connsiteX19" fmla="*/ 812042 w 3466531"/>
              <a:gd name="connsiteY19" fmla="*/ 1405719 h 1871278"/>
              <a:gd name="connsiteX20" fmla="*/ 859809 w 3466531"/>
              <a:gd name="connsiteY20" fmla="*/ 1351128 h 1871278"/>
              <a:gd name="connsiteX21" fmla="*/ 900752 w 3466531"/>
              <a:gd name="connsiteY21" fmla="*/ 1310185 h 1871278"/>
              <a:gd name="connsiteX22" fmla="*/ 914400 w 3466531"/>
              <a:gd name="connsiteY22" fmla="*/ 1289713 h 1871278"/>
              <a:gd name="connsiteX23" fmla="*/ 962167 w 3466531"/>
              <a:gd name="connsiteY23" fmla="*/ 1262418 h 1871278"/>
              <a:gd name="connsiteX24" fmla="*/ 975815 w 3466531"/>
              <a:gd name="connsiteY24" fmla="*/ 1241946 h 1871278"/>
              <a:gd name="connsiteX25" fmla="*/ 996286 w 3466531"/>
              <a:gd name="connsiteY25" fmla="*/ 1235122 h 1871278"/>
              <a:gd name="connsiteX26" fmla="*/ 1037230 w 3466531"/>
              <a:gd name="connsiteY26" fmla="*/ 1207827 h 1871278"/>
              <a:gd name="connsiteX27" fmla="*/ 1037230 w 3466531"/>
              <a:gd name="connsiteY27" fmla="*/ 1207827 h 1871278"/>
              <a:gd name="connsiteX28" fmla="*/ 1098645 w 3466531"/>
              <a:gd name="connsiteY28" fmla="*/ 1160060 h 1871278"/>
              <a:gd name="connsiteX29" fmla="*/ 1125940 w 3466531"/>
              <a:gd name="connsiteY29" fmla="*/ 1146412 h 1871278"/>
              <a:gd name="connsiteX30" fmla="*/ 1166883 w 3466531"/>
              <a:gd name="connsiteY30" fmla="*/ 1119116 h 1871278"/>
              <a:gd name="connsiteX31" fmla="*/ 1187355 w 3466531"/>
              <a:gd name="connsiteY31" fmla="*/ 1098645 h 1871278"/>
              <a:gd name="connsiteX32" fmla="*/ 1235122 w 3466531"/>
              <a:gd name="connsiteY32" fmla="*/ 1071349 h 1871278"/>
              <a:gd name="connsiteX33" fmla="*/ 1255594 w 3466531"/>
              <a:gd name="connsiteY33" fmla="*/ 1057701 h 1871278"/>
              <a:gd name="connsiteX34" fmla="*/ 1303361 w 3466531"/>
              <a:gd name="connsiteY34" fmla="*/ 1044054 h 1871278"/>
              <a:gd name="connsiteX35" fmla="*/ 1337480 w 3466531"/>
              <a:gd name="connsiteY35" fmla="*/ 1030406 h 1871278"/>
              <a:gd name="connsiteX36" fmla="*/ 1357952 w 3466531"/>
              <a:gd name="connsiteY36" fmla="*/ 1016758 h 1871278"/>
              <a:gd name="connsiteX37" fmla="*/ 1378424 w 3466531"/>
              <a:gd name="connsiteY37" fmla="*/ 1009934 h 1871278"/>
              <a:gd name="connsiteX38" fmla="*/ 1412543 w 3466531"/>
              <a:gd name="connsiteY38" fmla="*/ 996286 h 1871278"/>
              <a:gd name="connsiteX39" fmla="*/ 1433015 w 3466531"/>
              <a:gd name="connsiteY39" fmla="*/ 989463 h 1871278"/>
              <a:gd name="connsiteX40" fmla="*/ 1501253 w 3466531"/>
              <a:gd name="connsiteY40" fmla="*/ 962167 h 1871278"/>
              <a:gd name="connsiteX41" fmla="*/ 1589964 w 3466531"/>
              <a:gd name="connsiteY41" fmla="*/ 941695 h 1871278"/>
              <a:gd name="connsiteX42" fmla="*/ 1630907 w 3466531"/>
              <a:gd name="connsiteY42" fmla="*/ 928048 h 1871278"/>
              <a:gd name="connsiteX43" fmla="*/ 1719618 w 3466531"/>
              <a:gd name="connsiteY43" fmla="*/ 914400 h 1871278"/>
              <a:gd name="connsiteX44" fmla="*/ 1753737 w 3466531"/>
              <a:gd name="connsiteY44" fmla="*/ 907576 h 1871278"/>
              <a:gd name="connsiteX45" fmla="*/ 1815152 w 3466531"/>
              <a:gd name="connsiteY45" fmla="*/ 900752 h 1871278"/>
              <a:gd name="connsiteX46" fmla="*/ 1883391 w 3466531"/>
              <a:gd name="connsiteY46" fmla="*/ 887104 h 1871278"/>
              <a:gd name="connsiteX47" fmla="*/ 1951630 w 3466531"/>
              <a:gd name="connsiteY47" fmla="*/ 880280 h 1871278"/>
              <a:gd name="connsiteX48" fmla="*/ 2013045 w 3466531"/>
              <a:gd name="connsiteY48" fmla="*/ 866633 h 1871278"/>
              <a:gd name="connsiteX49" fmla="*/ 2053988 w 3466531"/>
              <a:gd name="connsiteY49" fmla="*/ 852985 h 1871278"/>
              <a:gd name="connsiteX50" fmla="*/ 2081283 w 3466531"/>
              <a:gd name="connsiteY50" fmla="*/ 846161 h 1871278"/>
              <a:gd name="connsiteX51" fmla="*/ 2108579 w 3466531"/>
              <a:gd name="connsiteY51" fmla="*/ 832513 h 1871278"/>
              <a:gd name="connsiteX52" fmla="*/ 2129050 w 3466531"/>
              <a:gd name="connsiteY52" fmla="*/ 825689 h 1871278"/>
              <a:gd name="connsiteX53" fmla="*/ 2149522 w 3466531"/>
              <a:gd name="connsiteY53" fmla="*/ 812042 h 1871278"/>
              <a:gd name="connsiteX54" fmla="*/ 2176818 w 3466531"/>
              <a:gd name="connsiteY54" fmla="*/ 798394 h 1871278"/>
              <a:gd name="connsiteX55" fmla="*/ 2217761 w 3466531"/>
              <a:gd name="connsiteY55" fmla="*/ 771098 h 1871278"/>
              <a:gd name="connsiteX56" fmla="*/ 2258704 w 3466531"/>
              <a:gd name="connsiteY56" fmla="*/ 757451 h 1871278"/>
              <a:gd name="connsiteX57" fmla="*/ 2286000 w 3466531"/>
              <a:gd name="connsiteY57" fmla="*/ 736979 h 1871278"/>
              <a:gd name="connsiteX58" fmla="*/ 2306471 w 3466531"/>
              <a:gd name="connsiteY58" fmla="*/ 730155 h 1871278"/>
              <a:gd name="connsiteX59" fmla="*/ 2320119 w 3466531"/>
              <a:gd name="connsiteY59" fmla="*/ 709683 h 1871278"/>
              <a:gd name="connsiteX60" fmla="*/ 2347415 w 3466531"/>
              <a:gd name="connsiteY60" fmla="*/ 696036 h 1871278"/>
              <a:gd name="connsiteX61" fmla="*/ 2429301 w 3466531"/>
              <a:gd name="connsiteY61" fmla="*/ 627797 h 1871278"/>
              <a:gd name="connsiteX62" fmla="*/ 2470245 w 3466531"/>
              <a:gd name="connsiteY62" fmla="*/ 566382 h 1871278"/>
              <a:gd name="connsiteX63" fmla="*/ 2483892 w 3466531"/>
              <a:gd name="connsiteY63" fmla="*/ 545910 h 1871278"/>
              <a:gd name="connsiteX64" fmla="*/ 2504364 w 3466531"/>
              <a:gd name="connsiteY64" fmla="*/ 525439 h 1871278"/>
              <a:gd name="connsiteX65" fmla="*/ 2531659 w 3466531"/>
              <a:gd name="connsiteY65" fmla="*/ 477671 h 1871278"/>
              <a:gd name="connsiteX66" fmla="*/ 2552131 w 3466531"/>
              <a:gd name="connsiteY66" fmla="*/ 457200 h 1871278"/>
              <a:gd name="connsiteX67" fmla="*/ 2572603 w 3466531"/>
              <a:gd name="connsiteY67" fmla="*/ 416257 h 1871278"/>
              <a:gd name="connsiteX68" fmla="*/ 2579427 w 3466531"/>
              <a:gd name="connsiteY68" fmla="*/ 395785 h 1871278"/>
              <a:gd name="connsiteX69" fmla="*/ 2606722 w 3466531"/>
              <a:gd name="connsiteY69" fmla="*/ 354842 h 1871278"/>
              <a:gd name="connsiteX70" fmla="*/ 2627194 w 3466531"/>
              <a:gd name="connsiteY70" fmla="*/ 313898 h 1871278"/>
              <a:gd name="connsiteX71" fmla="*/ 2640842 w 3466531"/>
              <a:gd name="connsiteY71" fmla="*/ 286603 h 1871278"/>
              <a:gd name="connsiteX72" fmla="*/ 2661313 w 3466531"/>
              <a:gd name="connsiteY72" fmla="*/ 272955 h 1871278"/>
              <a:gd name="connsiteX73" fmla="*/ 2695433 w 3466531"/>
              <a:gd name="connsiteY73" fmla="*/ 238836 h 1871278"/>
              <a:gd name="connsiteX74" fmla="*/ 2715904 w 3466531"/>
              <a:gd name="connsiteY74" fmla="*/ 218364 h 1871278"/>
              <a:gd name="connsiteX75" fmla="*/ 2743200 w 3466531"/>
              <a:gd name="connsiteY75" fmla="*/ 197892 h 1871278"/>
              <a:gd name="connsiteX76" fmla="*/ 2763671 w 3466531"/>
              <a:gd name="connsiteY76" fmla="*/ 184245 h 1871278"/>
              <a:gd name="connsiteX77" fmla="*/ 2804615 w 3466531"/>
              <a:gd name="connsiteY77" fmla="*/ 156949 h 1871278"/>
              <a:gd name="connsiteX78" fmla="*/ 2852382 w 3466531"/>
              <a:gd name="connsiteY78" fmla="*/ 129654 h 1871278"/>
              <a:gd name="connsiteX79" fmla="*/ 2872853 w 3466531"/>
              <a:gd name="connsiteY79" fmla="*/ 122830 h 1871278"/>
              <a:gd name="connsiteX80" fmla="*/ 2920621 w 3466531"/>
              <a:gd name="connsiteY80" fmla="*/ 102358 h 1871278"/>
              <a:gd name="connsiteX81" fmla="*/ 2982036 w 3466531"/>
              <a:gd name="connsiteY81" fmla="*/ 75063 h 1871278"/>
              <a:gd name="connsiteX82" fmla="*/ 3002507 w 3466531"/>
              <a:gd name="connsiteY82" fmla="*/ 61415 h 1871278"/>
              <a:gd name="connsiteX83" fmla="*/ 3022979 w 3466531"/>
              <a:gd name="connsiteY83" fmla="*/ 54591 h 1871278"/>
              <a:gd name="connsiteX84" fmla="*/ 3077570 w 3466531"/>
              <a:gd name="connsiteY84" fmla="*/ 34119 h 1871278"/>
              <a:gd name="connsiteX85" fmla="*/ 3111689 w 3466531"/>
              <a:gd name="connsiteY85" fmla="*/ 27295 h 1871278"/>
              <a:gd name="connsiteX86" fmla="*/ 3132161 w 3466531"/>
              <a:gd name="connsiteY86" fmla="*/ 20471 h 1871278"/>
              <a:gd name="connsiteX87" fmla="*/ 3159456 w 3466531"/>
              <a:gd name="connsiteY87" fmla="*/ 6824 h 1871278"/>
              <a:gd name="connsiteX88" fmla="*/ 3220871 w 3466531"/>
              <a:gd name="connsiteY88" fmla="*/ 0 h 1871278"/>
              <a:gd name="connsiteX89" fmla="*/ 3384645 w 3466531"/>
              <a:gd name="connsiteY89" fmla="*/ 6824 h 1871278"/>
              <a:gd name="connsiteX90" fmla="*/ 3405116 w 3466531"/>
              <a:gd name="connsiteY90" fmla="*/ 13648 h 1871278"/>
              <a:gd name="connsiteX91" fmla="*/ 3466531 w 3466531"/>
              <a:gd name="connsiteY91" fmla="*/ 20471 h 187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66531" h="1871278">
                <a:moveTo>
                  <a:pt x="0" y="1801504"/>
                </a:moveTo>
                <a:cubicBezTo>
                  <a:pt x="13648" y="1806053"/>
                  <a:pt x="28076" y="1808718"/>
                  <a:pt x="40943" y="1815152"/>
                </a:cubicBezTo>
                <a:cubicBezTo>
                  <a:pt x="55614" y="1822488"/>
                  <a:pt x="65707" y="1839752"/>
                  <a:pt x="81886" y="1842448"/>
                </a:cubicBezTo>
                <a:lnTo>
                  <a:pt x="122830" y="1849271"/>
                </a:lnTo>
                <a:cubicBezTo>
                  <a:pt x="131928" y="1853820"/>
                  <a:pt x="140775" y="1858912"/>
                  <a:pt x="150125" y="1862919"/>
                </a:cubicBezTo>
                <a:cubicBezTo>
                  <a:pt x="187938" y="1879125"/>
                  <a:pt x="196342" y="1867598"/>
                  <a:pt x="252483" y="1862919"/>
                </a:cubicBezTo>
                <a:cubicBezTo>
                  <a:pt x="273196" y="1857741"/>
                  <a:pt x="289233" y="1855828"/>
                  <a:pt x="307074" y="1842448"/>
                </a:cubicBezTo>
                <a:cubicBezTo>
                  <a:pt x="317368" y="1834728"/>
                  <a:pt x="323336" y="1821772"/>
                  <a:pt x="334370" y="1815152"/>
                </a:cubicBezTo>
                <a:cubicBezTo>
                  <a:pt x="346706" y="1807750"/>
                  <a:pt x="361665" y="1806053"/>
                  <a:pt x="375313" y="1801504"/>
                </a:cubicBezTo>
                <a:cubicBezTo>
                  <a:pt x="394283" y="1795181"/>
                  <a:pt x="400383" y="1795142"/>
                  <a:pt x="416256" y="1781033"/>
                </a:cubicBezTo>
                <a:cubicBezTo>
                  <a:pt x="432613" y="1766493"/>
                  <a:pt x="460985" y="1731373"/>
                  <a:pt x="484495" y="1719618"/>
                </a:cubicBezTo>
                <a:cubicBezTo>
                  <a:pt x="492884" y="1715424"/>
                  <a:pt x="502692" y="1715069"/>
                  <a:pt x="511791" y="1712794"/>
                </a:cubicBezTo>
                <a:cubicBezTo>
                  <a:pt x="518615" y="1705970"/>
                  <a:pt x="524644" y="1698247"/>
                  <a:pt x="532262" y="1692322"/>
                </a:cubicBezTo>
                <a:cubicBezTo>
                  <a:pt x="593561" y="1644645"/>
                  <a:pt x="552793" y="1682042"/>
                  <a:pt x="593677" y="1651379"/>
                </a:cubicBezTo>
                <a:cubicBezTo>
                  <a:pt x="627534" y="1625986"/>
                  <a:pt x="611510" y="1637215"/>
                  <a:pt x="641445" y="1617260"/>
                </a:cubicBezTo>
                <a:cubicBezTo>
                  <a:pt x="660470" y="1588721"/>
                  <a:pt x="665156" y="1575891"/>
                  <a:pt x="689212" y="1555845"/>
                </a:cubicBezTo>
                <a:cubicBezTo>
                  <a:pt x="695512" y="1550595"/>
                  <a:pt x="702859" y="1546746"/>
                  <a:pt x="709683" y="1542197"/>
                </a:cubicBezTo>
                <a:cubicBezTo>
                  <a:pt x="721676" y="1506219"/>
                  <a:pt x="708581" y="1535331"/>
                  <a:pt x="736979" y="1501254"/>
                </a:cubicBezTo>
                <a:cubicBezTo>
                  <a:pt x="775086" y="1455527"/>
                  <a:pt x="712864" y="1504897"/>
                  <a:pt x="791570" y="1426191"/>
                </a:cubicBezTo>
                <a:cubicBezTo>
                  <a:pt x="798394" y="1419367"/>
                  <a:pt x="806117" y="1413337"/>
                  <a:pt x="812042" y="1405719"/>
                </a:cubicBezTo>
                <a:cubicBezTo>
                  <a:pt x="854910" y="1350603"/>
                  <a:pt x="820177" y="1377549"/>
                  <a:pt x="859809" y="1351128"/>
                </a:cubicBezTo>
                <a:cubicBezTo>
                  <a:pt x="891970" y="1302885"/>
                  <a:pt x="849968" y="1360969"/>
                  <a:pt x="900752" y="1310185"/>
                </a:cubicBezTo>
                <a:cubicBezTo>
                  <a:pt x="906551" y="1304386"/>
                  <a:pt x="908601" y="1295512"/>
                  <a:pt x="914400" y="1289713"/>
                </a:cubicBezTo>
                <a:cubicBezTo>
                  <a:pt x="924044" y="1280069"/>
                  <a:pt x="951465" y="1267769"/>
                  <a:pt x="962167" y="1262418"/>
                </a:cubicBezTo>
                <a:cubicBezTo>
                  <a:pt x="966716" y="1255594"/>
                  <a:pt x="969411" y="1247069"/>
                  <a:pt x="975815" y="1241946"/>
                </a:cubicBezTo>
                <a:cubicBezTo>
                  <a:pt x="981432" y="1237453"/>
                  <a:pt x="989998" y="1238615"/>
                  <a:pt x="996286" y="1235122"/>
                </a:cubicBezTo>
                <a:cubicBezTo>
                  <a:pt x="1010625" y="1227156"/>
                  <a:pt x="1023582" y="1216925"/>
                  <a:pt x="1037230" y="1207827"/>
                </a:cubicBezTo>
                <a:lnTo>
                  <a:pt x="1037230" y="1207827"/>
                </a:lnTo>
                <a:cubicBezTo>
                  <a:pt x="1059698" y="1185358"/>
                  <a:pt x="1065991" y="1176388"/>
                  <a:pt x="1098645" y="1160060"/>
                </a:cubicBezTo>
                <a:cubicBezTo>
                  <a:pt x="1107743" y="1155511"/>
                  <a:pt x="1117663" y="1152325"/>
                  <a:pt x="1125940" y="1146412"/>
                </a:cubicBezTo>
                <a:cubicBezTo>
                  <a:pt x="1170666" y="1114464"/>
                  <a:pt x="1122971" y="1133754"/>
                  <a:pt x="1166883" y="1119116"/>
                </a:cubicBezTo>
                <a:cubicBezTo>
                  <a:pt x="1173707" y="1112292"/>
                  <a:pt x="1179941" y="1104823"/>
                  <a:pt x="1187355" y="1098645"/>
                </a:cubicBezTo>
                <a:cubicBezTo>
                  <a:pt x="1205492" y="1083531"/>
                  <a:pt x="1213885" y="1083485"/>
                  <a:pt x="1235122" y="1071349"/>
                </a:cubicBezTo>
                <a:cubicBezTo>
                  <a:pt x="1242243" y="1067280"/>
                  <a:pt x="1248258" y="1061369"/>
                  <a:pt x="1255594" y="1057701"/>
                </a:cubicBezTo>
                <a:cubicBezTo>
                  <a:pt x="1268744" y="1051126"/>
                  <a:pt x="1290234" y="1048430"/>
                  <a:pt x="1303361" y="1044054"/>
                </a:cubicBezTo>
                <a:cubicBezTo>
                  <a:pt x="1314982" y="1040181"/>
                  <a:pt x="1326524" y="1035884"/>
                  <a:pt x="1337480" y="1030406"/>
                </a:cubicBezTo>
                <a:cubicBezTo>
                  <a:pt x="1344816" y="1026738"/>
                  <a:pt x="1350616" y="1020426"/>
                  <a:pt x="1357952" y="1016758"/>
                </a:cubicBezTo>
                <a:cubicBezTo>
                  <a:pt x="1364386" y="1013541"/>
                  <a:pt x="1371689" y="1012460"/>
                  <a:pt x="1378424" y="1009934"/>
                </a:cubicBezTo>
                <a:cubicBezTo>
                  <a:pt x="1389893" y="1005633"/>
                  <a:pt x="1401074" y="1000587"/>
                  <a:pt x="1412543" y="996286"/>
                </a:cubicBezTo>
                <a:cubicBezTo>
                  <a:pt x="1419278" y="993760"/>
                  <a:pt x="1426404" y="992296"/>
                  <a:pt x="1433015" y="989463"/>
                </a:cubicBezTo>
                <a:cubicBezTo>
                  <a:pt x="1486225" y="966660"/>
                  <a:pt x="1432208" y="982881"/>
                  <a:pt x="1501253" y="962167"/>
                </a:cubicBezTo>
                <a:cubicBezTo>
                  <a:pt x="1530400" y="953423"/>
                  <a:pt x="1560816" y="950439"/>
                  <a:pt x="1589964" y="941695"/>
                </a:cubicBezTo>
                <a:cubicBezTo>
                  <a:pt x="1603743" y="937561"/>
                  <a:pt x="1616666" y="930083"/>
                  <a:pt x="1630907" y="928048"/>
                </a:cubicBezTo>
                <a:cubicBezTo>
                  <a:pt x="1666685" y="922937"/>
                  <a:pt x="1684905" y="920712"/>
                  <a:pt x="1719618" y="914400"/>
                </a:cubicBezTo>
                <a:cubicBezTo>
                  <a:pt x="1731029" y="912325"/>
                  <a:pt x="1742255" y="909216"/>
                  <a:pt x="1753737" y="907576"/>
                </a:cubicBezTo>
                <a:cubicBezTo>
                  <a:pt x="1774128" y="904663"/>
                  <a:pt x="1794680" y="903027"/>
                  <a:pt x="1815152" y="900752"/>
                </a:cubicBezTo>
                <a:cubicBezTo>
                  <a:pt x="1844530" y="893407"/>
                  <a:pt x="1849926" y="891287"/>
                  <a:pt x="1883391" y="887104"/>
                </a:cubicBezTo>
                <a:cubicBezTo>
                  <a:pt x="1906074" y="884269"/>
                  <a:pt x="1928884" y="882555"/>
                  <a:pt x="1951630" y="880280"/>
                </a:cubicBezTo>
                <a:cubicBezTo>
                  <a:pt x="2010212" y="860755"/>
                  <a:pt x="1916945" y="890658"/>
                  <a:pt x="2013045" y="866633"/>
                </a:cubicBezTo>
                <a:cubicBezTo>
                  <a:pt x="2027001" y="863144"/>
                  <a:pt x="2040209" y="857119"/>
                  <a:pt x="2053988" y="852985"/>
                </a:cubicBezTo>
                <a:cubicBezTo>
                  <a:pt x="2062971" y="850290"/>
                  <a:pt x="2072502" y="849454"/>
                  <a:pt x="2081283" y="846161"/>
                </a:cubicBezTo>
                <a:cubicBezTo>
                  <a:pt x="2090808" y="842589"/>
                  <a:pt x="2099229" y="836520"/>
                  <a:pt x="2108579" y="832513"/>
                </a:cubicBezTo>
                <a:cubicBezTo>
                  <a:pt x="2115190" y="829680"/>
                  <a:pt x="2122617" y="828906"/>
                  <a:pt x="2129050" y="825689"/>
                </a:cubicBezTo>
                <a:cubicBezTo>
                  <a:pt x="2136385" y="822021"/>
                  <a:pt x="2142401" y="816111"/>
                  <a:pt x="2149522" y="812042"/>
                </a:cubicBezTo>
                <a:cubicBezTo>
                  <a:pt x="2158354" y="806995"/>
                  <a:pt x="2168095" y="803628"/>
                  <a:pt x="2176818" y="798394"/>
                </a:cubicBezTo>
                <a:cubicBezTo>
                  <a:pt x="2190883" y="789955"/>
                  <a:pt x="2202200" y="776285"/>
                  <a:pt x="2217761" y="771098"/>
                </a:cubicBezTo>
                <a:lnTo>
                  <a:pt x="2258704" y="757451"/>
                </a:lnTo>
                <a:cubicBezTo>
                  <a:pt x="2267803" y="750627"/>
                  <a:pt x="2276125" y="742622"/>
                  <a:pt x="2286000" y="736979"/>
                </a:cubicBezTo>
                <a:cubicBezTo>
                  <a:pt x="2292245" y="733410"/>
                  <a:pt x="2300854" y="734648"/>
                  <a:pt x="2306471" y="730155"/>
                </a:cubicBezTo>
                <a:cubicBezTo>
                  <a:pt x="2312875" y="725032"/>
                  <a:pt x="2313818" y="714933"/>
                  <a:pt x="2320119" y="709683"/>
                </a:cubicBezTo>
                <a:cubicBezTo>
                  <a:pt x="2327934" y="703171"/>
                  <a:pt x="2338692" y="701270"/>
                  <a:pt x="2347415" y="696036"/>
                </a:cubicBezTo>
                <a:cubicBezTo>
                  <a:pt x="2375387" y="679253"/>
                  <a:pt x="2410918" y="655370"/>
                  <a:pt x="2429301" y="627797"/>
                </a:cubicBezTo>
                <a:lnTo>
                  <a:pt x="2470245" y="566382"/>
                </a:lnTo>
                <a:cubicBezTo>
                  <a:pt x="2474794" y="559558"/>
                  <a:pt x="2478093" y="551709"/>
                  <a:pt x="2483892" y="545910"/>
                </a:cubicBezTo>
                <a:cubicBezTo>
                  <a:pt x="2490716" y="539086"/>
                  <a:pt x="2498186" y="532853"/>
                  <a:pt x="2504364" y="525439"/>
                </a:cubicBezTo>
                <a:cubicBezTo>
                  <a:pt x="2536602" y="486755"/>
                  <a:pt x="2498286" y="524394"/>
                  <a:pt x="2531659" y="477671"/>
                </a:cubicBezTo>
                <a:cubicBezTo>
                  <a:pt x="2537268" y="469818"/>
                  <a:pt x="2545307" y="464024"/>
                  <a:pt x="2552131" y="457200"/>
                </a:cubicBezTo>
                <a:cubicBezTo>
                  <a:pt x="2569284" y="405742"/>
                  <a:pt x="2546146" y="469170"/>
                  <a:pt x="2572603" y="416257"/>
                </a:cubicBezTo>
                <a:cubicBezTo>
                  <a:pt x="2575820" y="409823"/>
                  <a:pt x="2575934" y="402073"/>
                  <a:pt x="2579427" y="395785"/>
                </a:cubicBezTo>
                <a:cubicBezTo>
                  <a:pt x="2587393" y="381447"/>
                  <a:pt x="2606722" y="354842"/>
                  <a:pt x="2606722" y="354842"/>
                </a:cubicBezTo>
                <a:cubicBezTo>
                  <a:pt x="2619233" y="317309"/>
                  <a:pt x="2606029" y="350936"/>
                  <a:pt x="2627194" y="313898"/>
                </a:cubicBezTo>
                <a:cubicBezTo>
                  <a:pt x="2632241" y="305066"/>
                  <a:pt x="2634330" y="294418"/>
                  <a:pt x="2640842" y="286603"/>
                </a:cubicBezTo>
                <a:cubicBezTo>
                  <a:pt x="2646092" y="280303"/>
                  <a:pt x="2654489" y="277504"/>
                  <a:pt x="2661313" y="272955"/>
                </a:cubicBezTo>
                <a:cubicBezTo>
                  <a:pt x="2686336" y="235420"/>
                  <a:pt x="2661311" y="267271"/>
                  <a:pt x="2695433" y="238836"/>
                </a:cubicBezTo>
                <a:cubicBezTo>
                  <a:pt x="2702847" y="232658"/>
                  <a:pt x="2708577" y="224644"/>
                  <a:pt x="2715904" y="218364"/>
                </a:cubicBezTo>
                <a:cubicBezTo>
                  <a:pt x="2724539" y="210962"/>
                  <a:pt x="2733945" y="204503"/>
                  <a:pt x="2743200" y="197892"/>
                </a:cubicBezTo>
                <a:cubicBezTo>
                  <a:pt x="2749873" y="193125"/>
                  <a:pt x="2757371" y="189495"/>
                  <a:pt x="2763671" y="184245"/>
                </a:cubicBezTo>
                <a:cubicBezTo>
                  <a:pt x="2797749" y="155847"/>
                  <a:pt x="2768637" y="168942"/>
                  <a:pt x="2804615" y="156949"/>
                </a:cubicBezTo>
                <a:cubicBezTo>
                  <a:pt x="2825178" y="143239"/>
                  <a:pt x="2828134" y="140046"/>
                  <a:pt x="2852382" y="129654"/>
                </a:cubicBezTo>
                <a:cubicBezTo>
                  <a:pt x="2858993" y="126821"/>
                  <a:pt x="2866420" y="126047"/>
                  <a:pt x="2872853" y="122830"/>
                </a:cubicBezTo>
                <a:cubicBezTo>
                  <a:pt x="2919977" y="99268"/>
                  <a:pt x="2863815" y="116560"/>
                  <a:pt x="2920621" y="102358"/>
                </a:cubicBezTo>
                <a:cubicBezTo>
                  <a:pt x="3021945" y="41562"/>
                  <a:pt x="2900037" y="110204"/>
                  <a:pt x="2982036" y="75063"/>
                </a:cubicBezTo>
                <a:cubicBezTo>
                  <a:pt x="2989574" y="71832"/>
                  <a:pt x="2995172" y="65083"/>
                  <a:pt x="3002507" y="61415"/>
                </a:cubicBezTo>
                <a:cubicBezTo>
                  <a:pt x="3008941" y="58198"/>
                  <a:pt x="3016244" y="57117"/>
                  <a:pt x="3022979" y="54591"/>
                </a:cubicBezTo>
                <a:cubicBezTo>
                  <a:pt x="3035507" y="49893"/>
                  <a:pt x="3062079" y="37992"/>
                  <a:pt x="3077570" y="34119"/>
                </a:cubicBezTo>
                <a:cubicBezTo>
                  <a:pt x="3088822" y="31306"/>
                  <a:pt x="3100437" y="30108"/>
                  <a:pt x="3111689" y="27295"/>
                </a:cubicBezTo>
                <a:cubicBezTo>
                  <a:pt x="3118667" y="25550"/>
                  <a:pt x="3125549" y="23304"/>
                  <a:pt x="3132161" y="20471"/>
                </a:cubicBezTo>
                <a:cubicBezTo>
                  <a:pt x="3141511" y="16464"/>
                  <a:pt x="3149544" y="9111"/>
                  <a:pt x="3159456" y="6824"/>
                </a:cubicBezTo>
                <a:cubicBezTo>
                  <a:pt x="3179526" y="2193"/>
                  <a:pt x="3200399" y="2275"/>
                  <a:pt x="3220871" y="0"/>
                </a:cubicBezTo>
                <a:cubicBezTo>
                  <a:pt x="3275462" y="2275"/>
                  <a:pt x="3330156" y="2788"/>
                  <a:pt x="3384645" y="6824"/>
                </a:cubicBezTo>
                <a:cubicBezTo>
                  <a:pt x="3391818" y="7355"/>
                  <a:pt x="3398063" y="12237"/>
                  <a:pt x="3405116" y="13648"/>
                </a:cubicBezTo>
                <a:cubicBezTo>
                  <a:pt x="3442449" y="21114"/>
                  <a:pt x="3441024" y="20471"/>
                  <a:pt x="3466531" y="2047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359271" y="2114490"/>
            <a:ext cx="403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Discriminative classifier, e.g. SVM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66800" y="1741098"/>
            <a:ext cx="533400" cy="609600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600200" y="2286000"/>
            <a:ext cx="1752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3581400" y="2057400"/>
            <a:ext cx="3657600" cy="3242684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90600" y="1681424"/>
            <a:ext cx="1676400" cy="113797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Attributes and Parts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" name="Picture 92" descr="writing_on_a_book_0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331720"/>
            <a:ext cx="548640" cy="411480"/>
          </a:xfrm>
          <a:prstGeom prst="rect">
            <a:avLst/>
          </a:prstGeom>
        </p:spPr>
      </p:pic>
      <p:pic>
        <p:nvPicPr>
          <p:cNvPr id="94" name="Picture 93" descr="calling_043.jpg"/>
          <p:cNvPicPr>
            <a:picLocks noChangeAspect="1"/>
          </p:cNvPicPr>
          <p:nvPr/>
        </p:nvPicPr>
        <p:blipFill>
          <a:blip r:embed="rId3" cstate="print"/>
          <a:srcRect r="27273"/>
          <a:stretch>
            <a:fillRect/>
          </a:stretch>
        </p:blipFill>
        <p:spPr>
          <a:xfrm>
            <a:off x="152400" y="1783080"/>
            <a:ext cx="548640" cy="502920"/>
          </a:xfrm>
          <a:prstGeom prst="rect">
            <a:avLst/>
          </a:prstGeom>
        </p:spPr>
      </p:pic>
      <p:pic>
        <p:nvPicPr>
          <p:cNvPr id="95" name="Picture 22"/>
          <p:cNvPicPr>
            <a:picLocks noChangeAspect="1" noChangeArrowheads="1"/>
          </p:cNvPicPr>
          <p:nvPr/>
        </p:nvPicPr>
        <p:blipFill>
          <a:blip r:embed="rId4" cstate="print"/>
          <a:srcRect l="4182" t="13793" r="8004"/>
          <a:stretch>
            <a:fillRect/>
          </a:stretch>
        </p:blipFill>
        <p:spPr bwMode="auto">
          <a:xfrm flipH="1">
            <a:off x="152400" y="1066802"/>
            <a:ext cx="54864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drinking_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791197"/>
            <a:ext cx="548640" cy="737007"/>
          </a:xfrm>
          <a:prstGeom prst="rect">
            <a:avLst/>
          </a:prstGeom>
        </p:spPr>
      </p:pic>
      <p:pic>
        <p:nvPicPr>
          <p:cNvPr id="72" name="Picture 71" descr="fixing_a_bike_05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569898"/>
            <a:ext cx="548640" cy="583659"/>
          </a:xfrm>
          <a:prstGeom prst="rect">
            <a:avLst/>
          </a:prstGeom>
        </p:spPr>
      </p:pic>
      <p:pic>
        <p:nvPicPr>
          <p:cNvPr id="73" name="Picture 72" descr="writingonboa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191000"/>
            <a:ext cx="548640" cy="647673"/>
          </a:xfrm>
          <a:prstGeom prst="rect">
            <a:avLst/>
          </a:prstGeom>
        </p:spPr>
      </p:pic>
      <p:pic>
        <p:nvPicPr>
          <p:cNvPr id="74" name="Picture 73" descr="feeding_a_horse_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871049"/>
            <a:ext cx="548640" cy="39136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38200" y="132171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Attributes:</a:t>
            </a: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752600"/>
            <a:ext cx="26063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0051" y="1752600"/>
            <a:ext cx="530149" cy="5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8885" y="1752600"/>
            <a:ext cx="438702" cy="5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3096" y="2397329"/>
            <a:ext cx="360904" cy="36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Box 99"/>
          <p:cNvSpPr txBox="1"/>
          <p:nvPr/>
        </p:nvSpPr>
        <p:spPr>
          <a:xfrm>
            <a:off x="1600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981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23" name="Picture 22" descr="smoking_cigarette_065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" y="5296407"/>
            <a:ext cx="548640" cy="407091"/>
          </a:xfrm>
          <a:prstGeom prst="rect">
            <a:avLst/>
          </a:prstGeom>
        </p:spPr>
      </p:pic>
      <p:pic>
        <p:nvPicPr>
          <p:cNvPr id="24" name="Picture 23" descr="gardening_010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" y="5743755"/>
            <a:ext cx="548640" cy="389469"/>
          </a:xfrm>
          <a:prstGeom prst="rect">
            <a:avLst/>
          </a:prstGeom>
        </p:spPr>
      </p:pic>
      <p:pic>
        <p:nvPicPr>
          <p:cNvPr id="25" name="Picture 24" descr="riding_a_horse_09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" y="6177951"/>
            <a:ext cx="548640" cy="48398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838200" y="1371600"/>
            <a:ext cx="1905000" cy="1447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90600" y="4495800"/>
            <a:ext cx="1676400" cy="990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0600" y="3200400"/>
            <a:ext cx="1676400" cy="9144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6"/>
          <p:cNvPicPr>
            <a:picLocks noChangeAspect="1" noChangeArrowheads="1"/>
          </p:cNvPicPr>
          <p:nvPr/>
        </p:nvPicPr>
        <p:blipFill>
          <a:blip r:embed="rId16" cstate="print"/>
          <a:srcRect t="33079"/>
          <a:stretch>
            <a:fillRect/>
          </a:stretch>
        </p:blipFill>
        <p:spPr bwMode="auto">
          <a:xfrm>
            <a:off x="1104943" y="4551904"/>
            <a:ext cx="353889" cy="4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33600" y="4572000"/>
            <a:ext cx="3793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01306" y="5105400"/>
            <a:ext cx="498232" cy="28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88698" y="4625139"/>
            <a:ext cx="457200" cy="2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1" y="3276600"/>
            <a:ext cx="304800" cy="46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503" y="3276600"/>
            <a:ext cx="685800" cy="4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7033" y="3299604"/>
            <a:ext cx="17331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7249" y="3804249"/>
            <a:ext cx="321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838200" y="28290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Parts-Objects: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00200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81200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38200" y="410144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Poselets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00200" y="49055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81200" y="49055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495244" y="3242094"/>
            <a:ext cx="779253" cy="491706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280249" y="3674853"/>
            <a:ext cx="1301151" cy="13514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682041" y="2097237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 pre-trained detector</a:t>
            </a:r>
          </a:p>
        </p:txBody>
      </p:sp>
      <p:pic>
        <p:nvPicPr>
          <p:cNvPr id="67" name="Picture 22"/>
          <p:cNvPicPr>
            <a:picLocks noChangeAspect="1" noChangeArrowheads="1"/>
          </p:cNvPicPr>
          <p:nvPr/>
        </p:nvPicPr>
        <p:blipFill>
          <a:blip r:embed="rId24" cstate="print"/>
          <a:srcRect l="4182" t="13793" r="8004"/>
          <a:stretch>
            <a:fillRect/>
          </a:stretch>
        </p:blipFill>
        <p:spPr bwMode="auto">
          <a:xfrm flipH="1">
            <a:off x="3857446" y="2533706"/>
            <a:ext cx="1064365" cy="126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writingonboard.jpg"/>
          <p:cNvPicPr>
            <a:picLocks noChangeAspect="1"/>
          </p:cNvPicPr>
          <p:nvPr/>
        </p:nvPicPr>
        <p:blipFill>
          <a:blip r:embed="rId25" cstate="print"/>
          <a:srcRect t="10526" r="13015"/>
          <a:stretch>
            <a:fillRect/>
          </a:stretch>
        </p:blipFill>
        <p:spPr>
          <a:xfrm>
            <a:off x="3857446" y="3864157"/>
            <a:ext cx="1064361" cy="1292439"/>
          </a:xfrm>
          <a:prstGeom prst="rect">
            <a:avLst/>
          </a:prstGeom>
        </p:spPr>
      </p:pic>
      <p:pic>
        <p:nvPicPr>
          <p:cNvPr id="78" name="Picture 5"/>
          <p:cNvPicPr preferRelativeResize="0">
            <a:picLocks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791200" y="2533706"/>
            <a:ext cx="1061700" cy="126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27" cstate="print"/>
          <a:srcRect t="10548" r="12441"/>
          <a:stretch>
            <a:fillRect/>
          </a:stretch>
        </p:blipFill>
        <p:spPr bwMode="auto">
          <a:xfrm>
            <a:off x="5791200" y="3864158"/>
            <a:ext cx="1064361" cy="128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Straight Arrow Connector 80"/>
          <p:cNvCxnSpPr/>
          <p:nvPr/>
        </p:nvCxnSpPr>
        <p:spPr>
          <a:xfrm>
            <a:off x="5054852" y="3169617"/>
            <a:ext cx="583948" cy="1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054852" y="4510373"/>
            <a:ext cx="583948" cy="1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191000" y="5334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Object Bank, Li et al., 2010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Poselet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Bourdev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Malik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5" grpId="0" animBg="1"/>
      <p:bldP spid="66" grpId="0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990600" y="1681424"/>
            <a:ext cx="1676400" cy="113797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Attributes and Parts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" name="Picture 92" descr="writing_on_a_book_0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331720"/>
            <a:ext cx="548640" cy="411480"/>
          </a:xfrm>
          <a:prstGeom prst="rect">
            <a:avLst/>
          </a:prstGeom>
        </p:spPr>
      </p:pic>
      <p:pic>
        <p:nvPicPr>
          <p:cNvPr id="94" name="Picture 93" descr="calling_043.jpg"/>
          <p:cNvPicPr>
            <a:picLocks noChangeAspect="1"/>
          </p:cNvPicPr>
          <p:nvPr/>
        </p:nvPicPr>
        <p:blipFill>
          <a:blip r:embed="rId3" cstate="print"/>
          <a:srcRect r="27273"/>
          <a:stretch>
            <a:fillRect/>
          </a:stretch>
        </p:blipFill>
        <p:spPr>
          <a:xfrm>
            <a:off x="152400" y="1783080"/>
            <a:ext cx="548640" cy="502920"/>
          </a:xfrm>
          <a:prstGeom prst="rect">
            <a:avLst/>
          </a:prstGeom>
        </p:spPr>
      </p:pic>
      <p:pic>
        <p:nvPicPr>
          <p:cNvPr id="95" name="Picture 22"/>
          <p:cNvPicPr>
            <a:picLocks noChangeAspect="1" noChangeArrowheads="1"/>
          </p:cNvPicPr>
          <p:nvPr/>
        </p:nvPicPr>
        <p:blipFill>
          <a:blip r:embed="rId4" cstate="print"/>
          <a:srcRect l="4182" t="13793" r="8004"/>
          <a:stretch>
            <a:fillRect/>
          </a:stretch>
        </p:blipFill>
        <p:spPr bwMode="auto">
          <a:xfrm flipH="1">
            <a:off x="152400" y="1066802"/>
            <a:ext cx="54864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drinking_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791197"/>
            <a:ext cx="548640" cy="737007"/>
          </a:xfrm>
          <a:prstGeom prst="rect">
            <a:avLst/>
          </a:prstGeom>
        </p:spPr>
      </p:pic>
      <p:pic>
        <p:nvPicPr>
          <p:cNvPr id="72" name="Picture 71" descr="fixing_a_bike_05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569898"/>
            <a:ext cx="548640" cy="583659"/>
          </a:xfrm>
          <a:prstGeom prst="rect">
            <a:avLst/>
          </a:prstGeom>
        </p:spPr>
      </p:pic>
      <p:pic>
        <p:nvPicPr>
          <p:cNvPr id="73" name="Picture 72" descr="writingonboa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191000"/>
            <a:ext cx="548640" cy="647673"/>
          </a:xfrm>
          <a:prstGeom prst="rect">
            <a:avLst/>
          </a:prstGeom>
        </p:spPr>
      </p:pic>
      <p:pic>
        <p:nvPicPr>
          <p:cNvPr id="74" name="Picture 73" descr="feeding_a_horse_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871049"/>
            <a:ext cx="548640" cy="39136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38200" y="132171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Attributes:</a:t>
            </a: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752600"/>
            <a:ext cx="26063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0051" y="1752600"/>
            <a:ext cx="530149" cy="5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8885" y="1752600"/>
            <a:ext cx="438702" cy="5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3096" y="2397329"/>
            <a:ext cx="360904" cy="36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Box 99"/>
          <p:cNvSpPr txBox="1"/>
          <p:nvPr/>
        </p:nvSpPr>
        <p:spPr>
          <a:xfrm>
            <a:off x="1600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981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23" name="Picture 22" descr="smoking_cigarette_065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" y="5296407"/>
            <a:ext cx="548640" cy="407091"/>
          </a:xfrm>
          <a:prstGeom prst="rect">
            <a:avLst/>
          </a:prstGeom>
        </p:spPr>
      </p:pic>
      <p:pic>
        <p:nvPicPr>
          <p:cNvPr id="24" name="Picture 23" descr="gardening_010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" y="5743755"/>
            <a:ext cx="548640" cy="389469"/>
          </a:xfrm>
          <a:prstGeom prst="rect">
            <a:avLst/>
          </a:prstGeom>
        </p:spPr>
      </p:pic>
      <p:pic>
        <p:nvPicPr>
          <p:cNvPr id="25" name="Picture 24" descr="riding_a_horse_09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" y="6177951"/>
            <a:ext cx="548640" cy="483987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990600" y="4495800"/>
            <a:ext cx="1676400" cy="990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0600" y="3200400"/>
            <a:ext cx="1676400" cy="9144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6"/>
          <p:cNvPicPr>
            <a:picLocks noChangeAspect="1" noChangeArrowheads="1"/>
          </p:cNvPicPr>
          <p:nvPr/>
        </p:nvPicPr>
        <p:blipFill>
          <a:blip r:embed="rId16" cstate="print"/>
          <a:srcRect t="33079"/>
          <a:stretch>
            <a:fillRect/>
          </a:stretch>
        </p:blipFill>
        <p:spPr bwMode="auto">
          <a:xfrm>
            <a:off x="1104943" y="4551904"/>
            <a:ext cx="353889" cy="4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33600" y="4572000"/>
            <a:ext cx="3793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01306" y="5105400"/>
            <a:ext cx="498232" cy="28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88698" y="4625139"/>
            <a:ext cx="457200" cy="2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1" y="3276600"/>
            <a:ext cx="304800" cy="46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503" y="3276600"/>
            <a:ext cx="685800" cy="4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7033" y="3299604"/>
            <a:ext cx="17331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7249" y="3804249"/>
            <a:ext cx="321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838200" y="28290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Parts-Objects: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00200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81200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38200" y="410144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Poselets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00200" y="49055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81200" y="49055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52" name="Picture 22"/>
          <p:cNvPicPr>
            <a:picLocks noChangeAspect="1" noChangeArrowheads="1"/>
          </p:cNvPicPr>
          <p:nvPr/>
        </p:nvPicPr>
        <p:blipFill>
          <a:blip r:embed="rId24" cstate="print"/>
          <a:srcRect l="4182" t="13793" r="8004"/>
          <a:stretch>
            <a:fillRect/>
          </a:stretch>
        </p:blipFill>
        <p:spPr bwMode="auto">
          <a:xfrm flipH="1">
            <a:off x="7010400" y="2347007"/>
            <a:ext cx="1676955" cy="1996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6096000" y="2362200"/>
            <a:ext cx="152400" cy="2651760"/>
          </a:xfrm>
          <a:prstGeom prst="rect">
            <a:avLst/>
          </a:prstGeom>
          <a:solidFill>
            <a:srgbClr val="32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96000" y="2491554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96000" y="2620908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096000" y="3138325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96000" y="3517568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96000" y="4302512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96000" y="3345149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096000" y="2362200"/>
            <a:ext cx="152400" cy="2651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971800" y="2589212"/>
            <a:ext cx="2743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971800" y="222146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Attribute classification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971800" y="3568144"/>
            <a:ext cx="2743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971800" y="3200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Object detection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2971800" y="4692034"/>
            <a:ext cx="2743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971800" y="43242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Poselet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detection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43600" y="1828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Image feature vector</a:t>
            </a:r>
          </a:p>
        </p:txBody>
      </p:sp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5358" y="2304690"/>
            <a:ext cx="31130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303" y="2590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1853" y="3059502"/>
            <a:ext cx="348552" cy="21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450555" y="3251288"/>
            <a:ext cx="111840" cy="2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26"/>
          <p:cNvPicPr>
            <a:picLocks noChangeAspect="1" noChangeArrowheads="1"/>
          </p:cNvPicPr>
          <p:nvPr/>
        </p:nvPicPr>
        <p:blipFill>
          <a:blip r:embed="rId16" cstate="print"/>
          <a:srcRect t="33079"/>
          <a:stretch>
            <a:fillRect/>
          </a:stretch>
        </p:blipFill>
        <p:spPr bwMode="auto">
          <a:xfrm>
            <a:off x="6406551" y="4215441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4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3547" y="3457755"/>
            <a:ext cx="228600" cy="16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Oval 131"/>
          <p:cNvSpPr/>
          <p:nvPr/>
        </p:nvSpPr>
        <p:spPr>
          <a:xfrm>
            <a:off x="5943600" y="3293853"/>
            <a:ext cx="838200" cy="152400"/>
          </a:xfrm>
          <a:prstGeom prst="ellipse">
            <a:avLst/>
          </a:prstGeom>
          <a:noFill/>
          <a:ln w="317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990600" y="1681424"/>
            <a:ext cx="1676400" cy="113797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Attributes and Parts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" name="Picture 92" descr="writing_on_a_book_0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331720"/>
            <a:ext cx="548640" cy="411480"/>
          </a:xfrm>
          <a:prstGeom prst="rect">
            <a:avLst/>
          </a:prstGeom>
        </p:spPr>
      </p:pic>
      <p:pic>
        <p:nvPicPr>
          <p:cNvPr id="94" name="Picture 93" descr="calling_043.jpg"/>
          <p:cNvPicPr>
            <a:picLocks noChangeAspect="1"/>
          </p:cNvPicPr>
          <p:nvPr/>
        </p:nvPicPr>
        <p:blipFill>
          <a:blip r:embed="rId3" cstate="print"/>
          <a:srcRect r="27273"/>
          <a:stretch>
            <a:fillRect/>
          </a:stretch>
        </p:blipFill>
        <p:spPr>
          <a:xfrm>
            <a:off x="152400" y="1783080"/>
            <a:ext cx="548640" cy="502920"/>
          </a:xfrm>
          <a:prstGeom prst="rect">
            <a:avLst/>
          </a:prstGeom>
        </p:spPr>
      </p:pic>
      <p:pic>
        <p:nvPicPr>
          <p:cNvPr id="95" name="Picture 22"/>
          <p:cNvPicPr>
            <a:picLocks noChangeAspect="1" noChangeArrowheads="1"/>
          </p:cNvPicPr>
          <p:nvPr/>
        </p:nvPicPr>
        <p:blipFill>
          <a:blip r:embed="rId4" cstate="print"/>
          <a:srcRect l="4182" t="13793" r="8004"/>
          <a:stretch>
            <a:fillRect/>
          </a:stretch>
        </p:blipFill>
        <p:spPr bwMode="auto">
          <a:xfrm flipH="1">
            <a:off x="152400" y="1066802"/>
            <a:ext cx="54864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drinking_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791197"/>
            <a:ext cx="548640" cy="737007"/>
          </a:xfrm>
          <a:prstGeom prst="rect">
            <a:avLst/>
          </a:prstGeom>
        </p:spPr>
      </p:pic>
      <p:pic>
        <p:nvPicPr>
          <p:cNvPr id="72" name="Picture 71" descr="fixing_a_bike_05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569898"/>
            <a:ext cx="548640" cy="583659"/>
          </a:xfrm>
          <a:prstGeom prst="rect">
            <a:avLst/>
          </a:prstGeom>
        </p:spPr>
      </p:pic>
      <p:pic>
        <p:nvPicPr>
          <p:cNvPr id="73" name="Picture 72" descr="writingonboa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191000"/>
            <a:ext cx="548640" cy="647673"/>
          </a:xfrm>
          <a:prstGeom prst="rect">
            <a:avLst/>
          </a:prstGeom>
        </p:spPr>
      </p:pic>
      <p:pic>
        <p:nvPicPr>
          <p:cNvPr id="74" name="Picture 73" descr="feeding_a_horse_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871049"/>
            <a:ext cx="548640" cy="39136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38200" y="132171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Attributes:</a:t>
            </a: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752600"/>
            <a:ext cx="26063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0051" y="1752600"/>
            <a:ext cx="530149" cy="5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8885" y="1752600"/>
            <a:ext cx="438702" cy="5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3096" y="2397329"/>
            <a:ext cx="360904" cy="36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Box 99"/>
          <p:cNvSpPr txBox="1"/>
          <p:nvPr/>
        </p:nvSpPr>
        <p:spPr>
          <a:xfrm>
            <a:off x="1600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981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23" name="Picture 22" descr="smoking_cigarette_065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" y="5296407"/>
            <a:ext cx="548640" cy="407091"/>
          </a:xfrm>
          <a:prstGeom prst="rect">
            <a:avLst/>
          </a:prstGeom>
        </p:spPr>
      </p:pic>
      <p:pic>
        <p:nvPicPr>
          <p:cNvPr id="24" name="Picture 23" descr="gardening_010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" y="5743755"/>
            <a:ext cx="548640" cy="389469"/>
          </a:xfrm>
          <a:prstGeom prst="rect">
            <a:avLst/>
          </a:prstGeom>
        </p:spPr>
      </p:pic>
      <p:pic>
        <p:nvPicPr>
          <p:cNvPr id="25" name="Picture 24" descr="riding_a_horse_09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" y="6177951"/>
            <a:ext cx="548640" cy="483987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990600" y="4495800"/>
            <a:ext cx="1676400" cy="990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0600" y="3200400"/>
            <a:ext cx="1676400" cy="9144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6"/>
          <p:cNvPicPr>
            <a:picLocks noChangeAspect="1" noChangeArrowheads="1"/>
          </p:cNvPicPr>
          <p:nvPr/>
        </p:nvPicPr>
        <p:blipFill>
          <a:blip r:embed="rId16" cstate="print"/>
          <a:srcRect t="33079"/>
          <a:stretch>
            <a:fillRect/>
          </a:stretch>
        </p:blipFill>
        <p:spPr bwMode="auto">
          <a:xfrm>
            <a:off x="1104943" y="4551904"/>
            <a:ext cx="353889" cy="4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33600" y="4572000"/>
            <a:ext cx="3793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01306" y="5105400"/>
            <a:ext cx="498232" cy="28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88698" y="4625139"/>
            <a:ext cx="457200" cy="2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1" y="3276600"/>
            <a:ext cx="304800" cy="46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503" y="3276600"/>
            <a:ext cx="685800" cy="4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7033" y="3299604"/>
            <a:ext cx="17331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7249" y="3804249"/>
            <a:ext cx="321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838200" y="28290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Parts-Objects: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00200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81200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38200" y="410144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Poselets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00200" y="49055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81200" y="49055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52" name="Picture 22"/>
          <p:cNvPicPr>
            <a:picLocks noChangeAspect="1" noChangeArrowheads="1"/>
          </p:cNvPicPr>
          <p:nvPr/>
        </p:nvPicPr>
        <p:blipFill>
          <a:blip r:embed="rId24" cstate="print"/>
          <a:srcRect l="4182" t="13793" r="8004"/>
          <a:stretch>
            <a:fillRect/>
          </a:stretch>
        </p:blipFill>
        <p:spPr bwMode="auto">
          <a:xfrm flipH="1">
            <a:off x="7010400" y="2347007"/>
            <a:ext cx="1676955" cy="1996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6096000" y="2362200"/>
            <a:ext cx="152400" cy="2651760"/>
          </a:xfrm>
          <a:prstGeom prst="rect">
            <a:avLst/>
          </a:prstGeom>
          <a:solidFill>
            <a:srgbClr val="32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96000" y="2491554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96000" y="2620908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096000" y="3138325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96000" y="3517568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96000" y="4302512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96000" y="3345149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096000" y="2362200"/>
            <a:ext cx="152400" cy="2651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971800" y="2589212"/>
            <a:ext cx="2743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971800" y="222146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Attribute classification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971800" y="3568144"/>
            <a:ext cx="2743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971800" y="3200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Object detection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2971800" y="4692034"/>
            <a:ext cx="2743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971800" y="43242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Poselet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detection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43600" y="1828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Image feature vector</a:t>
            </a:r>
          </a:p>
        </p:txBody>
      </p:sp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5358" y="2304690"/>
            <a:ext cx="31130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303" y="2590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1853" y="3059502"/>
            <a:ext cx="348552" cy="21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450555" y="3251288"/>
            <a:ext cx="111840" cy="2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26"/>
          <p:cNvPicPr>
            <a:picLocks noChangeAspect="1" noChangeArrowheads="1"/>
          </p:cNvPicPr>
          <p:nvPr/>
        </p:nvPicPr>
        <p:blipFill>
          <a:blip r:embed="rId16" cstate="print"/>
          <a:srcRect t="33079"/>
          <a:stretch>
            <a:fillRect/>
          </a:stretch>
        </p:blipFill>
        <p:spPr bwMode="auto">
          <a:xfrm>
            <a:off x="6406551" y="4215441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4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3547" y="3457755"/>
            <a:ext cx="228600" cy="16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Oval 131"/>
          <p:cNvSpPr/>
          <p:nvPr/>
        </p:nvSpPr>
        <p:spPr>
          <a:xfrm>
            <a:off x="5943600" y="3293853"/>
            <a:ext cx="838200" cy="152400"/>
          </a:xfrm>
          <a:prstGeom prst="ellipse">
            <a:avLst/>
          </a:prstGeom>
          <a:noFill/>
          <a:ln w="317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424816" y="1687578"/>
            <a:ext cx="1909184" cy="2834472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3602336" y="1778915"/>
            <a:ext cx="1055912" cy="2651760"/>
            <a:chOff x="3602336" y="1659212"/>
            <a:chExt cx="1055912" cy="2514600"/>
          </a:xfrm>
        </p:grpSpPr>
        <p:sp>
          <p:nvSpPr>
            <p:cNvPr id="67" name="Rectangle 66"/>
            <p:cNvSpPr/>
            <p:nvPr/>
          </p:nvSpPr>
          <p:spPr>
            <a:xfrm>
              <a:off x="3602336" y="1659212"/>
              <a:ext cx="152400" cy="25146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602336" y="1781875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602336" y="2754819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02336" y="3499163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602336" y="1659212"/>
              <a:ext cx="152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896248" y="1659212"/>
              <a:ext cx="152400" cy="25146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896248" y="1904539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896248" y="2395192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896248" y="2754819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896248" y="1659212"/>
              <a:ext cx="152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201048" y="1659212"/>
              <a:ext cx="152400" cy="25146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01048" y="2027202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201048" y="2947178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201048" y="3683158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01048" y="1659212"/>
              <a:ext cx="152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21"/>
            <p:cNvGrpSpPr/>
            <p:nvPr/>
          </p:nvGrpSpPr>
          <p:grpSpPr>
            <a:xfrm>
              <a:off x="4505848" y="1659212"/>
              <a:ext cx="152400" cy="2514600"/>
              <a:chOff x="4734448" y="1560008"/>
              <a:chExt cx="152400" cy="25146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4734448" y="1560008"/>
                <a:ext cx="152400" cy="2514600"/>
              </a:xfrm>
              <a:prstGeom prst="rect">
                <a:avLst/>
              </a:prstGeom>
              <a:solidFill>
                <a:srgbClr val="323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34448" y="1744003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734448" y="3829281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734448" y="2492115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734448" y="1560008"/>
                <a:ext cx="152400" cy="251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7" name="TextBox 106"/>
          <p:cNvSpPr txBox="1"/>
          <p:nvPr/>
        </p:nvSpPr>
        <p:spPr>
          <a:xfrm>
            <a:off x="4811488" y="287550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200400" y="1304462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Action bases</a:t>
            </a:r>
            <a:endParaRPr lang="en-US" sz="2000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848045" y="130115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048000" y="1219200"/>
            <a:ext cx="5801248" cy="525780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20" grpId="0"/>
      <p:bldP spid="122" grpId="0"/>
      <p:bldP spid="65" grpId="0" animBg="1"/>
      <p:bldP spid="107" grpId="0"/>
      <p:bldP spid="108" grpId="0"/>
      <p:bldP spid="109" grpId="0"/>
      <p:bldP spid="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990600" y="1681424"/>
            <a:ext cx="1676400" cy="113797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Attributes and Parts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" name="Picture 92" descr="writing_on_a_book_0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331720"/>
            <a:ext cx="548640" cy="411480"/>
          </a:xfrm>
          <a:prstGeom prst="rect">
            <a:avLst/>
          </a:prstGeom>
        </p:spPr>
      </p:pic>
      <p:pic>
        <p:nvPicPr>
          <p:cNvPr id="94" name="Picture 93" descr="calling_043.jpg"/>
          <p:cNvPicPr>
            <a:picLocks noChangeAspect="1"/>
          </p:cNvPicPr>
          <p:nvPr/>
        </p:nvPicPr>
        <p:blipFill>
          <a:blip r:embed="rId3" cstate="print"/>
          <a:srcRect r="27273"/>
          <a:stretch>
            <a:fillRect/>
          </a:stretch>
        </p:blipFill>
        <p:spPr>
          <a:xfrm>
            <a:off x="152400" y="1783080"/>
            <a:ext cx="548640" cy="502920"/>
          </a:xfrm>
          <a:prstGeom prst="rect">
            <a:avLst/>
          </a:prstGeom>
        </p:spPr>
      </p:pic>
      <p:pic>
        <p:nvPicPr>
          <p:cNvPr id="95" name="Picture 22"/>
          <p:cNvPicPr>
            <a:picLocks noChangeAspect="1" noChangeArrowheads="1"/>
          </p:cNvPicPr>
          <p:nvPr/>
        </p:nvPicPr>
        <p:blipFill>
          <a:blip r:embed="rId4" cstate="print"/>
          <a:srcRect l="4182" t="13793" r="8004"/>
          <a:stretch>
            <a:fillRect/>
          </a:stretch>
        </p:blipFill>
        <p:spPr bwMode="auto">
          <a:xfrm flipH="1">
            <a:off x="152400" y="1066802"/>
            <a:ext cx="54864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drinking_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791197"/>
            <a:ext cx="548640" cy="737007"/>
          </a:xfrm>
          <a:prstGeom prst="rect">
            <a:avLst/>
          </a:prstGeom>
        </p:spPr>
      </p:pic>
      <p:pic>
        <p:nvPicPr>
          <p:cNvPr id="72" name="Picture 71" descr="fixing_a_bike_05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569898"/>
            <a:ext cx="548640" cy="583659"/>
          </a:xfrm>
          <a:prstGeom prst="rect">
            <a:avLst/>
          </a:prstGeom>
        </p:spPr>
      </p:pic>
      <p:pic>
        <p:nvPicPr>
          <p:cNvPr id="73" name="Picture 72" descr="writingonboa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191000"/>
            <a:ext cx="548640" cy="647673"/>
          </a:xfrm>
          <a:prstGeom prst="rect">
            <a:avLst/>
          </a:prstGeom>
        </p:spPr>
      </p:pic>
      <p:pic>
        <p:nvPicPr>
          <p:cNvPr id="74" name="Picture 73" descr="feeding_a_horse_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871049"/>
            <a:ext cx="548640" cy="39136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38200" y="132171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Attributes:</a:t>
            </a: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752600"/>
            <a:ext cx="26063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0051" y="1752600"/>
            <a:ext cx="530149" cy="5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8885" y="1752600"/>
            <a:ext cx="438702" cy="5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3096" y="2397329"/>
            <a:ext cx="360904" cy="36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Box 99"/>
          <p:cNvSpPr txBox="1"/>
          <p:nvPr/>
        </p:nvSpPr>
        <p:spPr>
          <a:xfrm>
            <a:off x="1600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981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23" name="Picture 22" descr="smoking_cigarette_065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" y="5296407"/>
            <a:ext cx="548640" cy="407091"/>
          </a:xfrm>
          <a:prstGeom prst="rect">
            <a:avLst/>
          </a:prstGeom>
        </p:spPr>
      </p:pic>
      <p:pic>
        <p:nvPicPr>
          <p:cNvPr id="24" name="Picture 23" descr="gardening_010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" y="5743755"/>
            <a:ext cx="548640" cy="389469"/>
          </a:xfrm>
          <a:prstGeom prst="rect">
            <a:avLst/>
          </a:prstGeom>
        </p:spPr>
      </p:pic>
      <p:pic>
        <p:nvPicPr>
          <p:cNvPr id="25" name="Picture 24" descr="riding_a_horse_09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" y="6177951"/>
            <a:ext cx="548640" cy="483987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990600" y="4495800"/>
            <a:ext cx="1676400" cy="990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0600" y="3200400"/>
            <a:ext cx="1676400" cy="9144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6"/>
          <p:cNvPicPr>
            <a:picLocks noChangeAspect="1" noChangeArrowheads="1"/>
          </p:cNvPicPr>
          <p:nvPr/>
        </p:nvPicPr>
        <p:blipFill>
          <a:blip r:embed="rId16" cstate="print"/>
          <a:srcRect t="33079"/>
          <a:stretch>
            <a:fillRect/>
          </a:stretch>
        </p:blipFill>
        <p:spPr bwMode="auto">
          <a:xfrm>
            <a:off x="1104943" y="4551904"/>
            <a:ext cx="353889" cy="4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33600" y="4572000"/>
            <a:ext cx="3793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01306" y="5105400"/>
            <a:ext cx="498232" cy="28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88698" y="4625139"/>
            <a:ext cx="457200" cy="2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1" y="3276600"/>
            <a:ext cx="304800" cy="46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503" y="3276600"/>
            <a:ext cx="685800" cy="4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7033" y="3299604"/>
            <a:ext cx="17331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7249" y="3804249"/>
            <a:ext cx="321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838200" y="28290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Parts-Objects: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00200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81200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38200" y="410144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Poselets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00200" y="49055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81200" y="49055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52" name="Picture 22"/>
          <p:cNvPicPr>
            <a:picLocks noChangeAspect="1" noChangeArrowheads="1"/>
          </p:cNvPicPr>
          <p:nvPr/>
        </p:nvPicPr>
        <p:blipFill>
          <a:blip r:embed="rId24" cstate="print"/>
          <a:srcRect l="4182" t="13793" r="8004"/>
          <a:stretch>
            <a:fillRect/>
          </a:stretch>
        </p:blipFill>
        <p:spPr bwMode="auto">
          <a:xfrm flipH="1">
            <a:off x="7010400" y="2347007"/>
            <a:ext cx="1676955" cy="1996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6096000" y="2362200"/>
            <a:ext cx="152400" cy="2651760"/>
          </a:xfrm>
          <a:prstGeom prst="rect">
            <a:avLst/>
          </a:prstGeom>
          <a:solidFill>
            <a:srgbClr val="32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96000" y="2491554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96000" y="2620908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096000" y="3138325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96000" y="3517568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96000" y="4302512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96000" y="3345149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096000" y="2362200"/>
            <a:ext cx="152400" cy="2651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5943600" y="1828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Image feature vector</a:t>
            </a:r>
          </a:p>
        </p:txBody>
      </p:sp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5358" y="2304690"/>
            <a:ext cx="31130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303" y="2590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1853" y="3059502"/>
            <a:ext cx="348552" cy="21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450555" y="3251288"/>
            <a:ext cx="111840" cy="2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26"/>
          <p:cNvPicPr>
            <a:picLocks noChangeAspect="1" noChangeArrowheads="1"/>
          </p:cNvPicPr>
          <p:nvPr/>
        </p:nvPicPr>
        <p:blipFill>
          <a:blip r:embed="rId16" cstate="print"/>
          <a:srcRect t="33079"/>
          <a:stretch>
            <a:fillRect/>
          </a:stretch>
        </p:blipFill>
        <p:spPr bwMode="auto">
          <a:xfrm>
            <a:off x="6406551" y="4215441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4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3547" y="3457755"/>
            <a:ext cx="228600" cy="16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Oval 131"/>
          <p:cNvSpPr/>
          <p:nvPr/>
        </p:nvSpPr>
        <p:spPr>
          <a:xfrm>
            <a:off x="5943600" y="3293853"/>
            <a:ext cx="838200" cy="152400"/>
          </a:xfrm>
          <a:prstGeom prst="ellipse">
            <a:avLst/>
          </a:prstGeom>
          <a:noFill/>
          <a:ln w="317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424816" y="1687578"/>
            <a:ext cx="1909184" cy="2834472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5"/>
          <p:cNvGrpSpPr/>
          <p:nvPr/>
        </p:nvGrpSpPr>
        <p:grpSpPr>
          <a:xfrm>
            <a:off x="3602336" y="1778915"/>
            <a:ext cx="1055912" cy="2651760"/>
            <a:chOff x="3602336" y="1659212"/>
            <a:chExt cx="1055912" cy="2514600"/>
          </a:xfrm>
        </p:grpSpPr>
        <p:sp>
          <p:nvSpPr>
            <p:cNvPr id="67" name="Rectangle 66"/>
            <p:cNvSpPr/>
            <p:nvPr/>
          </p:nvSpPr>
          <p:spPr>
            <a:xfrm>
              <a:off x="3602336" y="1659212"/>
              <a:ext cx="152400" cy="25146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602336" y="1781875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602336" y="2754819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02336" y="3499163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602336" y="1659212"/>
              <a:ext cx="152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896248" y="1659212"/>
              <a:ext cx="152400" cy="25146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896248" y="1904539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896248" y="2395192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896248" y="2754819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896248" y="1659212"/>
              <a:ext cx="152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201048" y="1659212"/>
              <a:ext cx="152400" cy="25146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01048" y="2027202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201048" y="2947178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201048" y="3683158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01048" y="1659212"/>
              <a:ext cx="152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1"/>
            <p:cNvGrpSpPr/>
            <p:nvPr/>
          </p:nvGrpSpPr>
          <p:grpSpPr>
            <a:xfrm>
              <a:off x="4505848" y="1659212"/>
              <a:ext cx="152400" cy="2514600"/>
              <a:chOff x="4734448" y="1560008"/>
              <a:chExt cx="152400" cy="25146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4734448" y="1560008"/>
                <a:ext cx="152400" cy="2514600"/>
              </a:xfrm>
              <a:prstGeom prst="rect">
                <a:avLst/>
              </a:prstGeom>
              <a:solidFill>
                <a:srgbClr val="323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34448" y="1744003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734448" y="3829281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734448" y="2492115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734448" y="1560008"/>
                <a:ext cx="152400" cy="251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7" name="TextBox 106"/>
          <p:cNvSpPr txBox="1"/>
          <p:nvPr/>
        </p:nvSpPr>
        <p:spPr>
          <a:xfrm>
            <a:off x="4811488" y="287550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200400" y="1304462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Action bases</a:t>
            </a:r>
            <a:endParaRPr lang="en-US" sz="2000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848045" y="130115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048000" y="1219200"/>
            <a:ext cx="5801248" cy="525780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9347" y="1794294"/>
            <a:ext cx="311305" cy="32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26"/>
          <p:cNvPicPr>
            <a:picLocks noChangeAspect="1" noChangeArrowheads="1"/>
          </p:cNvPicPr>
          <p:nvPr/>
        </p:nvPicPr>
        <p:blipFill>
          <a:blip r:embed="rId16" cstate="print"/>
          <a:srcRect t="33079"/>
          <a:stretch>
            <a:fillRect/>
          </a:stretch>
        </p:blipFill>
        <p:spPr bwMode="auto">
          <a:xfrm>
            <a:off x="3375804" y="3634596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Rectangle 115"/>
          <p:cNvSpPr/>
          <p:nvPr/>
        </p:nvSpPr>
        <p:spPr>
          <a:xfrm>
            <a:off x="4185249" y="1758351"/>
            <a:ext cx="182880" cy="26883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4488324" y="1758351"/>
            <a:ext cx="182880" cy="26883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7547" y="1922253"/>
            <a:ext cx="3047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1796" y="2467155"/>
            <a:ext cx="381000" cy="2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4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859658"/>
            <a:ext cx="272557" cy="19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2351" y="2859657"/>
            <a:ext cx="272557" cy="19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990600" y="1681424"/>
            <a:ext cx="1676400" cy="113797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Attributes and Parts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" name="Picture 92" descr="writing_on_a_book_0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331720"/>
            <a:ext cx="548640" cy="411480"/>
          </a:xfrm>
          <a:prstGeom prst="rect">
            <a:avLst/>
          </a:prstGeom>
        </p:spPr>
      </p:pic>
      <p:pic>
        <p:nvPicPr>
          <p:cNvPr id="94" name="Picture 93" descr="calling_043.jpg"/>
          <p:cNvPicPr>
            <a:picLocks noChangeAspect="1"/>
          </p:cNvPicPr>
          <p:nvPr/>
        </p:nvPicPr>
        <p:blipFill>
          <a:blip r:embed="rId3" cstate="print"/>
          <a:srcRect r="27273"/>
          <a:stretch>
            <a:fillRect/>
          </a:stretch>
        </p:blipFill>
        <p:spPr>
          <a:xfrm>
            <a:off x="152400" y="1783080"/>
            <a:ext cx="548640" cy="502920"/>
          </a:xfrm>
          <a:prstGeom prst="rect">
            <a:avLst/>
          </a:prstGeom>
        </p:spPr>
      </p:pic>
      <p:pic>
        <p:nvPicPr>
          <p:cNvPr id="95" name="Picture 22"/>
          <p:cNvPicPr>
            <a:picLocks noChangeAspect="1" noChangeArrowheads="1"/>
          </p:cNvPicPr>
          <p:nvPr/>
        </p:nvPicPr>
        <p:blipFill>
          <a:blip r:embed="rId4" cstate="print"/>
          <a:srcRect l="4182" t="13793" r="8004"/>
          <a:stretch>
            <a:fillRect/>
          </a:stretch>
        </p:blipFill>
        <p:spPr bwMode="auto">
          <a:xfrm flipH="1">
            <a:off x="152400" y="1066802"/>
            <a:ext cx="54864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drinking_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791197"/>
            <a:ext cx="548640" cy="737007"/>
          </a:xfrm>
          <a:prstGeom prst="rect">
            <a:avLst/>
          </a:prstGeom>
        </p:spPr>
      </p:pic>
      <p:pic>
        <p:nvPicPr>
          <p:cNvPr id="72" name="Picture 71" descr="fixing_a_bike_05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569898"/>
            <a:ext cx="548640" cy="583659"/>
          </a:xfrm>
          <a:prstGeom prst="rect">
            <a:avLst/>
          </a:prstGeom>
        </p:spPr>
      </p:pic>
      <p:pic>
        <p:nvPicPr>
          <p:cNvPr id="73" name="Picture 72" descr="writingonboa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191000"/>
            <a:ext cx="548640" cy="647673"/>
          </a:xfrm>
          <a:prstGeom prst="rect">
            <a:avLst/>
          </a:prstGeom>
        </p:spPr>
      </p:pic>
      <p:pic>
        <p:nvPicPr>
          <p:cNvPr id="74" name="Picture 73" descr="feeding_a_horse_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871049"/>
            <a:ext cx="548640" cy="39136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38200" y="132171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Attributes:</a:t>
            </a: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752600"/>
            <a:ext cx="26063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0051" y="1752600"/>
            <a:ext cx="530149" cy="5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8885" y="1752600"/>
            <a:ext cx="438702" cy="5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3096" y="2397329"/>
            <a:ext cx="360904" cy="36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Box 99"/>
          <p:cNvSpPr txBox="1"/>
          <p:nvPr/>
        </p:nvSpPr>
        <p:spPr>
          <a:xfrm>
            <a:off x="1600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981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23" name="Picture 22" descr="smoking_cigarette_065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" y="5296407"/>
            <a:ext cx="548640" cy="407091"/>
          </a:xfrm>
          <a:prstGeom prst="rect">
            <a:avLst/>
          </a:prstGeom>
        </p:spPr>
      </p:pic>
      <p:pic>
        <p:nvPicPr>
          <p:cNvPr id="24" name="Picture 23" descr="gardening_010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" y="5743755"/>
            <a:ext cx="548640" cy="389469"/>
          </a:xfrm>
          <a:prstGeom prst="rect">
            <a:avLst/>
          </a:prstGeom>
        </p:spPr>
      </p:pic>
      <p:pic>
        <p:nvPicPr>
          <p:cNvPr id="25" name="Picture 24" descr="riding_a_horse_09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" y="6177951"/>
            <a:ext cx="548640" cy="483987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990600" y="4495800"/>
            <a:ext cx="1676400" cy="990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0600" y="3200400"/>
            <a:ext cx="1676400" cy="9144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6"/>
          <p:cNvPicPr>
            <a:picLocks noChangeAspect="1" noChangeArrowheads="1"/>
          </p:cNvPicPr>
          <p:nvPr/>
        </p:nvPicPr>
        <p:blipFill>
          <a:blip r:embed="rId16" cstate="print"/>
          <a:srcRect t="33079"/>
          <a:stretch>
            <a:fillRect/>
          </a:stretch>
        </p:blipFill>
        <p:spPr bwMode="auto">
          <a:xfrm>
            <a:off x="1104943" y="4551904"/>
            <a:ext cx="353889" cy="4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33600" y="4572000"/>
            <a:ext cx="3793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01306" y="5105400"/>
            <a:ext cx="498232" cy="28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88698" y="4625139"/>
            <a:ext cx="457200" cy="2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1" y="3276600"/>
            <a:ext cx="304800" cy="46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503" y="3276600"/>
            <a:ext cx="685800" cy="4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7033" y="3299604"/>
            <a:ext cx="17331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7249" y="3804249"/>
            <a:ext cx="321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838200" y="28290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Parts-Objects: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00200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81200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38200" y="410144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Poselets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00200" y="49055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81200" y="49055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52" name="Picture 22"/>
          <p:cNvPicPr>
            <a:picLocks noChangeAspect="1" noChangeArrowheads="1"/>
          </p:cNvPicPr>
          <p:nvPr/>
        </p:nvPicPr>
        <p:blipFill>
          <a:blip r:embed="rId24" cstate="print"/>
          <a:srcRect l="4182" t="13793" r="8004"/>
          <a:stretch>
            <a:fillRect/>
          </a:stretch>
        </p:blipFill>
        <p:spPr bwMode="auto">
          <a:xfrm flipH="1">
            <a:off x="7010400" y="2347007"/>
            <a:ext cx="1676955" cy="1996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6096000" y="2362200"/>
            <a:ext cx="152400" cy="2651760"/>
          </a:xfrm>
          <a:prstGeom prst="rect">
            <a:avLst/>
          </a:prstGeom>
          <a:solidFill>
            <a:srgbClr val="32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96000" y="2491554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96000" y="2620908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096000" y="3138325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96000" y="3517568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96000" y="4302512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96000" y="3345149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096000" y="2362200"/>
            <a:ext cx="152400" cy="2651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5943600" y="1828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Image feature vector</a:t>
            </a:r>
          </a:p>
        </p:txBody>
      </p:sp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5358" y="2304690"/>
            <a:ext cx="31130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303" y="2590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1853" y="3059502"/>
            <a:ext cx="348552" cy="21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450555" y="3251288"/>
            <a:ext cx="111840" cy="2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26"/>
          <p:cNvPicPr>
            <a:picLocks noChangeAspect="1" noChangeArrowheads="1"/>
          </p:cNvPicPr>
          <p:nvPr/>
        </p:nvPicPr>
        <p:blipFill>
          <a:blip r:embed="rId16" cstate="print"/>
          <a:srcRect t="33079"/>
          <a:stretch>
            <a:fillRect/>
          </a:stretch>
        </p:blipFill>
        <p:spPr bwMode="auto">
          <a:xfrm>
            <a:off x="6406551" y="4215441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4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3547" y="3457755"/>
            <a:ext cx="228600" cy="16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Oval 131"/>
          <p:cNvSpPr/>
          <p:nvPr/>
        </p:nvSpPr>
        <p:spPr>
          <a:xfrm>
            <a:off x="5943600" y="3293853"/>
            <a:ext cx="838200" cy="152400"/>
          </a:xfrm>
          <a:prstGeom prst="ellipse">
            <a:avLst/>
          </a:prstGeom>
          <a:noFill/>
          <a:ln w="317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424816" y="1687578"/>
            <a:ext cx="1909184" cy="2834472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5"/>
          <p:cNvGrpSpPr/>
          <p:nvPr/>
        </p:nvGrpSpPr>
        <p:grpSpPr>
          <a:xfrm>
            <a:off x="3602336" y="1778915"/>
            <a:ext cx="1055912" cy="2651760"/>
            <a:chOff x="3602336" y="1659212"/>
            <a:chExt cx="1055912" cy="2514600"/>
          </a:xfrm>
        </p:grpSpPr>
        <p:sp>
          <p:nvSpPr>
            <p:cNvPr id="67" name="Rectangle 66"/>
            <p:cNvSpPr/>
            <p:nvPr/>
          </p:nvSpPr>
          <p:spPr>
            <a:xfrm>
              <a:off x="3602336" y="1659212"/>
              <a:ext cx="152400" cy="25146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602336" y="1781875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602336" y="2754819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02336" y="3499163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602336" y="1659212"/>
              <a:ext cx="152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896248" y="1659212"/>
              <a:ext cx="152400" cy="25146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896248" y="1904539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896248" y="2395192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896248" y="2754819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896248" y="1659212"/>
              <a:ext cx="152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201048" y="1659212"/>
              <a:ext cx="152400" cy="25146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01048" y="2027202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201048" y="2947178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201048" y="3683158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01048" y="1659212"/>
              <a:ext cx="152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1"/>
            <p:cNvGrpSpPr/>
            <p:nvPr/>
          </p:nvGrpSpPr>
          <p:grpSpPr>
            <a:xfrm>
              <a:off x="4505848" y="1659212"/>
              <a:ext cx="152400" cy="2514600"/>
              <a:chOff x="4734448" y="1560008"/>
              <a:chExt cx="152400" cy="25146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4734448" y="1560008"/>
                <a:ext cx="152400" cy="2514600"/>
              </a:xfrm>
              <a:prstGeom prst="rect">
                <a:avLst/>
              </a:prstGeom>
              <a:solidFill>
                <a:srgbClr val="323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34448" y="1744003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734448" y="3829281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734448" y="2492115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734448" y="1560008"/>
                <a:ext cx="152400" cy="251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7" name="TextBox 106"/>
          <p:cNvSpPr txBox="1"/>
          <p:nvPr/>
        </p:nvSpPr>
        <p:spPr>
          <a:xfrm>
            <a:off x="4811488" y="287550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200400" y="1304462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Action bases</a:t>
            </a:r>
            <a:endParaRPr lang="en-US" sz="2000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848045" y="130115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048000" y="1219200"/>
            <a:ext cx="5801248" cy="525780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880449" y="1758351"/>
            <a:ext cx="182880" cy="26883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4488324" y="1758351"/>
            <a:ext cx="182880" cy="26883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587151" y="1752600"/>
            <a:ext cx="192024" cy="26974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6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0845" y="2074653"/>
            <a:ext cx="245853" cy="25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19600" y="3810000"/>
            <a:ext cx="304800" cy="3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5543" y="3024996"/>
            <a:ext cx="13865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990600" y="1681424"/>
            <a:ext cx="1676400" cy="113797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Attributes and Parts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" name="Picture 92" descr="writing_on_a_book_0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331720"/>
            <a:ext cx="548640" cy="411480"/>
          </a:xfrm>
          <a:prstGeom prst="rect">
            <a:avLst/>
          </a:prstGeom>
        </p:spPr>
      </p:pic>
      <p:pic>
        <p:nvPicPr>
          <p:cNvPr id="94" name="Picture 93" descr="calling_043.jpg"/>
          <p:cNvPicPr>
            <a:picLocks noChangeAspect="1"/>
          </p:cNvPicPr>
          <p:nvPr/>
        </p:nvPicPr>
        <p:blipFill>
          <a:blip r:embed="rId4" cstate="print"/>
          <a:srcRect r="27273"/>
          <a:stretch>
            <a:fillRect/>
          </a:stretch>
        </p:blipFill>
        <p:spPr>
          <a:xfrm>
            <a:off x="152400" y="1783080"/>
            <a:ext cx="548640" cy="502920"/>
          </a:xfrm>
          <a:prstGeom prst="rect">
            <a:avLst/>
          </a:prstGeom>
        </p:spPr>
      </p:pic>
      <p:pic>
        <p:nvPicPr>
          <p:cNvPr id="95" name="Picture 22"/>
          <p:cNvPicPr>
            <a:picLocks noChangeAspect="1" noChangeArrowheads="1"/>
          </p:cNvPicPr>
          <p:nvPr/>
        </p:nvPicPr>
        <p:blipFill>
          <a:blip r:embed="rId5" cstate="print"/>
          <a:srcRect l="4182" t="13793" r="8004"/>
          <a:stretch>
            <a:fillRect/>
          </a:stretch>
        </p:blipFill>
        <p:spPr bwMode="auto">
          <a:xfrm flipH="1">
            <a:off x="152400" y="1066802"/>
            <a:ext cx="54864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drinking_0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2791197"/>
            <a:ext cx="548640" cy="737007"/>
          </a:xfrm>
          <a:prstGeom prst="rect">
            <a:avLst/>
          </a:prstGeom>
        </p:spPr>
      </p:pic>
      <p:pic>
        <p:nvPicPr>
          <p:cNvPr id="72" name="Picture 71" descr="fixing_a_bike_05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3569898"/>
            <a:ext cx="548640" cy="583659"/>
          </a:xfrm>
          <a:prstGeom prst="rect">
            <a:avLst/>
          </a:prstGeom>
        </p:spPr>
      </p:pic>
      <p:pic>
        <p:nvPicPr>
          <p:cNvPr id="73" name="Picture 72" descr="writingonboar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191000"/>
            <a:ext cx="548640" cy="647673"/>
          </a:xfrm>
          <a:prstGeom prst="rect">
            <a:avLst/>
          </a:prstGeom>
        </p:spPr>
      </p:pic>
      <p:pic>
        <p:nvPicPr>
          <p:cNvPr id="74" name="Picture 73" descr="feeding_a_horse_0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4871049"/>
            <a:ext cx="548640" cy="39136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38200" y="132171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Attributes:</a:t>
            </a: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752600"/>
            <a:ext cx="26063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0051" y="1752600"/>
            <a:ext cx="530149" cy="5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8885" y="1752600"/>
            <a:ext cx="438702" cy="5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3096" y="2397329"/>
            <a:ext cx="360904" cy="36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Box 99"/>
          <p:cNvSpPr txBox="1"/>
          <p:nvPr/>
        </p:nvSpPr>
        <p:spPr>
          <a:xfrm>
            <a:off x="1600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981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23" name="Picture 22" descr="smoking_cigarette_065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" y="5296407"/>
            <a:ext cx="548640" cy="407091"/>
          </a:xfrm>
          <a:prstGeom prst="rect">
            <a:avLst/>
          </a:prstGeom>
        </p:spPr>
      </p:pic>
      <p:pic>
        <p:nvPicPr>
          <p:cNvPr id="24" name="Picture 23" descr="gardening_010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" y="5743755"/>
            <a:ext cx="548640" cy="389469"/>
          </a:xfrm>
          <a:prstGeom prst="rect">
            <a:avLst/>
          </a:prstGeom>
        </p:spPr>
      </p:pic>
      <p:pic>
        <p:nvPicPr>
          <p:cNvPr id="25" name="Picture 24" descr="riding_a_horse_096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2400" y="6177951"/>
            <a:ext cx="548640" cy="483987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990600" y="4495800"/>
            <a:ext cx="1676400" cy="990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0600" y="3200400"/>
            <a:ext cx="1676400" cy="9144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6"/>
          <p:cNvPicPr>
            <a:picLocks noChangeAspect="1" noChangeArrowheads="1"/>
          </p:cNvPicPr>
          <p:nvPr/>
        </p:nvPicPr>
        <p:blipFill>
          <a:blip r:embed="rId17" cstate="print"/>
          <a:srcRect t="33079"/>
          <a:stretch>
            <a:fillRect/>
          </a:stretch>
        </p:blipFill>
        <p:spPr bwMode="auto">
          <a:xfrm>
            <a:off x="1104943" y="4551904"/>
            <a:ext cx="353889" cy="4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33600" y="4572000"/>
            <a:ext cx="3793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01306" y="5105400"/>
            <a:ext cx="498232" cy="28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88698" y="4625139"/>
            <a:ext cx="457200" cy="2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1" y="3276600"/>
            <a:ext cx="304800" cy="46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503" y="3276600"/>
            <a:ext cx="685800" cy="4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7033" y="3299604"/>
            <a:ext cx="17331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7249" y="3804249"/>
            <a:ext cx="321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838200" y="28290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Parts-Objects: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00200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81200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38200" y="410144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Poselets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00200" y="49055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81200" y="49055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52" name="Picture 22"/>
          <p:cNvPicPr>
            <a:picLocks noChangeAspect="1" noChangeArrowheads="1"/>
          </p:cNvPicPr>
          <p:nvPr/>
        </p:nvPicPr>
        <p:blipFill>
          <a:blip r:embed="rId25" cstate="print"/>
          <a:srcRect l="4182" t="13793" r="8004"/>
          <a:stretch>
            <a:fillRect/>
          </a:stretch>
        </p:blipFill>
        <p:spPr bwMode="auto">
          <a:xfrm flipH="1">
            <a:off x="7010400" y="2347007"/>
            <a:ext cx="1676955" cy="1996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5" name="Rectangle 84"/>
          <p:cNvSpPr/>
          <p:nvPr/>
        </p:nvSpPr>
        <p:spPr>
          <a:xfrm>
            <a:off x="3424816" y="1687578"/>
            <a:ext cx="1909184" cy="2834472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3602336" y="1778915"/>
            <a:ext cx="1055912" cy="2651760"/>
            <a:chOff x="3602336" y="1659212"/>
            <a:chExt cx="1055912" cy="2514600"/>
          </a:xfrm>
        </p:grpSpPr>
        <p:sp>
          <p:nvSpPr>
            <p:cNvPr id="86" name="Rectangle 85"/>
            <p:cNvSpPr/>
            <p:nvPr/>
          </p:nvSpPr>
          <p:spPr>
            <a:xfrm>
              <a:off x="3602336" y="1659212"/>
              <a:ext cx="152400" cy="25146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602336" y="1781875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602336" y="2754819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602336" y="3499163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602336" y="1659212"/>
              <a:ext cx="152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896248" y="1659212"/>
              <a:ext cx="152400" cy="25146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896248" y="1904539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96248" y="2395192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896248" y="2754819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896248" y="1659212"/>
              <a:ext cx="152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201048" y="1659212"/>
              <a:ext cx="152400" cy="25146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201048" y="2027202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201048" y="2947178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201048" y="3683158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201048" y="1659212"/>
              <a:ext cx="152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4505848" y="1659212"/>
              <a:ext cx="152400" cy="2514600"/>
              <a:chOff x="4734448" y="1560008"/>
              <a:chExt cx="152400" cy="2514600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4734448" y="1560008"/>
                <a:ext cx="152400" cy="2514600"/>
              </a:xfrm>
              <a:prstGeom prst="rect">
                <a:avLst/>
              </a:prstGeom>
              <a:solidFill>
                <a:srgbClr val="323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734448" y="1744003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734448" y="3829281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734448" y="2492115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4734448" y="1560008"/>
                <a:ext cx="152400" cy="251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2" name="TextBox 111"/>
          <p:cNvSpPr txBox="1"/>
          <p:nvPr/>
        </p:nvSpPr>
        <p:spPr>
          <a:xfrm>
            <a:off x="4811488" y="287550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200400" y="1304462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Action bases</a:t>
            </a:r>
            <a:endParaRPr lang="en-US" sz="2000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896248" y="5029200"/>
            <a:ext cx="155448" cy="8382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606520" y="5181600"/>
            <a:ext cx="155448" cy="6858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/>
          <p:cNvCxnSpPr/>
          <p:nvPr/>
        </p:nvCxnSpPr>
        <p:spPr>
          <a:xfrm rot="10800000">
            <a:off x="3429000" y="5867400"/>
            <a:ext cx="1981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4500824" y="5791200"/>
            <a:ext cx="155448" cy="762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3200400" y="59244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Bases coefficients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876800" y="1295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6096000" y="2362200"/>
            <a:ext cx="152400" cy="2651760"/>
            <a:chOff x="6629400" y="1524000"/>
            <a:chExt cx="152400" cy="3124200"/>
          </a:xfrm>
        </p:grpSpPr>
        <p:sp>
          <p:nvSpPr>
            <p:cNvPr id="53" name="Rectangle 52"/>
            <p:cNvSpPr/>
            <p:nvPr/>
          </p:nvSpPr>
          <p:spPr>
            <a:xfrm>
              <a:off x="6629400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29400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629400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29400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629400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629400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629400" y="2682072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629400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Right Brace 123"/>
          <p:cNvSpPr/>
          <p:nvPr/>
        </p:nvSpPr>
        <p:spPr>
          <a:xfrm>
            <a:off x="5533838" y="2209800"/>
            <a:ext cx="261676" cy="3276600"/>
          </a:xfrm>
          <a:prstGeom prst="rightBrace">
            <a:avLst>
              <a:gd name="adj1" fmla="val 56683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3048000" y="1219200"/>
            <a:ext cx="5801248" cy="525780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Arrow Connector 128"/>
          <p:cNvCxnSpPr/>
          <p:nvPr/>
        </p:nvCxnSpPr>
        <p:spPr>
          <a:xfrm rot="5400000" flipH="1" flipV="1">
            <a:off x="3446650" y="4800997"/>
            <a:ext cx="456406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5400000" flipH="1" flipV="1">
            <a:off x="3811191" y="4724797"/>
            <a:ext cx="304006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rot="5400000" flipH="1" flipV="1">
            <a:off x="3814068" y="5032473"/>
            <a:ext cx="907854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 flipH="1" flipV="1">
            <a:off x="4198339" y="49530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5358" y="2304690"/>
            <a:ext cx="31130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303" y="2590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1853" y="3059502"/>
            <a:ext cx="348552" cy="21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3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450555" y="3251288"/>
            <a:ext cx="111840" cy="2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26"/>
          <p:cNvPicPr>
            <a:picLocks noChangeAspect="1" noChangeArrowheads="1"/>
          </p:cNvPicPr>
          <p:nvPr/>
        </p:nvPicPr>
        <p:blipFill>
          <a:blip r:embed="rId17" cstate="print"/>
          <a:srcRect t="33079"/>
          <a:stretch>
            <a:fillRect/>
          </a:stretch>
        </p:blipFill>
        <p:spPr bwMode="auto">
          <a:xfrm>
            <a:off x="6406551" y="4215441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4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3547" y="3457755"/>
            <a:ext cx="228600" cy="16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" name="Oval 160"/>
          <p:cNvSpPr/>
          <p:nvPr/>
        </p:nvSpPr>
        <p:spPr>
          <a:xfrm>
            <a:off x="5943600" y="3293853"/>
            <a:ext cx="838200" cy="152400"/>
          </a:xfrm>
          <a:prstGeom prst="ellipse">
            <a:avLst/>
          </a:prstGeom>
          <a:noFill/>
          <a:ln w="317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5943600" y="1828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Image feature vector</a:t>
            </a:r>
          </a:p>
        </p:txBody>
      </p:sp>
      <p:graphicFrame>
        <p:nvGraphicFramePr>
          <p:cNvPr id="163" name="Object 162"/>
          <p:cNvGraphicFramePr>
            <a:graphicFrameLocks noChangeAspect="1"/>
          </p:cNvGraphicFramePr>
          <p:nvPr/>
        </p:nvGraphicFramePr>
        <p:xfrm>
          <a:off x="7706248" y="4560498"/>
          <a:ext cx="889000" cy="254000"/>
        </p:xfrm>
        <a:graphic>
          <a:graphicData uri="http://schemas.openxmlformats.org/presentationml/2006/ole">
            <p:oleObj spid="_x0000_s6146" name="Equation" r:id="rId30" imgW="888840" imgH="253800" progId="Equation.DSMT4">
              <p:embed/>
            </p:oleObj>
          </a:graphicData>
        </a:graphic>
      </p:graphicFrame>
      <p:sp>
        <p:nvSpPr>
          <p:cNvPr id="164" name="Rectangle 163"/>
          <p:cNvSpPr/>
          <p:nvPr/>
        </p:nvSpPr>
        <p:spPr>
          <a:xfrm>
            <a:off x="7620000" y="4495800"/>
            <a:ext cx="1066800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7" grpId="0" animBg="1"/>
      <p:bldP spid="118" grpId="0"/>
      <p:bldP spid="124" grpId="0" animBg="1"/>
      <p:bldP spid="1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990600" y="1681424"/>
            <a:ext cx="1676400" cy="113797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Attributes and Parts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" name="Picture 92" descr="writing_on_a_book_0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331720"/>
            <a:ext cx="548640" cy="411480"/>
          </a:xfrm>
          <a:prstGeom prst="rect">
            <a:avLst/>
          </a:prstGeom>
        </p:spPr>
      </p:pic>
      <p:pic>
        <p:nvPicPr>
          <p:cNvPr id="94" name="Picture 93" descr="calling_043.jpg"/>
          <p:cNvPicPr>
            <a:picLocks noChangeAspect="1"/>
          </p:cNvPicPr>
          <p:nvPr/>
        </p:nvPicPr>
        <p:blipFill>
          <a:blip r:embed="rId4" cstate="print"/>
          <a:srcRect r="27273"/>
          <a:stretch>
            <a:fillRect/>
          </a:stretch>
        </p:blipFill>
        <p:spPr>
          <a:xfrm>
            <a:off x="152400" y="1783080"/>
            <a:ext cx="548640" cy="502920"/>
          </a:xfrm>
          <a:prstGeom prst="rect">
            <a:avLst/>
          </a:prstGeom>
        </p:spPr>
      </p:pic>
      <p:pic>
        <p:nvPicPr>
          <p:cNvPr id="95" name="Picture 22"/>
          <p:cNvPicPr>
            <a:picLocks noChangeAspect="1" noChangeArrowheads="1"/>
          </p:cNvPicPr>
          <p:nvPr/>
        </p:nvPicPr>
        <p:blipFill>
          <a:blip r:embed="rId5" cstate="print"/>
          <a:srcRect l="4182" t="13793" r="8004"/>
          <a:stretch>
            <a:fillRect/>
          </a:stretch>
        </p:blipFill>
        <p:spPr bwMode="auto">
          <a:xfrm flipH="1">
            <a:off x="152400" y="1066802"/>
            <a:ext cx="54864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drinking_0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2791197"/>
            <a:ext cx="548640" cy="737007"/>
          </a:xfrm>
          <a:prstGeom prst="rect">
            <a:avLst/>
          </a:prstGeom>
        </p:spPr>
      </p:pic>
      <p:pic>
        <p:nvPicPr>
          <p:cNvPr id="72" name="Picture 71" descr="fixing_a_bike_05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3569898"/>
            <a:ext cx="548640" cy="583659"/>
          </a:xfrm>
          <a:prstGeom prst="rect">
            <a:avLst/>
          </a:prstGeom>
        </p:spPr>
      </p:pic>
      <p:pic>
        <p:nvPicPr>
          <p:cNvPr id="73" name="Picture 72" descr="writingonboar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191000"/>
            <a:ext cx="548640" cy="647673"/>
          </a:xfrm>
          <a:prstGeom prst="rect">
            <a:avLst/>
          </a:prstGeom>
        </p:spPr>
      </p:pic>
      <p:pic>
        <p:nvPicPr>
          <p:cNvPr id="74" name="Picture 73" descr="feeding_a_horse_0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4871049"/>
            <a:ext cx="548640" cy="39136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38200" y="132171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Attributes:</a:t>
            </a: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752600"/>
            <a:ext cx="26063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0051" y="1752600"/>
            <a:ext cx="530149" cy="5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8885" y="1752600"/>
            <a:ext cx="438702" cy="5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3096" y="2397329"/>
            <a:ext cx="360904" cy="36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Box 99"/>
          <p:cNvSpPr txBox="1"/>
          <p:nvPr/>
        </p:nvSpPr>
        <p:spPr>
          <a:xfrm>
            <a:off x="1600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981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23" name="Picture 22" descr="smoking_cigarette_065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" y="5296407"/>
            <a:ext cx="548640" cy="407091"/>
          </a:xfrm>
          <a:prstGeom prst="rect">
            <a:avLst/>
          </a:prstGeom>
        </p:spPr>
      </p:pic>
      <p:pic>
        <p:nvPicPr>
          <p:cNvPr id="24" name="Picture 23" descr="gardening_010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" y="5743755"/>
            <a:ext cx="548640" cy="389469"/>
          </a:xfrm>
          <a:prstGeom prst="rect">
            <a:avLst/>
          </a:prstGeom>
        </p:spPr>
      </p:pic>
      <p:pic>
        <p:nvPicPr>
          <p:cNvPr id="25" name="Picture 24" descr="riding_a_horse_096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2400" y="6177951"/>
            <a:ext cx="548640" cy="483987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990600" y="4495800"/>
            <a:ext cx="1676400" cy="990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0600" y="3200400"/>
            <a:ext cx="1676400" cy="9144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6"/>
          <p:cNvPicPr>
            <a:picLocks noChangeAspect="1" noChangeArrowheads="1"/>
          </p:cNvPicPr>
          <p:nvPr/>
        </p:nvPicPr>
        <p:blipFill>
          <a:blip r:embed="rId17" cstate="print"/>
          <a:srcRect t="33079"/>
          <a:stretch>
            <a:fillRect/>
          </a:stretch>
        </p:blipFill>
        <p:spPr bwMode="auto">
          <a:xfrm>
            <a:off x="1104943" y="4551904"/>
            <a:ext cx="353889" cy="4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33600" y="4572000"/>
            <a:ext cx="3793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01306" y="5105400"/>
            <a:ext cx="498232" cy="28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88698" y="4625139"/>
            <a:ext cx="457200" cy="2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1" y="3276600"/>
            <a:ext cx="304800" cy="46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503" y="3276600"/>
            <a:ext cx="685800" cy="4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7033" y="3299604"/>
            <a:ext cx="17331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7249" y="3804249"/>
            <a:ext cx="321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838200" y="28290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Parts-Objects: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00200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81200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38200" y="410144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Poselets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00200" y="49055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81200" y="49055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52" name="Picture 22"/>
          <p:cNvPicPr>
            <a:picLocks noChangeAspect="1" noChangeArrowheads="1"/>
          </p:cNvPicPr>
          <p:nvPr/>
        </p:nvPicPr>
        <p:blipFill>
          <a:blip r:embed="rId25" cstate="print"/>
          <a:srcRect l="4182" t="13793" r="8004"/>
          <a:stretch>
            <a:fillRect/>
          </a:stretch>
        </p:blipFill>
        <p:spPr bwMode="auto">
          <a:xfrm flipH="1">
            <a:off x="7010400" y="2347007"/>
            <a:ext cx="1676955" cy="1996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5" name="Rectangle 84"/>
          <p:cNvSpPr/>
          <p:nvPr/>
        </p:nvSpPr>
        <p:spPr>
          <a:xfrm>
            <a:off x="3424816" y="1687578"/>
            <a:ext cx="1909184" cy="2834472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3602336" y="1778915"/>
            <a:ext cx="1590152" cy="2651760"/>
            <a:chOff x="3602336" y="1778915"/>
            <a:chExt cx="1590152" cy="2651760"/>
          </a:xfrm>
        </p:grpSpPr>
        <p:grpSp>
          <p:nvGrpSpPr>
            <p:cNvPr id="2" name="Group 124"/>
            <p:cNvGrpSpPr/>
            <p:nvPr/>
          </p:nvGrpSpPr>
          <p:grpSpPr>
            <a:xfrm>
              <a:off x="3602336" y="1778915"/>
              <a:ext cx="1055912" cy="2651760"/>
              <a:chOff x="3602336" y="1659212"/>
              <a:chExt cx="1055912" cy="251460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3602336" y="1659212"/>
                <a:ext cx="152400" cy="2514600"/>
              </a:xfrm>
              <a:prstGeom prst="rect">
                <a:avLst/>
              </a:prstGeom>
              <a:solidFill>
                <a:srgbClr val="323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602336" y="1781875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602336" y="2754819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602336" y="3499163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602336" y="1659212"/>
                <a:ext cx="152400" cy="251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896248" y="1659212"/>
                <a:ext cx="152400" cy="2514600"/>
              </a:xfrm>
              <a:prstGeom prst="rect">
                <a:avLst/>
              </a:prstGeom>
              <a:solidFill>
                <a:srgbClr val="323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896248" y="1904539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896248" y="2395192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896248" y="2754819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896248" y="1659212"/>
                <a:ext cx="152400" cy="251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201048" y="1659212"/>
                <a:ext cx="152400" cy="2514600"/>
              </a:xfrm>
              <a:prstGeom prst="rect">
                <a:avLst/>
              </a:prstGeom>
              <a:solidFill>
                <a:srgbClr val="323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201048" y="2027202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201048" y="2947178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201048" y="3683158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201048" y="1659212"/>
                <a:ext cx="152400" cy="251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121"/>
              <p:cNvGrpSpPr/>
              <p:nvPr/>
            </p:nvGrpSpPr>
            <p:grpSpPr>
              <a:xfrm>
                <a:off x="4505848" y="1659212"/>
                <a:ext cx="152400" cy="2514600"/>
                <a:chOff x="4734448" y="1560008"/>
                <a:chExt cx="152400" cy="25146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4734448" y="1560008"/>
                  <a:ext cx="152400" cy="2514600"/>
                </a:xfrm>
                <a:prstGeom prst="rect">
                  <a:avLst/>
                </a:prstGeom>
                <a:solidFill>
                  <a:srgbClr val="32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734448" y="1744003"/>
                  <a:ext cx="152400" cy="61332"/>
                </a:xfrm>
                <a:prstGeom prst="rect">
                  <a:avLst/>
                </a:prstGeom>
                <a:solidFill>
                  <a:srgbClr val="FF3232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4734448" y="3829281"/>
                  <a:ext cx="152400" cy="61332"/>
                </a:xfrm>
                <a:prstGeom prst="rect">
                  <a:avLst/>
                </a:prstGeom>
                <a:solidFill>
                  <a:srgbClr val="FF3232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4734448" y="2492115"/>
                  <a:ext cx="152400" cy="61332"/>
                </a:xfrm>
                <a:prstGeom prst="rect">
                  <a:avLst/>
                </a:prstGeom>
                <a:solidFill>
                  <a:srgbClr val="FF3232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4734448" y="1560008"/>
                  <a:ext cx="152400" cy="2514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2" name="TextBox 111"/>
            <p:cNvSpPr txBox="1"/>
            <p:nvPr/>
          </p:nvSpPr>
          <p:spPr>
            <a:xfrm>
              <a:off x="4811488" y="2875504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3200400" y="1304462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Action bases</a:t>
            </a:r>
            <a:endParaRPr lang="en-US" sz="2000" dirty="0" smtClean="0">
              <a:latin typeface="Times" pitchFamily="18" charset="0"/>
              <a:cs typeface="Arial" pitchFamily="34" charset="0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3429000" y="5029200"/>
            <a:ext cx="1981200" cy="839788"/>
            <a:chOff x="3429000" y="5029200"/>
            <a:chExt cx="1981200" cy="839788"/>
          </a:xfrm>
        </p:grpSpPr>
        <p:sp>
          <p:nvSpPr>
            <p:cNvPr id="114" name="Rectangle 113"/>
            <p:cNvSpPr/>
            <p:nvPr/>
          </p:nvSpPr>
          <p:spPr>
            <a:xfrm>
              <a:off x="3896248" y="5029200"/>
              <a:ext cx="155448" cy="8382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606520" y="5181600"/>
              <a:ext cx="155448" cy="6858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10800000">
              <a:off x="3429000" y="5867400"/>
              <a:ext cx="1981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4500824" y="5791200"/>
              <a:ext cx="155448" cy="762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3200400" y="59244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Bases coefficients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876800" y="1295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0" y="2362200"/>
            <a:ext cx="152400" cy="2651760"/>
          </a:xfrm>
          <a:prstGeom prst="rect">
            <a:avLst/>
          </a:prstGeom>
          <a:solidFill>
            <a:srgbClr val="32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96000" y="2491554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96000" y="2620908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096000" y="3138325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96000" y="3517568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96000" y="4302512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96000" y="3345149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096000" y="2362200"/>
            <a:ext cx="152400" cy="2651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ight Brace 123"/>
          <p:cNvSpPr/>
          <p:nvPr/>
        </p:nvSpPr>
        <p:spPr>
          <a:xfrm>
            <a:off x="5533838" y="2209800"/>
            <a:ext cx="261676" cy="3276600"/>
          </a:xfrm>
          <a:prstGeom prst="rightBrace">
            <a:avLst>
              <a:gd name="adj1" fmla="val 56683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3048000" y="1219200"/>
            <a:ext cx="5801248" cy="525780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Arrow Connector 128"/>
          <p:cNvCxnSpPr/>
          <p:nvPr/>
        </p:nvCxnSpPr>
        <p:spPr>
          <a:xfrm rot="5400000" flipH="1" flipV="1">
            <a:off x="3446650" y="4800997"/>
            <a:ext cx="456406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5400000" flipH="1" flipV="1">
            <a:off x="3811191" y="4724797"/>
            <a:ext cx="304006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rot="5400000" flipH="1" flipV="1">
            <a:off x="3814068" y="5032473"/>
            <a:ext cx="907854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 flipH="1" flipV="1">
            <a:off x="4198339" y="49530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5358" y="2304690"/>
            <a:ext cx="31130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303" y="2590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1853" y="3059502"/>
            <a:ext cx="348552" cy="21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3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450555" y="3251288"/>
            <a:ext cx="111840" cy="2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26"/>
          <p:cNvPicPr>
            <a:picLocks noChangeAspect="1" noChangeArrowheads="1"/>
          </p:cNvPicPr>
          <p:nvPr/>
        </p:nvPicPr>
        <p:blipFill>
          <a:blip r:embed="rId17" cstate="print"/>
          <a:srcRect t="33079"/>
          <a:stretch>
            <a:fillRect/>
          </a:stretch>
        </p:blipFill>
        <p:spPr bwMode="auto">
          <a:xfrm>
            <a:off x="6406551" y="4215441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4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3547" y="3457755"/>
            <a:ext cx="228600" cy="16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" name="Oval 160"/>
          <p:cNvSpPr/>
          <p:nvPr/>
        </p:nvSpPr>
        <p:spPr>
          <a:xfrm>
            <a:off x="5943600" y="3293853"/>
            <a:ext cx="838200" cy="152400"/>
          </a:xfrm>
          <a:prstGeom prst="ellipse">
            <a:avLst/>
          </a:prstGeom>
          <a:noFill/>
          <a:ln w="317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5943600" y="1828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Image feature vector</a:t>
            </a:r>
          </a:p>
        </p:txBody>
      </p:sp>
      <p:graphicFrame>
        <p:nvGraphicFramePr>
          <p:cNvPr id="163" name="Object 162"/>
          <p:cNvGraphicFramePr>
            <a:graphicFrameLocks noChangeAspect="1"/>
          </p:cNvGraphicFramePr>
          <p:nvPr/>
        </p:nvGraphicFramePr>
        <p:xfrm>
          <a:off x="7706248" y="4560498"/>
          <a:ext cx="889000" cy="254000"/>
        </p:xfrm>
        <a:graphic>
          <a:graphicData uri="http://schemas.openxmlformats.org/presentationml/2006/ole">
            <p:oleObj spid="_x0000_s7170" name="Equation" r:id="rId30" imgW="888840" imgH="253800" progId="Equation.DSMT4">
              <p:embed/>
            </p:oleObj>
          </a:graphicData>
        </a:graphic>
      </p:graphicFrame>
      <p:sp>
        <p:nvSpPr>
          <p:cNvPr id="164" name="Rectangle 163"/>
          <p:cNvSpPr/>
          <p:nvPr/>
        </p:nvSpPr>
        <p:spPr>
          <a:xfrm>
            <a:off x="7620000" y="4495800"/>
            <a:ext cx="1066800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516702" y="1676400"/>
            <a:ext cx="609600" cy="4267200"/>
          </a:xfrm>
          <a:prstGeom prst="rect">
            <a:avLst/>
          </a:prstGeom>
          <a:noFill/>
          <a:ln w="317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6512422" y="5128404"/>
            <a:ext cx="2315276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Sparse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Encodes context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Robust to initially weak detections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61" grpId="0" animBg="1"/>
      <p:bldP spid="1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00200"/>
            <a:ext cx="78486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Intuition: Action Attributes and Parts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 Algorithm: Learning Bases of Attributes and Parts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Experiments: PASCAL VOC &amp; Stanford 40 Actions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2133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Classification in Still Images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2"/>
          <p:cNvPicPr>
            <a:picLocks noChangeArrowheads="1"/>
          </p:cNvPicPr>
          <p:nvPr/>
        </p:nvPicPr>
        <p:blipFill>
          <a:blip r:embed="rId2" cstate="print"/>
          <a:srcRect l="4182" t="13793" r="8004"/>
          <a:stretch>
            <a:fillRect/>
          </a:stretch>
        </p:blipFill>
        <p:spPr bwMode="auto">
          <a:xfrm flipH="1">
            <a:off x="2895600" y="1769532"/>
            <a:ext cx="16002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539044" y="4109156"/>
            <a:ext cx="1845732" cy="990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18916" y="12954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Low level feature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7024" y="41148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Yao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Fei-Fei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2010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Koniusz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2010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Delaitre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2010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Yao et al., 2011</a:t>
            </a:r>
          </a:p>
        </p:txBody>
      </p: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2704"/>
            <a:ext cx="838200" cy="99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0059" y="1822704"/>
            <a:ext cx="838565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2"/>
          <p:cNvPicPr>
            <a:picLocks noChangeAspect="1" noChangeArrowheads="1"/>
          </p:cNvPicPr>
          <p:nvPr/>
        </p:nvPicPr>
        <p:blipFill>
          <a:blip r:embed="rId5" cstate="print"/>
          <a:srcRect l="4182" t="13793" r="8004"/>
          <a:stretch>
            <a:fillRect/>
          </a:stretch>
        </p:blipFill>
        <p:spPr bwMode="auto">
          <a:xfrm flipH="1">
            <a:off x="609600" y="2895600"/>
            <a:ext cx="837225" cy="996696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47" name="Picture 22"/>
          <p:cNvPicPr>
            <a:picLocks noChangeAspect="1" noChangeArrowheads="1"/>
          </p:cNvPicPr>
          <p:nvPr/>
        </p:nvPicPr>
        <p:blipFill>
          <a:blip r:embed="rId5" cstate="print"/>
          <a:srcRect l="4182" t="13793" r="8004"/>
          <a:stretch>
            <a:fillRect/>
          </a:stretch>
        </p:blipFill>
        <p:spPr bwMode="auto">
          <a:xfrm flipH="1">
            <a:off x="1571031" y="2895600"/>
            <a:ext cx="837225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Connector 47"/>
          <p:cNvCxnSpPr>
            <a:stCxn id="46" idx="3"/>
            <a:endCxn id="46" idx="1"/>
          </p:cNvCxnSpPr>
          <p:nvPr/>
        </p:nvCxnSpPr>
        <p:spPr>
          <a:xfrm rot="10800000" flipH="1">
            <a:off x="609599" y="3393948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6" idx="0"/>
            <a:endCxn id="46" idx="2"/>
          </p:cNvCxnSpPr>
          <p:nvPr/>
        </p:nvCxnSpPr>
        <p:spPr>
          <a:xfrm rot="16200000" flipH="1">
            <a:off x="529864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740947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319756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H="1">
            <a:off x="609600" y="3159368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H="1">
            <a:off x="609600" y="3657600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 rot="20462633">
            <a:off x="1999939" y="3121071"/>
            <a:ext cx="152400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695302">
            <a:off x="1785595" y="3288401"/>
            <a:ext cx="152400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20462633">
            <a:off x="1977295" y="3405197"/>
            <a:ext cx="369017" cy="42046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20462633">
            <a:off x="1649088" y="3461491"/>
            <a:ext cx="257464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rot="2341152">
            <a:off x="1724506" y="3101827"/>
            <a:ext cx="257464" cy="24404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rot="20462633">
            <a:off x="1875734" y="3302241"/>
            <a:ext cx="329532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983088" y="1524000"/>
            <a:ext cx="1428597" cy="369332"/>
          </a:xfrm>
          <a:prstGeom prst="rect">
            <a:avLst/>
          </a:prstGeom>
          <a:solidFill>
            <a:srgbClr val="FFFFB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latin typeface="Arial" pitchFamily="34" charset="0"/>
                <a:cs typeface="Arial" pitchFamily="34" charset="0"/>
              </a:rPr>
              <a:t>Riding bike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>
            <a:off x="304800" y="1219200"/>
            <a:ext cx="1905000" cy="32154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Bases of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Atr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&amp; Parts: Training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676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203284" y="12091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27051" y="119324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3" name="Object 132"/>
          <p:cNvGraphicFramePr>
            <a:graphicFrameLocks noChangeAspect="1"/>
          </p:cNvGraphicFramePr>
          <p:nvPr/>
        </p:nvGraphicFramePr>
        <p:xfrm>
          <a:off x="762000" y="4038600"/>
          <a:ext cx="889000" cy="254000"/>
        </p:xfrm>
        <a:graphic>
          <a:graphicData uri="http://schemas.openxmlformats.org/presentationml/2006/ole">
            <p:oleObj spid="_x0000_s3074" name="Equation" r:id="rId3" imgW="888840" imgH="253800" progId="Equation.DSMT4">
              <p:embed/>
            </p:oleObj>
          </a:graphicData>
        </a:graphic>
      </p:graphicFrame>
      <p:sp>
        <p:nvSpPr>
          <p:cNvPr id="128" name="TextBox 127"/>
          <p:cNvSpPr txBox="1"/>
          <p:nvPr/>
        </p:nvSpPr>
        <p:spPr>
          <a:xfrm>
            <a:off x="2590800" y="1295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Input:</a:t>
            </a:r>
          </a:p>
        </p:txBody>
      </p:sp>
      <p:graphicFrame>
        <p:nvGraphicFramePr>
          <p:cNvPr id="785411" name="Object 3"/>
          <p:cNvGraphicFramePr>
            <a:graphicFrameLocks noChangeAspect="1"/>
          </p:cNvGraphicFramePr>
          <p:nvPr/>
        </p:nvGraphicFramePr>
        <p:xfrm>
          <a:off x="3908425" y="1295400"/>
          <a:ext cx="1155700" cy="431800"/>
        </p:xfrm>
        <a:graphic>
          <a:graphicData uri="http://schemas.openxmlformats.org/presentationml/2006/ole">
            <p:oleObj spid="_x0000_s3075" name="Equation" r:id="rId4" imgW="1307880" imgH="431640" progId="Equation.DSMT4">
              <p:embed/>
            </p:oleObj>
          </a:graphicData>
        </a:graphic>
      </p:graphicFrame>
      <p:sp>
        <p:nvSpPr>
          <p:cNvPr id="129" name="TextBox 128"/>
          <p:cNvSpPr txBox="1"/>
          <p:nvPr/>
        </p:nvSpPr>
        <p:spPr>
          <a:xfrm>
            <a:off x="2580752" y="1847490"/>
            <a:ext cx="153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Output:</a:t>
            </a:r>
          </a:p>
        </p:txBody>
      </p:sp>
      <p:graphicFrame>
        <p:nvGraphicFramePr>
          <p:cNvPr id="785413" name="Object 5"/>
          <p:cNvGraphicFramePr>
            <a:graphicFrameLocks noChangeAspect="1"/>
          </p:cNvGraphicFramePr>
          <p:nvPr/>
        </p:nvGraphicFramePr>
        <p:xfrm>
          <a:off x="4137025" y="1914165"/>
          <a:ext cx="1849438" cy="431800"/>
        </p:xfrm>
        <a:graphic>
          <a:graphicData uri="http://schemas.openxmlformats.org/presentationml/2006/ole">
            <p:oleObj spid="_x0000_s3076" name="Equation" r:id="rId5" imgW="2095200" imgH="431640" progId="Equation.DSMT4">
              <p:embed/>
            </p:oleObj>
          </a:graphicData>
        </a:graphic>
      </p:graphicFrame>
      <p:graphicFrame>
        <p:nvGraphicFramePr>
          <p:cNvPr id="785414" name="Object 6"/>
          <p:cNvGraphicFramePr>
            <a:graphicFrameLocks noChangeAspect="1"/>
          </p:cNvGraphicFramePr>
          <p:nvPr/>
        </p:nvGraphicFramePr>
        <p:xfrm>
          <a:off x="4122738" y="2389037"/>
          <a:ext cx="1870075" cy="431800"/>
        </p:xfrm>
        <a:graphic>
          <a:graphicData uri="http://schemas.openxmlformats.org/presentationml/2006/ole">
            <p:oleObj spid="_x0000_s3077" name="Equation" r:id="rId6" imgW="2108160" imgH="431640" progId="Equation.DSMT4">
              <p:embed/>
            </p:oleObj>
          </a:graphicData>
        </a:graphic>
      </p:graphicFrame>
      <p:sp>
        <p:nvSpPr>
          <p:cNvPr id="138" name="Rectangle 137"/>
          <p:cNvSpPr/>
          <p:nvPr/>
        </p:nvSpPr>
        <p:spPr>
          <a:xfrm>
            <a:off x="350016" y="1280328"/>
            <a:ext cx="365928" cy="1981200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949568" y="1280328"/>
            <a:ext cx="1112856" cy="2636856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ight Arrow 139"/>
          <p:cNvSpPr/>
          <p:nvPr/>
        </p:nvSpPr>
        <p:spPr>
          <a:xfrm>
            <a:off x="762000" y="2209800"/>
            <a:ext cx="152400" cy="228600"/>
          </a:xfrm>
          <a:prstGeom prst="rightArrow">
            <a:avLst/>
          </a:prstGeom>
          <a:solidFill>
            <a:srgbClr val="00B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6172200" y="2129286"/>
            <a:ext cx="533400" cy="1524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V="1">
            <a:off x="6172200" y="2434086"/>
            <a:ext cx="533400" cy="1524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775322" y="2103271"/>
            <a:ext cx="115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sparse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895600" y="3429000"/>
            <a:ext cx="4114800" cy="22860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6" name="Object 18"/>
          <p:cNvGraphicFramePr>
            <a:graphicFrameLocks noChangeAspect="1"/>
          </p:cNvGraphicFramePr>
          <p:nvPr/>
        </p:nvGraphicFramePr>
        <p:xfrm>
          <a:off x="3048000" y="3536351"/>
          <a:ext cx="3708400" cy="812800"/>
        </p:xfrm>
        <a:graphic>
          <a:graphicData uri="http://schemas.openxmlformats.org/presentationml/2006/ole">
            <p:oleObj spid="_x0000_s3078" name="Equation" r:id="rId7" imgW="4152600" imgH="812520" progId="Equation.DSMT4">
              <p:embed/>
            </p:oleObj>
          </a:graphicData>
        </a:graphic>
      </p:graphicFrame>
      <p:graphicFrame>
        <p:nvGraphicFramePr>
          <p:cNvPr id="147" name="Object 19"/>
          <p:cNvGraphicFramePr>
            <a:graphicFrameLocks noChangeAspect="1"/>
          </p:cNvGraphicFramePr>
          <p:nvPr/>
        </p:nvGraphicFramePr>
        <p:xfrm>
          <a:off x="3429000" y="4610100"/>
          <a:ext cx="2879725" cy="723900"/>
        </p:xfrm>
        <a:graphic>
          <a:graphicData uri="http://schemas.openxmlformats.org/presentationml/2006/ole">
            <p:oleObj spid="_x0000_s3079" name="Equation" r:id="rId8" imgW="3225600" imgH="723600" progId="Equation.DSMT4">
              <p:embed/>
            </p:oleObj>
          </a:graphicData>
        </a:graphic>
      </p:graphicFrame>
      <p:sp>
        <p:nvSpPr>
          <p:cNvPr id="148" name="TextBox 147"/>
          <p:cNvSpPr txBox="1"/>
          <p:nvPr/>
        </p:nvSpPr>
        <p:spPr>
          <a:xfrm>
            <a:off x="5638800" y="424419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L1 regularization, </a:t>
            </a:r>
            <a:r>
              <a:rPr lang="en-US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sparsity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dirty="0" smtClean="0">
                <a:solidFill>
                  <a:srgbClr val="00B050"/>
                </a:solidFill>
                <a:latin typeface="Times" pitchFamily="18" charset="0"/>
                <a:cs typeface="Arial" pitchFamily="34" charset="0"/>
              </a:rPr>
              <a:t>W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114800" y="5334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Elastic net, </a:t>
            </a:r>
            <a:r>
              <a:rPr lang="en-US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sparsity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of</a:t>
            </a:r>
            <a:endParaRPr lang="en-US" b="1" dirty="0" smtClean="0">
              <a:solidFill>
                <a:srgbClr val="00B05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781800" y="53340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Zou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Hasti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2005]</a:t>
            </a:r>
            <a:endParaRPr lang="en-US" sz="1600" b="1" dirty="0" smtClean="0">
              <a:solidFill>
                <a:srgbClr val="00B05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971800" y="423717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Accurate approximation</a:t>
            </a:r>
            <a:endParaRPr lang="en-US" b="1" dirty="0" smtClean="0">
              <a:solidFill>
                <a:srgbClr val="00B05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590800" y="293426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Jointly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estimate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and      :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090328" y="294375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111912" y="2943755"/>
            <a:ext cx="48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590800" y="5802702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Optimization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stochastic gradient descent.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425920" y="5334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8" name="Straight Arrow Connector 167"/>
          <p:cNvCxnSpPr/>
          <p:nvPr/>
        </p:nvCxnSpPr>
        <p:spPr>
          <a:xfrm rot="10800000">
            <a:off x="4267201" y="4238445"/>
            <a:ext cx="1160252" cy="1588"/>
          </a:xfrm>
          <a:prstGeom prst="straightConnector1">
            <a:avLst/>
          </a:prstGeom>
          <a:ln w="25400">
            <a:solidFill>
              <a:srgbClr val="00B050"/>
            </a:solidFill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5943600" y="4236857"/>
            <a:ext cx="457200" cy="1588"/>
          </a:xfrm>
          <a:prstGeom prst="straightConnector1">
            <a:avLst/>
          </a:prstGeom>
          <a:ln w="25400">
            <a:solidFill>
              <a:srgbClr val="00B050"/>
            </a:solidFill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4267200" y="5334000"/>
            <a:ext cx="2057400" cy="1588"/>
          </a:xfrm>
          <a:prstGeom prst="straightConnector1">
            <a:avLst/>
          </a:prstGeom>
          <a:ln w="25400">
            <a:solidFill>
              <a:srgbClr val="00B050"/>
            </a:solidFill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85"/>
          <p:cNvGrpSpPr>
            <a:grpSpLocks noChangeAspect="1"/>
          </p:cNvGrpSpPr>
          <p:nvPr/>
        </p:nvGrpSpPr>
        <p:grpSpPr>
          <a:xfrm>
            <a:off x="381000" y="1561308"/>
            <a:ext cx="266699" cy="1600200"/>
            <a:chOff x="6781800" y="1447800"/>
            <a:chExt cx="533400" cy="3200400"/>
          </a:xfrm>
        </p:grpSpPr>
        <p:sp>
          <p:nvSpPr>
            <p:cNvPr id="156" name="Rectangle 155"/>
            <p:cNvSpPr/>
            <p:nvPr/>
          </p:nvSpPr>
          <p:spPr>
            <a:xfrm>
              <a:off x="7162800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162800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7162800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7162800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162800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162800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7" name="Picture 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96872" y="1447800"/>
              <a:ext cx="311305" cy="325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17808" y="1793632"/>
              <a:ext cx="30479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800" y="2311120"/>
              <a:ext cx="381000" cy="23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" name="Picture 26"/>
            <p:cNvPicPr>
              <a:picLocks noChangeAspect="1" noChangeArrowheads="1"/>
            </p:cNvPicPr>
            <p:nvPr/>
          </p:nvPicPr>
          <p:blipFill>
            <a:blip r:embed="rId12" cstate="print"/>
            <a:srcRect t="33079"/>
            <a:stretch>
              <a:fillRect/>
            </a:stretch>
          </p:blipFill>
          <p:spPr bwMode="auto">
            <a:xfrm>
              <a:off x="6858000" y="3733801"/>
              <a:ext cx="16949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3" name="Picture 4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42928" y="2824424"/>
              <a:ext cx="304800" cy="217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" name="Rectangle 173"/>
            <p:cNvSpPr/>
            <p:nvPr/>
          </p:nvSpPr>
          <p:spPr>
            <a:xfrm>
              <a:off x="7162800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89"/>
          <p:cNvGrpSpPr>
            <a:grpSpLocks noChangeAspect="1"/>
          </p:cNvGrpSpPr>
          <p:nvPr/>
        </p:nvGrpSpPr>
        <p:grpSpPr>
          <a:xfrm>
            <a:off x="1066804" y="1600200"/>
            <a:ext cx="795077" cy="1562100"/>
            <a:chOff x="4364336" y="1524000"/>
            <a:chExt cx="1590152" cy="3124200"/>
          </a:xfrm>
        </p:grpSpPr>
        <p:sp>
          <p:nvSpPr>
            <p:cNvPr id="176" name="Rectangle 175"/>
            <p:cNvSpPr/>
            <p:nvPr/>
          </p:nvSpPr>
          <p:spPr>
            <a:xfrm>
              <a:off x="4364336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364336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64336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364336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364336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6582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658248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658248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4658248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6582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9630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963048" y="19812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963048" y="31242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963048" y="40386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9630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2678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267848" y="17526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267848" y="4343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267848" y="2682072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2678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5573488" y="2637842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</p:grpSp>
      <p:grpSp>
        <p:nvGrpSpPr>
          <p:cNvPr id="198" name="Group 125"/>
          <p:cNvGrpSpPr>
            <a:grpSpLocks noChangeAspect="1"/>
          </p:cNvGrpSpPr>
          <p:nvPr/>
        </p:nvGrpSpPr>
        <p:grpSpPr>
          <a:xfrm>
            <a:off x="990596" y="3352800"/>
            <a:ext cx="990604" cy="496094"/>
            <a:chOff x="4191000" y="5029200"/>
            <a:chExt cx="1981200" cy="992188"/>
          </a:xfrm>
        </p:grpSpPr>
        <p:sp>
          <p:nvSpPr>
            <p:cNvPr id="199" name="Rectangle 198"/>
            <p:cNvSpPr/>
            <p:nvPr/>
          </p:nvSpPr>
          <p:spPr>
            <a:xfrm>
              <a:off x="4658248" y="5029200"/>
              <a:ext cx="155448" cy="9906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368520" y="5183188"/>
              <a:ext cx="155448" cy="836612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" name="Straight Arrow Connector 200"/>
            <p:cNvCxnSpPr/>
            <p:nvPr/>
          </p:nvCxnSpPr>
          <p:spPr>
            <a:xfrm rot="10800000">
              <a:off x="4191000" y="6019800"/>
              <a:ext cx="1981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ctangle 201"/>
            <p:cNvSpPr/>
            <p:nvPr/>
          </p:nvSpPr>
          <p:spPr>
            <a:xfrm>
              <a:off x="5262824" y="5943600"/>
              <a:ext cx="155448" cy="762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8" grpId="0" animBg="1"/>
      <p:bldP spid="139" grpId="0" animBg="1"/>
      <p:bldP spid="140" grpId="0" animBg="1"/>
      <p:bldP spid="144" grpId="0"/>
      <p:bldP spid="145" grpId="0" animBg="1"/>
      <p:bldP spid="148" grpId="0"/>
      <p:bldP spid="149" grpId="0"/>
      <p:bldP spid="154" grpId="0"/>
      <p:bldP spid="155" grpId="0"/>
      <p:bldP spid="157" grpId="0"/>
      <p:bldP spid="158" grpId="0"/>
      <p:bldP spid="159" grpId="0"/>
      <p:bldP spid="160" grpId="0"/>
      <p:bldP spid="1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>
            <a:off x="304800" y="1219200"/>
            <a:ext cx="1905000" cy="32154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Bases of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Atr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&amp; Parts: Testing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5"/>
          <p:cNvGrpSpPr>
            <a:grpSpLocks noChangeAspect="1"/>
          </p:cNvGrpSpPr>
          <p:nvPr/>
        </p:nvGrpSpPr>
        <p:grpSpPr>
          <a:xfrm>
            <a:off x="381000" y="1561308"/>
            <a:ext cx="266699" cy="1600200"/>
            <a:chOff x="6781800" y="1447800"/>
            <a:chExt cx="533400" cy="3200400"/>
          </a:xfrm>
        </p:grpSpPr>
        <p:sp>
          <p:nvSpPr>
            <p:cNvPr id="45" name="Rectangle 44"/>
            <p:cNvSpPr/>
            <p:nvPr/>
          </p:nvSpPr>
          <p:spPr>
            <a:xfrm>
              <a:off x="7162800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162800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162800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162800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62800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162800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96872" y="1447800"/>
              <a:ext cx="311305" cy="325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17808" y="1793632"/>
              <a:ext cx="30479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800" y="2311120"/>
              <a:ext cx="381000" cy="23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6"/>
            <p:cNvPicPr>
              <a:picLocks noChangeAspect="1" noChangeArrowheads="1"/>
            </p:cNvPicPr>
            <p:nvPr/>
          </p:nvPicPr>
          <p:blipFill>
            <a:blip r:embed="rId6" cstate="print"/>
            <a:srcRect t="33079"/>
            <a:stretch>
              <a:fillRect/>
            </a:stretch>
          </p:blipFill>
          <p:spPr bwMode="auto">
            <a:xfrm>
              <a:off x="6858000" y="3733801"/>
              <a:ext cx="16949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42928" y="2824424"/>
              <a:ext cx="304800" cy="217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47"/>
            <p:cNvSpPr/>
            <p:nvPr/>
          </p:nvSpPr>
          <p:spPr>
            <a:xfrm>
              <a:off x="7162800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89"/>
          <p:cNvGrpSpPr>
            <a:grpSpLocks noChangeAspect="1"/>
          </p:cNvGrpSpPr>
          <p:nvPr/>
        </p:nvGrpSpPr>
        <p:grpSpPr>
          <a:xfrm>
            <a:off x="1066804" y="1600200"/>
            <a:ext cx="795077" cy="1562100"/>
            <a:chOff x="4364336" y="1524000"/>
            <a:chExt cx="1590152" cy="3124200"/>
          </a:xfrm>
        </p:grpSpPr>
        <p:sp>
          <p:nvSpPr>
            <p:cNvPr id="78" name="Rectangle 77"/>
            <p:cNvSpPr/>
            <p:nvPr/>
          </p:nvSpPr>
          <p:spPr>
            <a:xfrm>
              <a:off x="4364336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364336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364336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364336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64336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6582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658248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658248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58248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6582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9630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963048" y="19812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963048" y="31242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963048" y="40386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9630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2678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267848" y="17526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267848" y="4343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267848" y="2682072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2678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573488" y="2637842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</p:grpSp>
      <p:grpSp>
        <p:nvGrpSpPr>
          <p:cNvPr id="5" name="Group 125"/>
          <p:cNvGrpSpPr>
            <a:grpSpLocks noChangeAspect="1"/>
          </p:cNvGrpSpPr>
          <p:nvPr/>
        </p:nvGrpSpPr>
        <p:grpSpPr>
          <a:xfrm>
            <a:off x="990596" y="3352800"/>
            <a:ext cx="990604" cy="496094"/>
            <a:chOff x="4191000" y="5029200"/>
            <a:chExt cx="1981200" cy="992188"/>
          </a:xfrm>
        </p:grpSpPr>
        <p:sp>
          <p:nvSpPr>
            <p:cNvPr id="79" name="Rectangle 78"/>
            <p:cNvSpPr/>
            <p:nvPr/>
          </p:nvSpPr>
          <p:spPr>
            <a:xfrm>
              <a:off x="4658248" y="5029200"/>
              <a:ext cx="155448" cy="9906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368520" y="5183188"/>
              <a:ext cx="155448" cy="836612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rot="10800000">
              <a:off x="4191000" y="6019800"/>
              <a:ext cx="1981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5262824" y="5943600"/>
              <a:ext cx="155448" cy="762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1676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203284" y="12091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27051" y="119324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3" name="Object 132"/>
          <p:cNvGraphicFramePr>
            <a:graphicFrameLocks noChangeAspect="1"/>
          </p:cNvGraphicFramePr>
          <p:nvPr/>
        </p:nvGraphicFramePr>
        <p:xfrm>
          <a:off x="762000" y="4038600"/>
          <a:ext cx="889000" cy="254000"/>
        </p:xfrm>
        <a:graphic>
          <a:graphicData uri="http://schemas.openxmlformats.org/presentationml/2006/ole">
            <p:oleObj spid="_x0000_s4098" name="Equation" r:id="rId8" imgW="888840" imgH="253800" progId="Equation.DSMT4">
              <p:embed/>
            </p:oleObj>
          </a:graphicData>
        </a:graphic>
      </p:graphicFrame>
      <p:sp>
        <p:nvSpPr>
          <p:cNvPr id="128" name="TextBox 127"/>
          <p:cNvSpPr txBox="1"/>
          <p:nvPr/>
        </p:nvSpPr>
        <p:spPr>
          <a:xfrm>
            <a:off x="2590800" y="1295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Input:</a:t>
            </a:r>
          </a:p>
        </p:txBody>
      </p:sp>
      <p:graphicFrame>
        <p:nvGraphicFramePr>
          <p:cNvPr id="785411" name="Object 3"/>
          <p:cNvGraphicFramePr>
            <a:graphicFrameLocks noChangeAspect="1"/>
          </p:cNvGraphicFramePr>
          <p:nvPr/>
        </p:nvGraphicFramePr>
        <p:xfrm>
          <a:off x="3911320" y="1442776"/>
          <a:ext cx="168275" cy="215900"/>
        </p:xfrm>
        <a:graphic>
          <a:graphicData uri="http://schemas.openxmlformats.org/presentationml/2006/ole">
            <p:oleObj spid="_x0000_s4099" name="Equation" r:id="rId9" imgW="190440" imgH="215640" progId="Equation.DSMT4">
              <p:embed/>
            </p:oleObj>
          </a:graphicData>
        </a:graphic>
      </p:graphicFrame>
      <p:sp>
        <p:nvSpPr>
          <p:cNvPr id="129" name="TextBox 128"/>
          <p:cNvSpPr txBox="1"/>
          <p:nvPr/>
        </p:nvSpPr>
        <p:spPr>
          <a:xfrm>
            <a:off x="2580752" y="2286000"/>
            <a:ext cx="153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Output:</a:t>
            </a:r>
          </a:p>
        </p:txBody>
      </p:sp>
      <p:graphicFrame>
        <p:nvGraphicFramePr>
          <p:cNvPr id="785413" name="Object 5"/>
          <p:cNvGraphicFramePr>
            <a:graphicFrameLocks noChangeAspect="1"/>
          </p:cNvGraphicFramePr>
          <p:nvPr/>
        </p:nvGraphicFramePr>
        <p:xfrm>
          <a:off x="3886200" y="1772696"/>
          <a:ext cx="1849438" cy="431800"/>
        </p:xfrm>
        <a:graphic>
          <a:graphicData uri="http://schemas.openxmlformats.org/presentationml/2006/ole">
            <p:oleObj spid="_x0000_s4100" name="Equation" r:id="rId10" imgW="2095200" imgH="431640" progId="Equation.DSMT4">
              <p:embed/>
            </p:oleObj>
          </a:graphicData>
        </a:graphic>
      </p:graphicFrame>
      <p:graphicFrame>
        <p:nvGraphicFramePr>
          <p:cNvPr id="785414" name="Object 6"/>
          <p:cNvGraphicFramePr>
            <a:graphicFrameLocks noChangeAspect="1"/>
          </p:cNvGraphicFramePr>
          <p:nvPr/>
        </p:nvGraphicFramePr>
        <p:xfrm>
          <a:off x="4101838" y="2456630"/>
          <a:ext cx="236538" cy="203200"/>
        </p:xfrm>
        <a:graphic>
          <a:graphicData uri="http://schemas.openxmlformats.org/presentationml/2006/ole">
            <p:oleObj spid="_x0000_s4101" name="Equation" r:id="rId11" imgW="266400" imgH="203040" progId="Equation.DSMT4">
              <p:embed/>
            </p:oleObj>
          </a:graphicData>
        </a:graphic>
      </p:graphicFrame>
      <p:sp>
        <p:nvSpPr>
          <p:cNvPr id="138" name="Rectangle 137"/>
          <p:cNvSpPr/>
          <p:nvPr/>
        </p:nvSpPr>
        <p:spPr>
          <a:xfrm>
            <a:off x="350016" y="1280328"/>
            <a:ext cx="1631184" cy="1920072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949568" y="3276600"/>
            <a:ext cx="1112856" cy="640584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ight Arrow 139"/>
          <p:cNvSpPr/>
          <p:nvPr/>
        </p:nvSpPr>
        <p:spPr>
          <a:xfrm rot="1433113">
            <a:off x="576371" y="3300881"/>
            <a:ext cx="304800" cy="228600"/>
          </a:xfrm>
          <a:prstGeom prst="rightArrow">
            <a:avLst/>
          </a:prstGeom>
          <a:solidFill>
            <a:srgbClr val="00B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4628104" y="2549020"/>
            <a:ext cx="533400" cy="1588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5323952" y="2286000"/>
            <a:ext cx="115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sparse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3276600" y="3581400"/>
            <a:ext cx="3200400" cy="990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2590800" y="295311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Estimate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590800" y="49485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Optimization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stochastic gradient descent.</a:t>
            </a:r>
          </a:p>
        </p:txBody>
      </p:sp>
      <p:graphicFrame>
        <p:nvGraphicFramePr>
          <p:cNvPr id="786440" name="Object 8"/>
          <p:cNvGraphicFramePr>
            <a:graphicFrameLocks noChangeAspect="1"/>
          </p:cNvGraphicFramePr>
          <p:nvPr/>
        </p:nvGraphicFramePr>
        <p:xfrm>
          <a:off x="3440113" y="3686175"/>
          <a:ext cx="2795587" cy="723900"/>
        </p:xfrm>
        <a:graphic>
          <a:graphicData uri="http://schemas.openxmlformats.org/presentationml/2006/ole">
            <p:oleObj spid="_x0000_s4102" name="Equation" r:id="rId12" imgW="2971800" imgH="723600" progId="Equation.DSMT4">
              <p:embed/>
            </p:oleObj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5486400" y="43550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L1 regularization, </a:t>
            </a:r>
            <a:r>
              <a:rPr lang="en-US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sparsity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dirty="0" smtClean="0">
                <a:solidFill>
                  <a:srgbClr val="00B050"/>
                </a:solidFill>
                <a:latin typeface="Times" pitchFamily="18" charset="0"/>
                <a:cs typeface="Arial" pitchFamily="34" charset="0"/>
              </a:rPr>
              <a:t>W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819400" y="434804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Accurate approximation</a:t>
            </a:r>
            <a:endParaRPr lang="en-US" b="1" dirty="0" smtClean="0">
              <a:solidFill>
                <a:srgbClr val="00B050"/>
              </a:solidFill>
              <a:latin typeface="Times" pitchFamily="18" charset="0"/>
              <a:cs typeface="Arial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10800000">
            <a:off x="4166561" y="4349317"/>
            <a:ext cx="1066799" cy="1588"/>
          </a:xfrm>
          <a:prstGeom prst="straightConnector1">
            <a:avLst/>
          </a:prstGeom>
          <a:ln w="25400">
            <a:solidFill>
              <a:srgbClr val="00B050"/>
            </a:solidFill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756694" y="4347729"/>
            <a:ext cx="457200" cy="1588"/>
          </a:xfrm>
          <a:prstGeom prst="straightConnector1">
            <a:avLst/>
          </a:prstGeom>
          <a:ln w="25400">
            <a:solidFill>
              <a:srgbClr val="00B050"/>
            </a:solidFill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57" grpId="0"/>
      <p:bldP spid="160" grpId="0"/>
      <p:bldP spid="68" grpId="0"/>
      <p:bldP spid="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00200"/>
            <a:ext cx="78486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Intuition: Action Attributes and Parts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Algorithm: Learning Bases of Attributes and Parts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 Experiments: PASCAL VOC &amp; Stanford 40 Actions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2133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PASCAL VOC 2010 Action Dataset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92012"/>
            <a:ext cx="5257800" cy="329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953000" y="5105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Figure credit: Ivan Laptev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95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9 classes, 50-100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trainval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/ testing images per class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896" y="546133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14 attributes – trained from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trainval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images;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27 objects – taken from Li et al, NIPS 2010;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150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poselets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taken from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Bourdev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Malik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ICCV 2009.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43029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VOC 2010: Classification Result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f1.emf"/>
          <p:cNvPicPr>
            <a:picLocks noChangeAspect="1"/>
          </p:cNvPicPr>
          <p:nvPr/>
        </p:nvPicPr>
        <p:blipFill>
          <a:blip r:embed="rId2" cstate="print"/>
          <a:srcRect r="1667"/>
          <a:stretch>
            <a:fillRect/>
          </a:stretch>
        </p:blipFill>
        <p:spPr>
          <a:xfrm>
            <a:off x="152400" y="1066800"/>
            <a:ext cx="8991600" cy="319460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351504" y="3919342"/>
            <a:ext cx="76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68288" y="3917537"/>
            <a:ext cx="909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Playing instrument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85552" y="3919025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Reading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80696" y="3917537"/>
            <a:ext cx="6238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Riding bike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72000" y="3917537"/>
            <a:ext cx="6238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Riding horse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62824" y="3919025"/>
            <a:ext cx="8030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Running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80928" y="3917537"/>
            <a:ext cx="7419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Taking photo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32880" y="3921368"/>
            <a:ext cx="8231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Using computer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45120" y="3919342"/>
            <a:ext cx="7670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Walking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16200000">
            <a:off x="141432" y="2455232"/>
            <a:ext cx="14578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Average precision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47800" y="1371600"/>
            <a:ext cx="2133600" cy="1143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549288" y="1468568"/>
            <a:ext cx="365760" cy="91440"/>
          </a:xfrm>
          <a:prstGeom prst="rect">
            <a:avLst/>
          </a:prstGeom>
          <a:solidFill>
            <a:srgbClr val="8B00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549288" y="1651112"/>
            <a:ext cx="365760" cy="91440"/>
          </a:xfrm>
          <a:prstGeom prst="rect">
            <a:avLst/>
          </a:prstGeom>
          <a:solidFill>
            <a:srgbClr val="FF8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549120" y="1844544"/>
            <a:ext cx="365760" cy="9144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549120" y="2148158"/>
            <a:ext cx="365760" cy="9144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1905000" y="2065422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Our method, use “a”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905000" y="1761808"/>
            <a:ext cx="170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Poselet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Maji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et al, 2011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910864" y="1381648"/>
            <a:ext cx="1086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SURREY_MK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879040" y="156921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UCLEAR_DOSP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1447800" y="2057400"/>
            <a:ext cx="2133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228600" y="4410392"/>
            <a:ext cx="1447800" cy="226004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73816" y="4434672"/>
            <a:ext cx="340808" cy="1676400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5"/>
          <p:cNvGrpSpPr>
            <a:grpSpLocks noChangeAspect="1"/>
          </p:cNvGrpSpPr>
          <p:nvPr/>
        </p:nvGrpSpPr>
        <p:grpSpPr>
          <a:xfrm>
            <a:off x="304810" y="4752500"/>
            <a:ext cx="213359" cy="1280160"/>
            <a:chOff x="6781800" y="1447800"/>
            <a:chExt cx="533400" cy="3200400"/>
          </a:xfrm>
        </p:grpSpPr>
        <p:sp>
          <p:nvSpPr>
            <p:cNvPr id="101" name="Rectangle 100"/>
            <p:cNvSpPr/>
            <p:nvPr/>
          </p:nvSpPr>
          <p:spPr>
            <a:xfrm>
              <a:off x="7162800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162800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162800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162800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162800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162800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96872" y="1447800"/>
              <a:ext cx="311305" cy="325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17808" y="1793632"/>
              <a:ext cx="30479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800" y="2311120"/>
              <a:ext cx="381000" cy="23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26"/>
            <p:cNvPicPr>
              <a:picLocks noChangeAspect="1" noChangeArrowheads="1"/>
            </p:cNvPicPr>
            <p:nvPr/>
          </p:nvPicPr>
          <p:blipFill>
            <a:blip r:embed="rId6" cstate="print"/>
            <a:srcRect t="33079"/>
            <a:stretch>
              <a:fillRect/>
            </a:stretch>
          </p:blipFill>
          <p:spPr bwMode="auto">
            <a:xfrm>
              <a:off x="6858000" y="3733801"/>
              <a:ext cx="16949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42928" y="2824424"/>
              <a:ext cx="304800" cy="217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" name="Rectangle 111"/>
            <p:cNvSpPr/>
            <p:nvPr/>
          </p:nvSpPr>
          <p:spPr>
            <a:xfrm>
              <a:off x="7162800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89"/>
          <p:cNvGrpSpPr>
            <a:grpSpLocks noChangeAspect="1"/>
          </p:cNvGrpSpPr>
          <p:nvPr/>
        </p:nvGrpSpPr>
        <p:grpSpPr>
          <a:xfrm>
            <a:off x="761999" y="4791392"/>
            <a:ext cx="762001" cy="1249680"/>
            <a:chOff x="4364336" y="1524000"/>
            <a:chExt cx="1904999" cy="3124200"/>
          </a:xfrm>
        </p:grpSpPr>
        <p:sp>
          <p:nvSpPr>
            <p:cNvPr id="114" name="Rectangle 113"/>
            <p:cNvSpPr/>
            <p:nvPr/>
          </p:nvSpPr>
          <p:spPr>
            <a:xfrm>
              <a:off x="4364336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364336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364336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364336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364336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6582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658248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658248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658248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6582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9630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963048" y="19812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963048" y="31242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63048" y="40386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9630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2678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267848" y="17526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267848" y="4343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267848" y="2682072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2678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573486" y="2298723"/>
              <a:ext cx="695849" cy="100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</p:grpSp>
      <p:grpSp>
        <p:nvGrpSpPr>
          <p:cNvPr id="5" name="Group 125"/>
          <p:cNvGrpSpPr>
            <a:grpSpLocks noChangeAspect="1"/>
          </p:cNvGrpSpPr>
          <p:nvPr/>
        </p:nvGrpSpPr>
        <p:grpSpPr>
          <a:xfrm>
            <a:off x="685800" y="6197357"/>
            <a:ext cx="792483" cy="396875"/>
            <a:chOff x="4191000" y="5029200"/>
            <a:chExt cx="1981200" cy="992188"/>
          </a:xfrm>
        </p:grpSpPr>
        <p:sp>
          <p:nvSpPr>
            <p:cNvPr id="136" name="Rectangle 135"/>
            <p:cNvSpPr/>
            <p:nvPr/>
          </p:nvSpPr>
          <p:spPr>
            <a:xfrm>
              <a:off x="4658248" y="5029200"/>
              <a:ext cx="155448" cy="9906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368520" y="5183188"/>
              <a:ext cx="155448" cy="836612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 rot="10800000">
              <a:off x="4191000" y="6019800"/>
              <a:ext cx="1981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/>
            <p:cNvSpPr/>
            <p:nvPr/>
          </p:nvSpPr>
          <p:spPr>
            <a:xfrm>
              <a:off x="5262824" y="5943600"/>
              <a:ext cx="155448" cy="762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1219199" y="61370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914399" y="437516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15683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101024" y="3927232"/>
            <a:ext cx="685800" cy="45720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4919662"/>
            <a:ext cx="149342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4800600"/>
            <a:ext cx="1008573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8" name="Straight Arrow Connector 147"/>
          <p:cNvCxnSpPr/>
          <p:nvPr/>
        </p:nvCxnSpPr>
        <p:spPr>
          <a:xfrm>
            <a:off x="2590800" y="4419600"/>
            <a:ext cx="609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2743200" y="4419600"/>
            <a:ext cx="20574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6873072" y="3932256"/>
            <a:ext cx="731856" cy="45720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7686152" y="3926392"/>
            <a:ext cx="695848" cy="264608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4410392"/>
            <a:ext cx="1447800" cy="226004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73816" y="4434672"/>
            <a:ext cx="340808" cy="1676400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09600" y="6172200"/>
            <a:ext cx="914400" cy="457200"/>
          </a:xfrm>
          <a:prstGeom prst="rect">
            <a:avLst/>
          </a:prstGeom>
          <a:solidFill>
            <a:srgbClr val="0050B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5"/>
          <p:cNvGrpSpPr>
            <a:grpSpLocks noChangeAspect="1"/>
          </p:cNvGrpSpPr>
          <p:nvPr/>
        </p:nvGrpSpPr>
        <p:grpSpPr>
          <a:xfrm>
            <a:off x="304810" y="4752500"/>
            <a:ext cx="213359" cy="1280160"/>
            <a:chOff x="6781800" y="1447800"/>
            <a:chExt cx="533400" cy="3200400"/>
          </a:xfrm>
        </p:grpSpPr>
        <p:sp>
          <p:nvSpPr>
            <p:cNvPr id="13" name="Rectangle 12"/>
            <p:cNvSpPr/>
            <p:nvPr/>
          </p:nvSpPr>
          <p:spPr>
            <a:xfrm>
              <a:off x="7162800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62800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62800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62800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62800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62800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96872" y="1447800"/>
              <a:ext cx="311305" cy="325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17808" y="1793632"/>
              <a:ext cx="30479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800" y="2311120"/>
              <a:ext cx="381000" cy="23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 t="33079"/>
            <a:stretch>
              <a:fillRect/>
            </a:stretch>
          </p:blipFill>
          <p:spPr bwMode="auto">
            <a:xfrm>
              <a:off x="6858000" y="3733801"/>
              <a:ext cx="16949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42928" y="2824424"/>
              <a:ext cx="304800" cy="217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7162800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89"/>
          <p:cNvGrpSpPr>
            <a:grpSpLocks noChangeAspect="1"/>
          </p:cNvGrpSpPr>
          <p:nvPr/>
        </p:nvGrpSpPr>
        <p:grpSpPr>
          <a:xfrm>
            <a:off x="761999" y="4791392"/>
            <a:ext cx="762001" cy="1249680"/>
            <a:chOff x="4364336" y="1524000"/>
            <a:chExt cx="1904999" cy="3124200"/>
          </a:xfrm>
        </p:grpSpPr>
        <p:sp>
          <p:nvSpPr>
            <p:cNvPr id="28" name="Rectangle 27"/>
            <p:cNvSpPr/>
            <p:nvPr/>
          </p:nvSpPr>
          <p:spPr>
            <a:xfrm>
              <a:off x="4364336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64336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64336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64336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64336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582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58248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58248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58248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582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630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63048" y="19812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63048" y="31242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63048" y="40386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9630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678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67848" y="17526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267848" y="4343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67848" y="2682072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678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73486" y="2298723"/>
              <a:ext cx="695849" cy="100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</p:grpSp>
      <p:grpSp>
        <p:nvGrpSpPr>
          <p:cNvPr id="5" name="Group 125"/>
          <p:cNvGrpSpPr>
            <a:grpSpLocks noChangeAspect="1"/>
          </p:cNvGrpSpPr>
          <p:nvPr/>
        </p:nvGrpSpPr>
        <p:grpSpPr>
          <a:xfrm>
            <a:off x="685800" y="6197357"/>
            <a:ext cx="792483" cy="396875"/>
            <a:chOff x="4191000" y="5029200"/>
            <a:chExt cx="1981200" cy="992188"/>
          </a:xfrm>
        </p:grpSpPr>
        <p:sp>
          <p:nvSpPr>
            <p:cNvPr id="50" name="Rectangle 49"/>
            <p:cNvSpPr/>
            <p:nvPr/>
          </p:nvSpPr>
          <p:spPr>
            <a:xfrm>
              <a:off x="4658248" y="5029200"/>
              <a:ext cx="155448" cy="9906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368520" y="5183188"/>
              <a:ext cx="155448" cy="836612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4191000" y="6019800"/>
              <a:ext cx="1981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5262824" y="5943600"/>
              <a:ext cx="155448" cy="762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219199" y="61370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4399" y="437516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5683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48" descr="f2.emf"/>
          <p:cNvPicPr>
            <a:picLocks noChangeAspect="1"/>
          </p:cNvPicPr>
          <p:nvPr/>
        </p:nvPicPr>
        <p:blipFill>
          <a:blip r:embed="rId7" cstate="print"/>
          <a:srcRect r="1667"/>
          <a:stretch>
            <a:fillRect/>
          </a:stretch>
        </p:blipFill>
        <p:spPr>
          <a:xfrm>
            <a:off x="152400" y="1066800"/>
            <a:ext cx="8991600" cy="317938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351504" y="3922390"/>
            <a:ext cx="76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68288" y="3920585"/>
            <a:ext cx="909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Playing instrument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85552" y="3922073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Reading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80696" y="3920585"/>
            <a:ext cx="6238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Riding bike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3920585"/>
            <a:ext cx="6238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Riding horse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62824" y="3922073"/>
            <a:ext cx="8030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Running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80928" y="3920585"/>
            <a:ext cx="7419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Taking photo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45120" y="3922390"/>
            <a:ext cx="7670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Walking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47800" y="1374648"/>
            <a:ext cx="2133600" cy="1143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549288" y="1471616"/>
            <a:ext cx="365760" cy="91440"/>
          </a:xfrm>
          <a:prstGeom prst="rect">
            <a:avLst/>
          </a:prstGeom>
          <a:solidFill>
            <a:srgbClr val="8B00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549288" y="1654160"/>
            <a:ext cx="365760" cy="91440"/>
          </a:xfrm>
          <a:prstGeom prst="rect">
            <a:avLst/>
          </a:prstGeom>
          <a:solidFill>
            <a:srgbClr val="FF8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549120" y="1847592"/>
            <a:ext cx="365760" cy="9144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549120" y="2151206"/>
            <a:ext cx="365760" cy="9144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549120" y="2343798"/>
            <a:ext cx="365760" cy="91440"/>
          </a:xfrm>
          <a:prstGeom prst="rect">
            <a:avLst/>
          </a:prstGeom>
          <a:solidFill>
            <a:srgbClr val="0050B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905000" y="206847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Our method, use “a”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05000" y="2256038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Our method, use “w”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05000" y="1764856"/>
            <a:ext cx="170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Poselet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Maji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et al, 2011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10864" y="1384696"/>
            <a:ext cx="1086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SURREY_MK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79040" y="1572264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UCLEAR_DOSP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16200000">
            <a:off x="141432" y="2458280"/>
            <a:ext cx="14578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Average precision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1447800" y="2060448"/>
            <a:ext cx="2133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832880" y="3924416"/>
            <a:ext cx="8231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Using computer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101024" y="3930280"/>
            <a:ext cx="685800" cy="45720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873072" y="3935304"/>
            <a:ext cx="731856" cy="45720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686152" y="3929440"/>
            <a:ext cx="695848" cy="264608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313904" y="3929440"/>
            <a:ext cx="695848" cy="264608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572000" y="3930280"/>
            <a:ext cx="609600" cy="45720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103456" y="3925256"/>
            <a:ext cx="838200" cy="45720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961752" y="3929440"/>
            <a:ext cx="695848" cy="264608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VOC 2010: Classification Result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4410392"/>
            <a:ext cx="1447800" cy="226004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73816" y="4434672"/>
            <a:ext cx="340808" cy="1676400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09600" y="6172200"/>
            <a:ext cx="914400" cy="457200"/>
          </a:xfrm>
          <a:prstGeom prst="rect">
            <a:avLst/>
          </a:prstGeom>
          <a:solidFill>
            <a:srgbClr val="0050B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5"/>
          <p:cNvGrpSpPr>
            <a:grpSpLocks noChangeAspect="1"/>
          </p:cNvGrpSpPr>
          <p:nvPr/>
        </p:nvGrpSpPr>
        <p:grpSpPr>
          <a:xfrm>
            <a:off x="304810" y="4752500"/>
            <a:ext cx="213359" cy="1280160"/>
            <a:chOff x="6781800" y="1447800"/>
            <a:chExt cx="533400" cy="3200400"/>
          </a:xfrm>
        </p:grpSpPr>
        <p:sp>
          <p:nvSpPr>
            <p:cNvPr id="13" name="Rectangle 12"/>
            <p:cNvSpPr/>
            <p:nvPr/>
          </p:nvSpPr>
          <p:spPr>
            <a:xfrm>
              <a:off x="7162800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62800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62800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62800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62800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62800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96872" y="1447800"/>
              <a:ext cx="311305" cy="325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17808" y="1793632"/>
              <a:ext cx="30479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800" y="2311120"/>
              <a:ext cx="381000" cy="23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 t="33079"/>
            <a:stretch>
              <a:fillRect/>
            </a:stretch>
          </p:blipFill>
          <p:spPr bwMode="auto">
            <a:xfrm>
              <a:off x="6858000" y="3733801"/>
              <a:ext cx="16949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42928" y="2824424"/>
              <a:ext cx="304800" cy="217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7162800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89"/>
          <p:cNvGrpSpPr>
            <a:grpSpLocks noChangeAspect="1"/>
          </p:cNvGrpSpPr>
          <p:nvPr/>
        </p:nvGrpSpPr>
        <p:grpSpPr>
          <a:xfrm>
            <a:off x="761999" y="4791392"/>
            <a:ext cx="762001" cy="1249680"/>
            <a:chOff x="4364336" y="1524000"/>
            <a:chExt cx="1904999" cy="3124200"/>
          </a:xfrm>
        </p:grpSpPr>
        <p:sp>
          <p:nvSpPr>
            <p:cNvPr id="28" name="Rectangle 27"/>
            <p:cNvSpPr/>
            <p:nvPr/>
          </p:nvSpPr>
          <p:spPr>
            <a:xfrm>
              <a:off x="4364336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64336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64336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64336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64336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582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58248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58248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58248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582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630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63048" y="19812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63048" y="31242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63048" y="40386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9630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678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67848" y="17526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267848" y="4343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67848" y="2682072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678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73486" y="2298723"/>
              <a:ext cx="695849" cy="100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</p:grpSp>
      <p:grpSp>
        <p:nvGrpSpPr>
          <p:cNvPr id="5" name="Group 125"/>
          <p:cNvGrpSpPr>
            <a:grpSpLocks noChangeAspect="1"/>
          </p:cNvGrpSpPr>
          <p:nvPr/>
        </p:nvGrpSpPr>
        <p:grpSpPr>
          <a:xfrm>
            <a:off x="685800" y="6197357"/>
            <a:ext cx="792483" cy="396875"/>
            <a:chOff x="4191000" y="5029200"/>
            <a:chExt cx="1981200" cy="992188"/>
          </a:xfrm>
        </p:grpSpPr>
        <p:sp>
          <p:nvSpPr>
            <p:cNvPr id="50" name="Rectangle 49"/>
            <p:cNvSpPr/>
            <p:nvPr/>
          </p:nvSpPr>
          <p:spPr>
            <a:xfrm>
              <a:off x="4658248" y="5029200"/>
              <a:ext cx="155448" cy="9906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368520" y="5183188"/>
              <a:ext cx="155448" cy="836612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4191000" y="6019800"/>
              <a:ext cx="1981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5262824" y="5943600"/>
              <a:ext cx="155448" cy="762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219199" y="61370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4399" y="437516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5683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48" descr="f2.emf"/>
          <p:cNvPicPr>
            <a:picLocks noChangeAspect="1"/>
          </p:cNvPicPr>
          <p:nvPr/>
        </p:nvPicPr>
        <p:blipFill>
          <a:blip r:embed="rId7" cstate="print"/>
          <a:srcRect r="1667"/>
          <a:stretch>
            <a:fillRect/>
          </a:stretch>
        </p:blipFill>
        <p:spPr>
          <a:xfrm>
            <a:off x="152400" y="1066800"/>
            <a:ext cx="8991600" cy="317938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351504" y="3922390"/>
            <a:ext cx="76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68288" y="3920585"/>
            <a:ext cx="909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Playing instrument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85552" y="3922073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Reading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80696" y="3920585"/>
            <a:ext cx="6238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Riding bike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3920585"/>
            <a:ext cx="6238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Riding horse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62824" y="3922073"/>
            <a:ext cx="8030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Running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80928" y="3920585"/>
            <a:ext cx="7419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Taking photo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45120" y="3922390"/>
            <a:ext cx="7670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Walking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47800" y="1374648"/>
            <a:ext cx="2133600" cy="1143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549288" y="1471616"/>
            <a:ext cx="365760" cy="91440"/>
          </a:xfrm>
          <a:prstGeom prst="rect">
            <a:avLst/>
          </a:prstGeom>
          <a:solidFill>
            <a:srgbClr val="8B00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549288" y="1654160"/>
            <a:ext cx="365760" cy="91440"/>
          </a:xfrm>
          <a:prstGeom prst="rect">
            <a:avLst/>
          </a:prstGeom>
          <a:solidFill>
            <a:srgbClr val="FF8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549120" y="1847592"/>
            <a:ext cx="365760" cy="9144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549120" y="2151206"/>
            <a:ext cx="365760" cy="9144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549120" y="2343798"/>
            <a:ext cx="365760" cy="91440"/>
          </a:xfrm>
          <a:prstGeom prst="rect">
            <a:avLst/>
          </a:prstGeom>
          <a:solidFill>
            <a:srgbClr val="0050B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905000" y="206847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Our method, use “a”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05000" y="2256038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Our method, use “w”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05000" y="1764856"/>
            <a:ext cx="170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Poselet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Maji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et al, 2011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10864" y="1384696"/>
            <a:ext cx="1086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SURREY_MK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79040" y="1572264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UCLEAR_DOSP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16200000">
            <a:off x="141432" y="2458280"/>
            <a:ext cx="14578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Average precision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1447800" y="2060448"/>
            <a:ext cx="2133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832880" y="3924416"/>
            <a:ext cx="8231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Using computer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200400" y="64008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400 action bases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019800" y="4510872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attributes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019800" y="4689232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objects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019800" y="547635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poselets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02"/>
          <p:cNvGrpSpPr>
            <a:grpSpLocks noChangeAspect="1"/>
          </p:cNvGrpSpPr>
          <p:nvPr/>
        </p:nvGrpSpPr>
        <p:grpSpPr>
          <a:xfrm>
            <a:off x="2138682" y="4618896"/>
            <a:ext cx="3886142" cy="1783080"/>
            <a:chOff x="1930464" y="4507468"/>
            <a:chExt cx="4317936" cy="1981200"/>
          </a:xfrm>
        </p:grpSpPr>
        <p:grpSp>
          <p:nvGrpSpPr>
            <p:cNvPr id="8" name="Group 81"/>
            <p:cNvGrpSpPr>
              <a:grpSpLocks noChangeAspect="1"/>
            </p:cNvGrpSpPr>
            <p:nvPr/>
          </p:nvGrpSpPr>
          <p:grpSpPr>
            <a:xfrm>
              <a:off x="1930464" y="4507468"/>
              <a:ext cx="4241744" cy="1981200"/>
              <a:chOff x="558860" y="4343400"/>
              <a:chExt cx="4241740" cy="1981200"/>
            </a:xfrm>
          </p:grpSpPr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9574"/>
              <a:stretch>
                <a:fillRect/>
              </a:stretch>
            </p:blipFill>
            <p:spPr bwMode="auto">
              <a:xfrm>
                <a:off x="914400" y="4343400"/>
                <a:ext cx="3886200" cy="1953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91135" r="2659"/>
              <a:stretch>
                <a:fillRect/>
              </a:stretch>
            </p:blipFill>
            <p:spPr bwMode="auto">
              <a:xfrm>
                <a:off x="609600" y="4343400"/>
                <a:ext cx="266596" cy="1952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97045"/>
              <a:stretch>
                <a:fillRect/>
              </a:stretch>
            </p:blipFill>
            <p:spPr bwMode="auto">
              <a:xfrm>
                <a:off x="558860" y="4371975"/>
                <a:ext cx="126940" cy="1952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" name="Rectangle 93"/>
              <p:cNvSpPr/>
              <p:nvPr/>
            </p:nvSpPr>
            <p:spPr>
              <a:xfrm>
                <a:off x="859536" y="4343400"/>
                <a:ext cx="76200" cy="198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Right Brace 98"/>
            <p:cNvSpPr/>
            <p:nvPr/>
          </p:nvSpPr>
          <p:spPr>
            <a:xfrm>
              <a:off x="6172200" y="4888468"/>
              <a:ext cx="76200" cy="1524000"/>
            </a:xfrm>
            <a:prstGeom prst="rightBrace">
              <a:avLst>
                <a:gd name="adj1" fmla="val 54486"/>
                <a:gd name="adj2" fmla="val 5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ight Brace 99"/>
            <p:cNvSpPr/>
            <p:nvPr/>
          </p:nvSpPr>
          <p:spPr>
            <a:xfrm>
              <a:off x="6172200" y="4659868"/>
              <a:ext cx="76200" cy="228600"/>
            </a:xfrm>
            <a:prstGeom prst="rightBrace">
              <a:avLst>
                <a:gd name="adj1" fmla="val 54486"/>
                <a:gd name="adj2" fmla="val 5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Brace 100"/>
            <p:cNvSpPr/>
            <p:nvPr/>
          </p:nvSpPr>
          <p:spPr>
            <a:xfrm>
              <a:off x="6172200" y="4507468"/>
              <a:ext cx="76200" cy="152400"/>
            </a:xfrm>
            <a:prstGeom prst="rightBrace">
              <a:avLst>
                <a:gd name="adj1" fmla="val 54486"/>
                <a:gd name="adj2" fmla="val 5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3276600" y="4572000"/>
            <a:ext cx="762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086600" y="4648200"/>
            <a:ext cx="18288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6273" y="5181600"/>
            <a:ext cx="71672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5562600"/>
            <a:ext cx="74535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48006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VOC 2010: Analysis of Bases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4410392"/>
            <a:ext cx="1447800" cy="226004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73816" y="4434672"/>
            <a:ext cx="340808" cy="1676400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09600" y="6172200"/>
            <a:ext cx="914400" cy="457200"/>
          </a:xfrm>
          <a:prstGeom prst="rect">
            <a:avLst/>
          </a:prstGeom>
          <a:solidFill>
            <a:srgbClr val="0050B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5"/>
          <p:cNvGrpSpPr>
            <a:grpSpLocks noChangeAspect="1"/>
          </p:cNvGrpSpPr>
          <p:nvPr/>
        </p:nvGrpSpPr>
        <p:grpSpPr>
          <a:xfrm>
            <a:off x="304810" y="4752500"/>
            <a:ext cx="213359" cy="1280160"/>
            <a:chOff x="6781800" y="1447800"/>
            <a:chExt cx="533400" cy="3200400"/>
          </a:xfrm>
        </p:grpSpPr>
        <p:sp>
          <p:nvSpPr>
            <p:cNvPr id="13" name="Rectangle 12"/>
            <p:cNvSpPr/>
            <p:nvPr/>
          </p:nvSpPr>
          <p:spPr>
            <a:xfrm>
              <a:off x="7162800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62800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62800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62800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62800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62800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96872" y="1447800"/>
              <a:ext cx="311305" cy="325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17808" y="1793632"/>
              <a:ext cx="30479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800" y="2311120"/>
              <a:ext cx="381000" cy="23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 t="33079"/>
            <a:stretch>
              <a:fillRect/>
            </a:stretch>
          </p:blipFill>
          <p:spPr bwMode="auto">
            <a:xfrm>
              <a:off x="6858000" y="3733801"/>
              <a:ext cx="16949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42928" y="2824424"/>
              <a:ext cx="304800" cy="217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7162800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89"/>
          <p:cNvGrpSpPr>
            <a:grpSpLocks noChangeAspect="1"/>
          </p:cNvGrpSpPr>
          <p:nvPr/>
        </p:nvGrpSpPr>
        <p:grpSpPr>
          <a:xfrm>
            <a:off x="761999" y="4791392"/>
            <a:ext cx="762001" cy="1249680"/>
            <a:chOff x="4364336" y="1524000"/>
            <a:chExt cx="1904999" cy="3124200"/>
          </a:xfrm>
        </p:grpSpPr>
        <p:sp>
          <p:nvSpPr>
            <p:cNvPr id="28" name="Rectangle 27"/>
            <p:cNvSpPr/>
            <p:nvPr/>
          </p:nvSpPr>
          <p:spPr>
            <a:xfrm>
              <a:off x="4364336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64336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64336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64336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64336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582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58248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58248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58248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582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630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63048" y="19812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63048" y="31242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63048" y="40386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9630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678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67848" y="17526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267848" y="4343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67848" y="2682072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678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73486" y="2298723"/>
              <a:ext cx="695849" cy="100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</p:grpSp>
      <p:grpSp>
        <p:nvGrpSpPr>
          <p:cNvPr id="5" name="Group 125"/>
          <p:cNvGrpSpPr>
            <a:grpSpLocks noChangeAspect="1"/>
          </p:cNvGrpSpPr>
          <p:nvPr/>
        </p:nvGrpSpPr>
        <p:grpSpPr>
          <a:xfrm>
            <a:off x="685800" y="6197357"/>
            <a:ext cx="792483" cy="396875"/>
            <a:chOff x="4191000" y="5029200"/>
            <a:chExt cx="1981200" cy="992188"/>
          </a:xfrm>
        </p:grpSpPr>
        <p:sp>
          <p:nvSpPr>
            <p:cNvPr id="50" name="Rectangle 49"/>
            <p:cNvSpPr/>
            <p:nvPr/>
          </p:nvSpPr>
          <p:spPr>
            <a:xfrm>
              <a:off x="4658248" y="5029200"/>
              <a:ext cx="155448" cy="9906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368520" y="5183188"/>
              <a:ext cx="155448" cy="836612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4191000" y="6019800"/>
              <a:ext cx="1981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5262824" y="5943600"/>
              <a:ext cx="155448" cy="762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219199" y="61370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4399" y="437516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5683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48" descr="f2.emf"/>
          <p:cNvPicPr>
            <a:picLocks noChangeAspect="1"/>
          </p:cNvPicPr>
          <p:nvPr/>
        </p:nvPicPr>
        <p:blipFill>
          <a:blip r:embed="rId7" cstate="print"/>
          <a:srcRect r="1667"/>
          <a:stretch>
            <a:fillRect/>
          </a:stretch>
        </p:blipFill>
        <p:spPr>
          <a:xfrm>
            <a:off x="152400" y="1066800"/>
            <a:ext cx="8991600" cy="317938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351504" y="3922390"/>
            <a:ext cx="76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68288" y="3920585"/>
            <a:ext cx="909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Playing instrument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85552" y="3922073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Reading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80696" y="3920585"/>
            <a:ext cx="6238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Riding bike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3920585"/>
            <a:ext cx="6238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Riding horse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62824" y="3922073"/>
            <a:ext cx="8030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Running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80928" y="3920585"/>
            <a:ext cx="7419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Taking photo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45120" y="3922390"/>
            <a:ext cx="7670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Walking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47800" y="1374648"/>
            <a:ext cx="2133600" cy="1143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549288" y="1471616"/>
            <a:ext cx="365760" cy="91440"/>
          </a:xfrm>
          <a:prstGeom prst="rect">
            <a:avLst/>
          </a:prstGeom>
          <a:solidFill>
            <a:srgbClr val="8B00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549288" y="1654160"/>
            <a:ext cx="365760" cy="91440"/>
          </a:xfrm>
          <a:prstGeom prst="rect">
            <a:avLst/>
          </a:prstGeom>
          <a:solidFill>
            <a:srgbClr val="FF8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549120" y="1847592"/>
            <a:ext cx="365760" cy="9144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549120" y="2151206"/>
            <a:ext cx="365760" cy="9144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549120" y="2343798"/>
            <a:ext cx="365760" cy="91440"/>
          </a:xfrm>
          <a:prstGeom prst="rect">
            <a:avLst/>
          </a:prstGeom>
          <a:solidFill>
            <a:srgbClr val="0050B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905000" y="206847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Our method, use “a”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05000" y="2256038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Our method, use “w”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05000" y="1764856"/>
            <a:ext cx="170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Poselet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Maji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et al, 2011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10864" y="1384696"/>
            <a:ext cx="1086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SURREY_MK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79040" y="1572264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UCLEAR_DOSP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16200000">
            <a:off x="141432" y="2458280"/>
            <a:ext cx="14578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Average precision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1447800" y="2060448"/>
            <a:ext cx="2133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832880" y="3924416"/>
            <a:ext cx="8231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Using computer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200400" y="64008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400 action bases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019800" y="4510872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attributes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019800" y="4689232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objects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019800" y="547635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poselets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02"/>
          <p:cNvGrpSpPr>
            <a:grpSpLocks noChangeAspect="1"/>
          </p:cNvGrpSpPr>
          <p:nvPr/>
        </p:nvGrpSpPr>
        <p:grpSpPr>
          <a:xfrm>
            <a:off x="2138682" y="4618896"/>
            <a:ext cx="3886142" cy="1783080"/>
            <a:chOff x="1930464" y="4507468"/>
            <a:chExt cx="4317936" cy="1981200"/>
          </a:xfrm>
        </p:grpSpPr>
        <p:grpSp>
          <p:nvGrpSpPr>
            <p:cNvPr id="8" name="Group 81"/>
            <p:cNvGrpSpPr>
              <a:grpSpLocks noChangeAspect="1"/>
            </p:cNvGrpSpPr>
            <p:nvPr/>
          </p:nvGrpSpPr>
          <p:grpSpPr>
            <a:xfrm>
              <a:off x="1930464" y="4507468"/>
              <a:ext cx="4241744" cy="1981200"/>
              <a:chOff x="558860" y="4343400"/>
              <a:chExt cx="4241740" cy="1981200"/>
            </a:xfrm>
          </p:grpSpPr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9574"/>
              <a:stretch>
                <a:fillRect/>
              </a:stretch>
            </p:blipFill>
            <p:spPr bwMode="auto">
              <a:xfrm>
                <a:off x="914400" y="4343400"/>
                <a:ext cx="3886200" cy="1953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91135" r="2659"/>
              <a:stretch>
                <a:fillRect/>
              </a:stretch>
            </p:blipFill>
            <p:spPr bwMode="auto">
              <a:xfrm>
                <a:off x="609600" y="4343400"/>
                <a:ext cx="266596" cy="1952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97045"/>
              <a:stretch>
                <a:fillRect/>
              </a:stretch>
            </p:blipFill>
            <p:spPr bwMode="auto">
              <a:xfrm>
                <a:off x="558860" y="4371975"/>
                <a:ext cx="126940" cy="1952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" name="Rectangle 93"/>
              <p:cNvSpPr/>
              <p:nvPr/>
            </p:nvSpPr>
            <p:spPr>
              <a:xfrm>
                <a:off x="859536" y="4343400"/>
                <a:ext cx="76200" cy="198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Right Brace 98"/>
            <p:cNvSpPr/>
            <p:nvPr/>
          </p:nvSpPr>
          <p:spPr>
            <a:xfrm>
              <a:off x="6172200" y="4888468"/>
              <a:ext cx="76200" cy="1524000"/>
            </a:xfrm>
            <a:prstGeom prst="rightBrace">
              <a:avLst>
                <a:gd name="adj1" fmla="val 54486"/>
                <a:gd name="adj2" fmla="val 5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ight Brace 99"/>
            <p:cNvSpPr/>
            <p:nvPr/>
          </p:nvSpPr>
          <p:spPr>
            <a:xfrm>
              <a:off x="6172200" y="4659868"/>
              <a:ext cx="76200" cy="228600"/>
            </a:xfrm>
            <a:prstGeom prst="rightBrace">
              <a:avLst>
                <a:gd name="adj1" fmla="val 54486"/>
                <a:gd name="adj2" fmla="val 5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Brace 100"/>
            <p:cNvSpPr/>
            <p:nvPr/>
          </p:nvSpPr>
          <p:spPr>
            <a:xfrm>
              <a:off x="6172200" y="4507468"/>
              <a:ext cx="76200" cy="152400"/>
            </a:xfrm>
            <a:prstGeom prst="rightBrace">
              <a:avLst>
                <a:gd name="adj1" fmla="val 54486"/>
                <a:gd name="adj2" fmla="val 5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4038600" y="4572000"/>
            <a:ext cx="762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086600" y="4648200"/>
            <a:ext cx="1828800" cy="1752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4800600"/>
            <a:ext cx="70138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715000"/>
            <a:ext cx="990600" cy="47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4876800"/>
            <a:ext cx="762000" cy="65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VOC 2010: Analysis of Bases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4410392"/>
            <a:ext cx="1447800" cy="226004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73816" y="4434672"/>
            <a:ext cx="340808" cy="1676400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09600" y="6172200"/>
            <a:ext cx="914400" cy="457200"/>
          </a:xfrm>
          <a:prstGeom prst="rect">
            <a:avLst/>
          </a:prstGeom>
          <a:solidFill>
            <a:srgbClr val="0050B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5"/>
          <p:cNvGrpSpPr>
            <a:grpSpLocks noChangeAspect="1"/>
          </p:cNvGrpSpPr>
          <p:nvPr/>
        </p:nvGrpSpPr>
        <p:grpSpPr>
          <a:xfrm>
            <a:off x="304810" y="4752500"/>
            <a:ext cx="213359" cy="1280160"/>
            <a:chOff x="6781800" y="1447800"/>
            <a:chExt cx="533400" cy="3200400"/>
          </a:xfrm>
        </p:grpSpPr>
        <p:sp>
          <p:nvSpPr>
            <p:cNvPr id="13" name="Rectangle 12"/>
            <p:cNvSpPr/>
            <p:nvPr/>
          </p:nvSpPr>
          <p:spPr>
            <a:xfrm>
              <a:off x="7162800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62800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62800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62800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62800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62800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96872" y="1447800"/>
              <a:ext cx="311305" cy="325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17808" y="1793632"/>
              <a:ext cx="30479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800" y="2311120"/>
              <a:ext cx="381000" cy="23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 t="33079"/>
            <a:stretch>
              <a:fillRect/>
            </a:stretch>
          </p:blipFill>
          <p:spPr bwMode="auto">
            <a:xfrm>
              <a:off x="6858000" y="3733801"/>
              <a:ext cx="16949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42928" y="2824424"/>
              <a:ext cx="304800" cy="217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7162800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89"/>
          <p:cNvGrpSpPr>
            <a:grpSpLocks noChangeAspect="1"/>
          </p:cNvGrpSpPr>
          <p:nvPr/>
        </p:nvGrpSpPr>
        <p:grpSpPr>
          <a:xfrm>
            <a:off x="761999" y="4791392"/>
            <a:ext cx="762001" cy="1249680"/>
            <a:chOff x="4364336" y="1524000"/>
            <a:chExt cx="1904999" cy="3124200"/>
          </a:xfrm>
        </p:grpSpPr>
        <p:sp>
          <p:nvSpPr>
            <p:cNvPr id="28" name="Rectangle 27"/>
            <p:cNvSpPr/>
            <p:nvPr/>
          </p:nvSpPr>
          <p:spPr>
            <a:xfrm>
              <a:off x="4364336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64336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64336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64336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64336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582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58248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58248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58248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582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630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63048" y="19812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63048" y="31242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63048" y="40386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9630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678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67848" y="17526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267848" y="4343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67848" y="2682072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678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73486" y="2298723"/>
              <a:ext cx="695849" cy="100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</p:grpSp>
      <p:grpSp>
        <p:nvGrpSpPr>
          <p:cNvPr id="5" name="Group 125"/>
          <p:cNvGrpSpPr>
            <a:grpSpLocks noChangeAspect="1"/>
          </p:cNvGrpSpPr>
          <p:nvPr/>
        </p:nvGrpSpPr>
        <p:grpSpPr>
          <a:xfrm>
            <a:off x="685800" y="6197357"/>
            <a:ext cx="792483" cy="396875"/>
            <a:chOff x="4191000" y="5029200"/>
            <a:chExt cx="1981200" cy="992188"/>
          </a:xfrm>
        </p:grpSpPr>
        <p:sp>
          <p:nvSpPr>
            <p:cNvPr id="50" name="Rectangle 49"/>
            <p:cNvSpPr/>
            <p:nvPr/>
          </p:nvSpPr>
          <p:spPr>
            <a:xfrm>
              <a:off x="4658248" y="5029200"/>
              <a:ext cx="155448" cy="9906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368520" y="5183188"/>
              <a:ext cx="155448" cy="836612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4191000" y="6019800"/>
              <a:ext cx="1981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5262824" y="5943600"/>
              <a:ext cx="155448" cy="762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219199" y="61370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4399" y="437516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5683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48" descr="f2.emf"/>
          <p:cNvPicPr>
            <a:picLocks noChangeAspect="1"/>
          </p:cNvPicPr>
          <p:nvPr/>
        </p:nvPicPr>
        <p:blipFill>
          <a:blip r:embed="rId7" cstate="print"/>
          <a:srcRect r="1667"/>
          <a:stretch>
            <a:fillRect/>
          </a:stretch>
        </p:blipFill>
        <p:spPr>
          <a:xfrm>
            <a:off x="152400" y="1066800"/>
            <a:ext cx="8991600" cy="317938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351504" y="3922390"/>
            <a:ext cx="76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68288" y="3920585"/>
            <a:ext cx="909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Playing instrument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85552" y="3922073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Reading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80696" y="3920585"/>
            <a:ext cx="6238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Riding bike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3920585"/>
            <a:ext cx="6238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Riding horse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62824" y="3922073"/>
            <a:ext cx="8030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Running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80928" y="3920585"/>
            <a:ext cx="7419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Taking photo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45120" y="3922390"/>
            <a:ext cx="7670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Walking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47800" y="1374648"/>
            <a:ext cx="2133600" cy="1143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549288" y="1471616"/>
            <a:ext cx="365760" cy="91440"/>
          </a:xfrm>
          <a:prstGeom prst="rect">
            <a:avLst/>
          </a:prstGeom>
          <a:solidFill>
            <a:srgbClr val="8B00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549288" y="1654160"/>
            <a:ext cx="365760" cy="91440"/>
          </a:xfrm>
          <a:prstGeom prst="rect">
            <a:avLst/>
          </a:prstGeom>
          <a:solidFill>
            <a:srgbClr val="FF8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549120" y="1847592"/>
            <a:ext cx="365760" cy="9144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549120" y="2151206"/>
            <a:ext cx="365760" cy="9144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549120" y="2343798"/>
            <a:ext cx="365760" cy="91440"/>
          </a:xfrm>
          <a:prstGeom prst="rect">
            <a:avLst/>
          </a:prstGeom>
          <a:solidFill>
            <a:srgbClr val="0050B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905000" y="206847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Our method, use “a”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05000" y="2256038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Our method, use “w”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05000" y="1764856"/>
            <a:ext cx="170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Poselet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Maji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et al, 2011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10864" y="1384696"/>
            <a:ext cx="1086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SURREY_MK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79040" y="1572264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UCLEAR_DOSP</a:t>
            </a:r>
            <a:endParaRPr lang="en-US" sz="11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16200000">
            <a:off x="141432" y="2458280"/>
            <a:ext cx="14578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Average precision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1447800" y="2060448"/>
            <a:ext cx="2133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832880" y="3924416"/>
            <a:ext cx="8231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Using computer</a:t>
            </a:r>
            <a:endParaRPr lang="en-US" sz="12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200400" y="64008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400 action bases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019800" y="4510872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attributes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019800" y="4689232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objects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019800" y="547635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poselets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02"/>
          <p:cNvGrpSpPr>
            <a:grpSpLocks noChangeAspect="1"/>
          </p:cNvGrpSpPr>
          <p:nvPr/>
        </p:nvGrpSpPr>
        <p:grpSpPr>
          <a:xfrm>
            <a:off x="2138682" y="4618896"/>
            <a:ext cx="3886142" cy="1783080"/>
            <a:chOff x="1930464" y="4507468"/>
            <a:chExt cx="4317936" cy="1981200"/>
          </a:xfrm>
        </p:grpSpPr>
        <p:grpSp>
          <p:nvGrpSpPr>
            <p:cNvPr id="8" name="Group 81"/>
            <p:cNvGrpSpPr>
              <a:grpSpLocks noChangeAspect="1"/>
            </p:cNvGrpSpPr>
            <p:nvPr/>
          </p:nvGrpSpPr>
          <p:grpSpPr>
            <a:xfrm>
              <a:off x="1930464" y="4507468"/>
              <a:ext cx="4241744" cy="1981200"/>
              <a:chOff x="558860" y="4343400"/>
              <a:chExt cx="4241740" cy="1981200"/>
            </a:xfrm>
          </p:grpSpPr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9574"/>
              <a:stretch>
                <a:fillRect/>
              </a:stretch>
            </p:blipFill>
            <p:spPr bwMode="auto">
              <a:xfrm>
                <a:off x="914400" y="4343400"/>
                <a:ext cx="3886200" cy="1953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91135" r="2659"/>
              <a:stretch>
                <a:fillRect/>
              </a:stretch>
            </p:blipFill>
            <p:spPr bwMode="auto">
              <a:xfrm>
                <a:off x="609600" y="4343400"/>
                <a:ext cx="266596" cy="1952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97045"/>
              <a:stretch>
                <a:fillRect/>
              </a:stretch>
            </p:blipFill>
            <p:spPr bwMode="auto">
              <a:xfrm>
                <a:off x="558860" y="4371975"/>
                <a:ext cx="126940" cy="1952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" name="Rectangle 93"/>
              <p:cNvSpPr/>
              <p:nvPr/>
            </p:nvSpPr>
            <p:spPr>
              <a:xfrm>
                <a:off x="859536" y="4343400"/>
                <a:ext cx="76200" cy="198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Right Brace 98"/>
            <p:cNvSpPr/>
            <p:nvPr/>
          </p:nvSpPr>
          <p:spPr>
            <a:xfrm>
              <a:off x="6172200" y="4888468"/>
              <a:ext cx="76200" cy="1524000"/>
            </a:xfrm>
            <a:prstGeom prst="rightBrace">
              <a:avLst>
                <a:gd name="adj1" fmla="val 54486"/>
                <a:gd name="adj2" fmla="val 5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ight Brace 99"/>
            <p:cNvSpPr/>
            <p:nvPr/>
          </p:nvSpPr>
          <p:spPr>
            <a:xfrm>
              <a:off x="6172200" y="4659868"/>
              <a:ext cx="76200" cy="228600"/>
            </a:xfrm>
            <a:prstGeom prst="rightBrace">
              <a:avLst>
                <a:gd name="adj1" fmla="val 54486"/>
                <a:gd name="adj2" fmla="val 5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Brace 100"/>
            <p:cNvSpPr/>
            <p:nvPr/>
          </p:nvSpPr>
          <p:spPr>
            <a:xfrm>
              <a:off x="6172200" y="4507468"/>
              <a:ext cx="76200" cy="152400"/>
            </a:xfrm>
            <a:prstGeom prst="rightBrace">
              <a:avLst>
                <a:gd name="adj1" fmla="val 54486"/>
                <a:gd name="adj2" fmla="val 5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5029200" y="4572000"/>
            <a:ext cx="762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086600" y="4648200"/>
            <a:ext cx="18288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6096000"/>
            <a:ext cx="39607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886048" y="5153552"/>
            <a:ext cx="1190626" cy="4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562600"/>
            <a:ext cx="685800" cy="8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876800"/>
            <a:ext cx="523352" cy="53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VOC 2010: Analysis of Bases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4410392"/>
            <a:ext cx="1447800" cy="226004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73816" y="4434672"/>
            <a:ext cx="340808" cy="1676400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09600" y="6172200"/>
            <a:ext cx="914400" cy="457200"/>
          </a:xfrm>
          <a:prstGeom prst="rect">
            <a:avLst/>
          </a:prstGeom>
          <a:solidFill>
            <a:srgbClr val="0050B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VOC 2010: Control Experiment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5"/>
          <p:cNvGrpSpPr>
            <a:grpSpLocks noChangeAspect="1"/>
          </p:cNvGrpSpPr>
          <p:nvPr/>
        </p:nvGrpSpPr>
        <p:grpSpPr>
          <a:xfrm>
            <a:off x="304810" y="4752500"/>
            <a:ext cx="213359" cy="1280160"/>
            <a:chOff x="6781800" y="1447800"/>
            <a:chExt cx="533400" cy="3200400"/>
          </a:xfrm>
        </p:grpSpPr>
        <p:sp>
          <p:nvSpPr>
            <p:cNvPr id="13" name="Rectangle 12"/>
            <p:cNvSpPr/>
            <p:nvPr/>
          </p:nvSpPr>
          <p:spPr>
            <a:xfrm>
              <a:off x="7162800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62800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62800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62800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62800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62800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96872" y="1447800"/>
              <a:ext cx="311305" cy="325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17808" y="1793632"/>
              <a:ext cx="30479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800" y="2311120"/>
              <a:ext cx="381000" cy="23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 t="33079"/>
            <a:stretch>
              <a:fillRect/>
            </a:stretch>
          </p:blipFill>
          <p:spPr bwMode="auto">
            <a:xfrm>
              <a:off x="6858000" y="3733801"/>
              <a:ext cx="16949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42928" y="2824424"/>
              <a:ext cx="304800" cy="217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7162800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89"/>
          <p:cNvGrpSpPr>
            <a:grpSpLocks noChangeAspect="1"/>
          </p:cNvGrpSpPr>
          <p:nvPr/>
        </p:nvGrpSpPr>
        <p:grpSpPr>
          <a:xfrm>
            <a:off x="761999" y="4791392"/>
            <a:ext cx="762001" cy="1249680"/>
            <a:chOff x="4364336" y="1524000"/>
            <a:chExt cx="1904999" cy="3124200"/>
          </a:xfrm>
        </p:grpSpPr>
        <p:sp>
          <p:nvSpPr>
            <p:cNvPr id="28" name="Rectangle 27"/>
            <p:cNvSpPr/>
            <p:nvPr/>
          </p:nvSpPr>
          <p:spPr>
            <a:xfrm>
              <a:off x="4364336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64336" y="1676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64336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64336" y="38100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64336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582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58248" y="18288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58248" y="2438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58248" y="2885209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582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630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63048" y="19812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63048" y="31242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63048" y="40386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9630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67848" y="1524000"/>
              <a:ext cx="152400" cy="31242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67848" y="17526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267848" y="4343400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67848" y="2682072"/>
              <a:ext cx="152400" cy="76200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67848" y="1524000"/>
              <a:ext cx="152400" cy="3124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73486" y="2298723"/>
              <a:ext cx="695849" cy="100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</p:grpSp>
      <p:grpSp>
        <p:nvGrpSpPr>
          <p:cNvPr id="5" name="Group 125"/>
          <p:cNvGrpSpPr>
            <a:grpSpLocks noChangeAspect="1"/>
          </p:cNvGrpSpPr>
          <p:nvPr/>
        </p:nvGrpSpPr>
        <p:grpSpPr>
          <a:xfrm>
            <a:off x="685800" y="6197357"/>
            <a:ext cx="792483" cy="396875"/>
            <a:chOff x="4191000" y="5029200"/>
            <a:chExt cx="1981200" cy="992188"/>
          </a:xfrm>
        </p:grpSpPr>
        <p:sp>
          <p:nvSpPr>
            <p:cNvPr id="50" name="Rectangle 49"/>
            <p:cNvSpPr/>
            <p:nvPr/>
          </p:nvSpPr>
          <p:spPr>
            <a:xfrm>
              <a:off x="4658248" y="5029200"/>
              <a:ext cx="155448" cy="9906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368520" y="5183188"/>
              <a:ext cx="155448" cy="836612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4191000" y="6019800"/>
              <a:ext cx="1981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5262824" y="5943600"/>
              <a:ext cx="155448" cy="7620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219199" y="61370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4399" y="437516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5683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" name="Picture 91" descr="f3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3200" y="1524000"/>
            <a:ext cx="4648200" cy="3485903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 rot="16200000">
            <a:off x="1525161" y="2972961"/>
            <a:ext cx="19421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Mean average precision</a:t>
            </a:r>
            <a:endParaRPr lang="en-US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350747" y="1859784"/>
            <a:ext cx="1537397" cy="685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461280" y="1946032"/>
            <a:ext cx="452008" cy="21031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461280" y="2250832"/>
            <a:ext cx="457032" cy="210312"/>
          </a:xfrm>
          <a:prstGeom prst="rect">
            <a:avLst/>
          </a:prstGeom>
          <a:solidFill>
            <a:srgbClr val="0050B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5953648" y="188992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Use “a”</a:t>
            </a:r>
            <a:endParaRPr lang="en-US" sz="16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953648" y="219698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Use “w”</a:t>
            </a:r>
            <a:endParaRPr lang="en-US" sz="1600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638800" y="5105400"/>
            <a:ext cx="1371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A: attribute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O: object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poselet</a:t>
            </a:r>
            <a:endParaRPr lang="en-US" dirty="0" smtClean="0">
              <a:latin typeface="Times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Classification in Still Images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0" y="3886200"/>
            <a:ext cx="26670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Riding a bike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Sitting on a bike seat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Wearing a helmet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Peddling the pedals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95600" y="3810000"/>
            <a:ext cx="28956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1905000"/>
            <a:ext cx="4267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Semantic concepts –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Attributes</a:t>
            </a:r>
          </a:p>
        </p:txBody>
      </p:sp>
      <p:pic>
        <p:nvPicPr>
          <p:cNvPr id="47" name="Picture 22"/>
          <p:cNvPicPr>
            <a:picLocks noChangeArrowheads="1"/>
          </p:cNvPicPr>
          <p:nvPr/>
        </p:nvPicPr>
        <p:blipFill>
          <a:blip r:embed="rId2" cstate="print"/>
          <a:srcRect l="4182" t="13793" r="8004"/>
          <a:stretch>
            <a:fillRect/>
          </a:stretch>
        </p:blipFill>
        <p:spPr bwMode="auto">
          <a:xfrm flipH="1">
            <a:off x="2895600" y="1769532"/>
            <a:ext cx="16002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539044" y="4109156"/>
            <a:ext cx="1845732" cy="990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18916" y="12954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Low level feature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7024" y="41148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Yao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Fei-Fei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2010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Koniusz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2010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Delaitre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2010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Yao et al., 2011</a:t>
            </a:r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2704"/>
            <a:ext cx="838200" cy="99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0059" y="1822704"/>
            <a:ext cx="838565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2"/>
          <p:cNvPicPr>
            <a:picLocks noChangeAspect="1" noChangeArrowheads="1"/>
          </p:cNvPicPr>
          <p:nvPr/>
        </p:nvPicPr>
        <p:blipFill>
          <a:blip r:embed="rId5" cstate="print"/>
          <a:srcRect l="4182" t="13793" r="8004"/>
          <a:stretch>
            <a:fillRect/>
          </a:stretch>
        </p:blipFill>
        <p:spPr bwMode="auto">
          <a:xfrm flipH="1">
            <a:off x="609600" y="2895600"/>
            <a:ext cx="837225" cy="996696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48" name="Picture 22"/>
          <p:cNvPicPr>
            <a:picLocks noChangeAspect="1" noChangeArrowheads="1"/>
          </p:cNvPicPr>
          <p:nvPr/>
        </p:nvPicPr>
        <p:blipFill>
          <a:blip r:embed="rId5" cstate="print"/>
          <a:srcRect l="4182" t="13793" r="8004"/>
          <a:stretch>
            <a:fillRect/>
          </a:stretch>
        </p:blipFill>
        <p:spPr bwMode="auto">
          <a:xfrm flipH="1">
            <a:off x="1571031" y="2895600"/>
            <a:ext cx="837225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Straight Connector 51"/>
          <p:cNvCxnSpPr>
            <a:stCxn id="46" idx="3"/>
            <a:endCxn id="46" idx="1"/>
          </p:cNvCxnSpPr>
          <p:nvPr/>
        </p:nvCxnSpPr>
        <p:spPr>
          <a:xfrm rot="10800000" flipH="1">
            <a:off x="609599" y="3393948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6" idx="0"/>
            <a:endCxn id="46" idx="2"/>
          </p:cNvCxnSpPr>
          <p:nvPr/>
        </p:nvCxnSpPr>
        <p:spPr>
          <a:xfrm rot="16200000" flipH="1">
            <a:off x="529864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740947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319756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H="1">
            <a:off x="609600" y="3159368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H="1">
            <a:off x="609600" y="3657600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 rot="20462633">
            <a:off x="1999939" y="3121071"/>
            <a:ext cx="152400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rot="695302">
            <a:off x="1785595" y="3288401"/>
            <a:ext cx="152400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rot="20462633">
            <a:off x="1977295" y="3405197"/>
            <a:ext cx="369017" cy="42046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rot="20462633">
            <a:off x="1649088" y="3461491"/>
            <a:ext cx="257464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2341152">
            <a:off x="1724506" y="3101827"/>
            <a:ext cx="257464" cy="24404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20462633">
            <a:off x="1875734" y="3302241"/>
            <a:ext cx="329532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44308" y="1295400"/>
            <a:ext cx="2438400" cy="4038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572000" y="1295400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High-level representation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83088" y="1524000"/>
            <a:ext cx="1428597" cy="369332"/>
          </a:xfrm>
          <a:prstGeom prst="rect">
            <a:avLst/>
          </a:prstGeom>
          <a:solidFill>
            <a:srgbClr val="FFFFB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latin typeface="Arial" pitchFamily="34" charset="0"/>
                <a:cs typeface="Arial" pitchFamily="34" charset="0"/>
              </a:rPr>
              <a:t>Riding bike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PASCAL VOC 2011 Result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Our method ranks the first 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out of ten classes in comp10.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398" y="2209800"/>
          <a:ext cx="6324602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747"/>
                <a:gridCol w="1571655"/>
                <a:gridCol w="1524000"/>
                <a:gridCol w="1219200"/>
              </a:tblGrid>
              <a:tr h="62297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Others’ best in comp9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Others’ best in comp10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Our method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Jumping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71.6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66.7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Phoning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50.7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31.3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41.1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Playing instrument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45.6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60.8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Reading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37.8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27.8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42.2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 bike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88.8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84.4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 horse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88.3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92.2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Running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87.9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77.6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86.2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Taking photo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25.7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31.0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28.8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Using computer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58.9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47.4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63.5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Walking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57.6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64.2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329796" y="2221302"/>
            <a:ext cx="1524000" cy="3962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PASCAL VOC 2011 Result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398" y="2209800"/>
          <a:ext cx="6324602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747"/>
                <a:gridCol w="1571655"/>
                <a:gridCol w="1524000"/>
                <a:gridCol w="1219200"/>
              </a:tblGrid>
              <a:tr h="62297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Others’ best in comp9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Others’ best in comp10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Our method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Jumping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71.6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66.7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Phoning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50.7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31.3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41.1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Playing instrument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45.6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60.8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Reading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37.8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27.8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42.2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 bike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88.8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84.4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 horse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88.3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92.2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Running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87.9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77.6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86.2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Taking photo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25.7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31.0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28.8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Using computer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58.9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47.4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63.5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Walking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57.6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64.2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1197114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Our method achieves the best performance 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out of ten classes if we consider both comp9 and comp10.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im2.bmp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552" y="1636776"/>
            <a:ext cx="7159752" cy="44622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Stanford 40 Actions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622441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Applauding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95000" y="1622441"/>
            <a:ext cx="822959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Blowing bubbles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6539" y="1621101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Brushing teeth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46659" y="1621101"/>
            <a:ext cx="75438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Calling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69619" y="1622441"/>
            <a:ext cx="89154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Cleaning floor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1159" y="1638300"/>
            <a:ext cx="89154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Climbing wall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2699" y="1638300"/>
            <a:ext cx="89154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Cooking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2819" y="163830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Cutting trees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251264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Cutting vegetables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94999" y="2512641"/>
            <a:ext cx="82296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Drinking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86539" y="2512641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Feeding horse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78079" y="2512641"/>
            <a:ext cx="89154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Fishing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38199" y="2512641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Fixing bike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0" y="2512641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Gardening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21279" y="2512641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Holding umbrella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12819" y="2512641"/>
            <a:ext cx="82296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Jumping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03459" y="342138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Playing guitar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94999" y="342138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Playing violin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6539" y="342138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Pouring liquid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46659" y="342138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Pushing cart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38199" y="3421380"/>
            <a:ext cx="75438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Reading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0" y="342138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Repairing car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89859" y="3421380"/>
            <a:ext cx="68580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Riding bike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81399" y="3421380"/>
            <a:ext cx="68580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Riding horse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72039" y="4312920"/>
            <a:ext cx="68580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Rowing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5000" y="4312920"/>
            <a:ext cx="83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Running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19400" y="4312920"/>
            <a:ext cx="76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Shooting arrow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46658" y="4312920"/>
            <a:ext cx="749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Smoking cigarette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38199" y="431292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Taking photo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29739" y="431292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Texting message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21279" y="431292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Throwing </a:t>
            </a:r>
            <a:r>
              <a:rPr lang="en-US" sz="10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frisbee</a:t>
            </a:r>
            <a:endParaRPr lang="en-US" sz="1000" b="1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12819" y="431292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Using computer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14400" y="5204460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Using microscope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94999" y="520446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Using telescope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86539" y="520446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Walking dog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46659" y="520446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Washing dishes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72000" y="5204460"/>
            <a:ext cx="9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Watching television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29739" y="520446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Waving hands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00800" y="520446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Writing on board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15200" y="520446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Writing on paper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3400" y="62600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http://vision.stanford.edu/Datasets/40actions.html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8664" y="1113842"/>
            <a:ext cx="794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40 actions classes, 9532 real world images from Google,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Flickr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im2.bmp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552" y="1636776"/>
            <a:ext cx="7159752" cy="44622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Stanford 40 Actions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622441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Applauding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95000" y="1622441"/>
            <a:ext cx="822959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Blowing bubbles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6539" y="1621101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Brushing teeth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46659" y="1621101"/>
            <a:ext cx="75438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Calling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69619" y="1622441"/>
            <a:ext cx="89154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Cleaning floor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1159" y="1638300"/>
            <a:ext cx="89154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Climbing wall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2699" y="1638300"/>
            <a:ext cx="89154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Cooking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2819" y="163830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Cutting trees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251264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Cutting vegetables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94999" y="2512641"/>
            <a:ext cx="82296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Drinking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86539" y="2512641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Feeding horse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78079" y="2512641"/>
            <a:ext cx="89154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Fishing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38199" y="2512641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Fixing bike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0" y="2512641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Gardening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21279" y="2512641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Holding umbrella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12819" y="2512641"/>
            <a:ext cx="82296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Jumping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03459" y="342138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Playing guitar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94999" y="342138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Playing violin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6539" y="342138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Pouring liquid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46659" y="342138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Pushing cart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38199" y="3421380"/>
            <a:ext cx="75438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Reading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0" y="342138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Repairing car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89859" y="3421380"/>
            <a:ext cx="68580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Riding bike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81399" y="3421380"/>
            <a:ext cx="68580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Riding horse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72039" y="4312920"/>
            <a:ext cx="68580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Rowing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5000" y="4312920"/>
            <a:ext cx="83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Running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19400" y="4312920"/>
            <a:ext cx="76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Shooting arrow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46658" y="4312920"/>
            <a:ext cx="749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Smoking cigarette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38199" y="431292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Taking photo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29739" y="431292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Texting message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21279" y="431292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Throwing </a:t>
            </a:r>
            <a:r>
              <a:rPr lang="en-US" sz="10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frisbee</a:t>
            </a:r>
            <a:endParaRPr lang="en-US" sz="1000" b="1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12819" y="431292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Using computer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14400" y="5204460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Using microscope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94999" y="520446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Using telescope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86539" y="520446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Walking dog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46659" y="520446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Washing dishes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72000" y="5204460"/>
            <a:ext cx="9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Watching television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29739" y="520446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Waving hands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00800" y="520446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Writing on board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15200" y="520446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Writing on paper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3400" y="62600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http://vision.stanford.edu/Datasets/40actions.html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8664" y="1113842"/>
            <a:ext cx="794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40 actions classes, 9532 real world images from Google,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Flickr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etc.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4400" y="1600200"/>
            <a:ext cx="7315200" cy="4572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riding_a_bike_1692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911512"/>
            <a:ext cx="2590800" cy="18288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324600" y="2920425"/>
            <a:ext cx="100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Riding bike</a:t>
            </a:r>
          </a:p>
        </p:txBody>
      </p:sp>
      <p:pic>
        <p:nvPicPr>
          <p:cNvPr id="61" name="Picture 60" descr="fixing_a_bike_0663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9680" y="2071632"/>
            <a:ext cx="1828800" cy="18288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495800" y="2057400"/>
            <a:ext cx="972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Fixing bike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im2.bmp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552" y="1636776"/>
            <a:ext cx="7159752" cy="44622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Stanford 40 Actions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622441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Applauding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95000" y="1622441"/>
            <a:ext cx="822959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Blowing bubbles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6539" y="1621101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Brushing teeth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46659" y="1621101"/>
            <a:ext cx="75438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Calling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69619" y="1622441"/>
            <a:ext cx="89154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Cleaning floor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1159" y="1638300"/>
            <a:ext cx="89154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Climbing wall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2699" y="1638300"/>
            <a:ext cx="89154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Cooking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2819" y="163830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Cutting trees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251264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Cutting vegetables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94999" y="2512641"/>
            <a:ext cx="82296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Drinking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86539" y="2512641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Feeding horse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78079" y="2512641"/>
            <a:ext cx="89154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Fishing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38199" y="2512641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Fixing bike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0" y="2512641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Gardening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21279" y="2512641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Holding umbrella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12819" y="2512641"/>
            <a:ext cx="82296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Jumping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03459" y="342138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Playing guitar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94999" y="342138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Playing violin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6539" y="342138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Pouring liquid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46659" y="342138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Pushing cart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38199" y="3421380"/>
            <a:ext cx="75438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Reading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0" y="342138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Repairing car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89859" y="3421380"/>
            <a:ext cx="68580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Riding bike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81399" y="3421380"/>
            <a:ext cx="68580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Riding horse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72039" y="4312920"/>
            <a:ext cx="68580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Rowing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5000" y="4312920"/>
            <a:ext cx="83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Running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19400" y="4312920"/>
            <a:ext cx="76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Shooting arrow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46658" y="4312920"/>
            <a:ext cx="749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Smoking cigarette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38199" y="431292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Taking photo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29739" y="431292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Texting message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21279" y="431292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Throwing </a:t>
            </a:r>
            <a:r>
              <a:rPr lang="en-US" sz="10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frisbee</a:t>
            </a:r>
            <a:endParaRPr lang="en-US" sz="1000" b="1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12819" y="431292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Using computer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14400" y="5204460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Using microscope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94999" y="520446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Using telescope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86539" y="520446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Walking dog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46659" y="520446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Washing dishes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72000" y="5204460"/>
            <a:ext cx="9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Watching television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29739" y="520446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Waving hands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00800" y="520446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Writing on board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15200" y="520446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Writing on paper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3400" y="62600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http://vision.stanford.edu/Datasets/40actions.html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8664" y="1113842"/>
            <a:ext cx="794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40 actions classes, 9532 real world images from Google,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Flickr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etc.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4400" y="1600200"/>
            <a:ext cx="7315200" cy="4572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writing_on_a_board_0463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495800"/>
            <a:ext cx="1524000" cy="1828800"/>
          </a:xfrm>
          <a:prstGeom prst="rect">
            <a:avLst/>
          </a:prstGeom>
        </p:spPr>
      </p:pic>
      <p:pic>
        <p:nvPicPr>
          <p:cNvPr id="66" name="Picture 65" descr="writing_on_a_book_0602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4495800"/>
            <a:ext cx="1676400" cy="18288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953000" y="4495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Writing on board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10400" y="4495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Writing on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im2.bmp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552" y="1636776"/>
            <a:ext cx="7159752" cy="44622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Stanford 40 Actions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622441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Applauding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95000" y="1622441"/>
            <a:ext cx="822959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Blowing bubbles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6539" y="1621101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Brushing teeth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46659" y="1621101"/>
            <a:ext cx="75438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Calling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69619" y="1622441"/>
            <a:ext cx="89154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Cleaning floor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1159" y="1638300"/>
            <a:ext cx="89154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Climbing wall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2699" y="1638300"/>
            <a:ext cx="89154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Cooking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2819" y="163830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Cutting trees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251264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Cutting vegetables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94999" y="2512641"/>
            <a:ext cx="82296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Drinking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86539" y="2512641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Feeding horse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78079" y="2512641"/>
            <a:ext cx="89154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Fishing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38199" y="2512641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Fixing bike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0" y="2512641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Gardening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21279" y="2512641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Holding umbrella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12819" y="2512641"/>
            <a:ext cx="82296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Jumping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03459" y="342138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Playing guitar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94999" y="342138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Playing violin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6539" y="342138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Pouring liquid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46659" y="342138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Pushing cart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38199" y="3421380"/>
            <a:ext cx="75438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Reading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0" y="342138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Repairing car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89859" y="3421380"/>
            <a:ext cx="68580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Riding bike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81399" y="3421380"/>
            <a:ext cx="68580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Riding horse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72039" y="4312920"/>
            <a:ext cx="68580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Rowing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5000" y="4312920"/>
            <a:ext cx="83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Running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19400" y="4312920"/>
            <a:ext cx="76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Shooting arrow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46658" y="4312920"/>
            <a:ext cx="749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Smoking cigarette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38199" y="431292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Taking photo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29739" y="431292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Texting message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21279" y="431292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Throwing </a:t>
            </a:r>
            <a:r>
              <a:rPr lang="en-US" sz="10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frisbee</a:t>
            </a:r>
            <a:endParaRPr lang="en-US" sz="1000" b="1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12819" y="431292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Using computer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14400" y="5204460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Using microscope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94999" y="520446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Using telescope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86539" y="5204460"/>
            <a:ext cx="82296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Walking dog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46659" y="520446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Washing dishes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72000" y="5204460"/>
            <a:ext cx="9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Watching television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29739" y="5204460"/>
            <a:ext cx="75438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Waving hands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00800" y="520446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Writing on board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15200" y="520446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Writing on paper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3400" y="62600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http://vision.stanford.edu/Datasets/40actions.html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8664" y="1113842"/>
            <a:ext cx="794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40 actions classes, 9532 real world images from Google,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Flickr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etc.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4400" y="1600200"/>
            <a:ext cx="7315200" cy="4572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drinking_18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3966" y="2016368"/>
            <a:ext cx="2749690" cy="18288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694021" y="2022232"/>
            <a:ext cx="1125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Drinking</a:t>
            </a:r>
          </a:p>
        </p:txBody>
      </p:sp>
      <p:pic>
        <p:nvPicPr>
          <p:cNvPr id="63" name="Picture 62" descr="smoking_cigarette_06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366" y="3835120"/>
            <a:ext cx="2464690" cy="1828800"/>
          </a:xfrm>
          <a:prstGeom prst="rect">
            <a:avLst/>
          </a:prstGeom>
        </p:spPr>
      </p:pic>
      <p:pic>
        <p:nvPicPr>
          <p:cNvPr id="69" name="Picture 68" descr="gardening_01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32633" y="2022232"/>
            <a:ext cx="2576223" cy="1828800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2240784" y="2529672"/>
            <a:ext cx="1249344" cy="13205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312608" y="4114800"/>
            <a:ext cx="1554144" cy="15541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206720" y="2143648"/>
            <a:ext cx="1219200" cy="13305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34001" y="2023646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Gardening</a:t>
            </a:r>
          </a:p>
        </p:txBody>
      </p:sp>
      <p:cxnSp>
        <p:nvCxnSpPr>
          <p:cNvPr id="75" name="Straight Connector 74"/>
          <p:cNvCxnSpPr/>
          <p:nvPr/>
        </p:nvCxnSpPr>
        <p:spPr>
          <a:xfrm rot="10800000" flipV="1">
            <a:off x="2819400" y="2667000"/>
            <a:ext cx="3810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2438400" y="3352800"/>
            <a:ext cx="7620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0800000" flipV="1">
            <a:off x="2301072" y="3022880"/>
            <a:ext cx="3810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2262972" y="2756180"/>
            <a:ext cx="3810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6200000" flipH="1">
            <a:off x="2933700" y="3467100"/>
            <a:ext cx="6096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2667000" y="381000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6200000" flipH="1">
            <a:off x="5295900" y="2324100"/>
            <a:ext cx="2286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H="1">
            <a:off x="5486400" y="2667000"/>
            <a:ext cx="4572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 flipH="1">
            <a:off x="5334000" y="2819400"/>
            <a:ext cx="2286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 flipH="1">
            <a:off x="5410200" y="3048000"/>
            <a:ext cx="2286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801248" y="2494504"/>
            <a:ext cx="294752" cy="253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6070880" y="2677048"/>
            <a:ext cx="2286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6200000" flipH="1">
            <a:off x="3810000" y="4495800"/>
            <a:ext cx="5334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522821" y="3832350"/>
            <a:ext cx="112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Smoking Cigarette</a:t>
            </a:r>
          </a:p>
        </p:txBody>
      </p:sp>
      <p:cxnSp>
        <p:nvCxnSpPr>
          <p:cNvPr id="106" name="Straight Connector 105"/>
          <p:cNvCxnSpPr/>
          <p:nvPr/>
        </p:nvCxnSpPr>
        <p:spPr>
          <a:xfrm rot="16200000" flipH="1">
            <a:off x="3771900" y="5067300"/>
            <a:ext cx="6096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6200000" flipH="1">
            <a:off x="3314700" y="5143500"/>
            <a:ext cx="6096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3657600" y="5105400"/>
            <a:ext cx="533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H="1">
            <a:off x="4343400" y="4724400"/>
            <a:ext cx="2286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4267200" y="4953000"/>
            <a:ext cx="3048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Stanford 40 Actions: Result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1430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We use 45 attributes, 81 objects, and 150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poselets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149000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Compare our method with the Locality-constrained Linear Coding (LLC, Wang et al, CVPR 2010) baseline.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306958" y="2298221"/>
            <a:ext cx="8684642" cy="4254979"/>
            <a:chOff x="306958" y="2298221"/>
            <a:chExt cx="8684642" cy="4254979"/>
          </a:xfrm>
        </p:grpSpPr>
        <p:pic>
          <p:nvPicPr>
            <p:cNvPr id="15" name="Picture 14" descr="f4.emf"/>
            <p:cNvPicPr>
              <a:picLocks noChangeAspect="1"/>
            </p:cNvPicPr>
            <p:nvPr/>
          </p:nvPicPr>
          <p:blipFill>
            <a:blip r:embed="rId2" cstate="print"/>
            <a:srcRect l="15833" t="5725" r="25833" b="29707"/>
            <a:stretch>
              <a:fillRect/>
            </a:stretch>
          </p:blipFill>
          <p:spPr>
            <a:xfrm>
              <a:off x="481485" y="2298221"/>
              <a:ext cx="8510115" cy="425497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6200000">
              <a:off x="-286137" y="3958115"/>
              <a:ext cx="1447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Average precision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Stanford 40 Actions: Result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06958" y="2298221"/>
            <a:ext cx="8684642" cy="4254979"/>
            <a:chOff x="306958" y="2298221"/>
            <a:chExt cx="8684642" cy="4254979"/>
          </a:xfrm>
        </p:grpSpPr>
        <p:pic>
          <p:nvPicPr>
            <p:cNvPr id="15" name="Picture 14" descr="f4.emf"/>
            <p:cNvPicPr>
              <a:picLocks noChangeAspect="1"/>
            </p:cNvPicPr>
            <p:nvPr/>
          </p:nvPicPr>
          <p:blipFill>
            <a:blip r:embed="rId2" cstate="print"/>
            <a:srcRect l="15833" t="5725" r="25833" b="29707"/>
            <a:stretch>
              <a:fillRect/>
            </a:stretch>
          </p:blipFill>
          <p:spPr>
            <a:xfrm>
              <a:off x="481485" y="2298221"/>
              <a:ext cx="8510115" cy="425497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6200000">
              <a:off x="-286137" y="3958115"/>
              <a:ext cx="1447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Average precision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 rot="16200000">
            <a:off x="5140672" y="4851576"/>
            <a:ext cx="1562512" cy="20116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-206728" y="4016728"/>
            <a:ext cx="3205424" cy="20116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3159471" y="4633025"/>
            <a:ext cx="1999617" cy="20116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-670624" y="3947225"/>
            <a:ext cx="3371218" cy="20116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8941258">
            <a:off x="409875" y="5877567"/>
            <a:ext cx="697704" cy="201168"/>
          </a:xfrm>
          <a:prstGeom prst="rect">
            <a:avLst/>
          </a:prstGeom>
          <a:solidFill>
            <a:srgbClr val="FF00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8941258">
            <a:off x="3511020" y="5899677"/>
            <a:ext cx="740098" cy="201168"/>
          </a:xfrm>
          <a:prstGeom prst="rect">
            <a:avLst/>
          </a:prstGeom>
          <a:solidFill>
            <a:srgbClr val="FF00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8941258">
            <a:off x="868555" y="5854093"/>
            <a:ext cx="639575" cy="201168"/>
          </a:xfrm>
          <a:prstGeom prst="rect">
            <a:avLst/>
          </a:prstGeom>
          <a:solidFill>
            <a:srgbClr val="00FF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8941258">
            <a:off x="5251196" y="5914366"/>
            <a:ext cx="758310" cy="201168"/>
          </a:xfrm>
          <a:prstGeom prst="rect">
            <a:avLst/>
          </a:prstGeom>
          <a:solidFill>
            <a:srgbClr val="00FF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304800" y="1219200"/>
            <a:ext cx="2514600" cy="914400"/>
            <a:chOff x="304800" y="1219200"/>
            <a:chExt cx="2514600" cy="914400"/>
          </a:xfrm>
        </p:grpSpPr>
        <p:sp>
          <p:nvSpPr>
            <p:cNvPr id="25" name="Rectangle 24"/>
            <p:cNvSpPr/>
            <p:nvPr/>
          </p:nvSpPr>
          <p:spPr>
            <a:xfrm>
              <a:off x="304800" y="1219200"/>
              <a:ext cx="2514600" cy="914400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" name="Picture 25" descr="riding_a_horse_0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295400"/>
              <a:ext cx="599980" cy="762000"/>
            </a:xfrm>
            <a:prstGeom prst="rect">
              <a:avLst/>
            </a:prstGeom>
          </p:spPr>
        </p:pic>
        <p:pic>
          <p:nvPicPr>
            <p:cNvPr id="27" name="Picture 26" descr="riding_a_horse_09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206" y="1295400"/>
              <a:ext cx="863794" cy="762000"/>
            </a:xfrm>
            <a:prstGeom prst="rect">
              <a:avLst/>
            </a:prstGeom>
          </p:spPr>
        </p:pic>
        <p:pic>
          <p:nvPicPr>
            <p:cNvPr id="28" name="Picture 27" descr="riding_a_horse_14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6080" y="1295400"/>
              <a:ext cx="762000" cy="762000"/>
            </a:xfrm>
            <a:prstGeom prst="rect">
              <a:avLst/>
            </a:prstGeom>
          </p:spPr>
        </p:pic>
      </p:grpSp>
      <p:grpSp>
        <p:nvGrpSpPr>
          <p:cNvPr id="5" name="Group 51"/>
          <p:cNvGrpSpPr/>
          <p:nvPr/>
        </p:nvGrpSpPr>
        <p:grpSpPr>
          <a:xfrm>
            <a:off x="2504552" y="2184681"/>
            <a:ext cx="2081680" cy="990599"/>
            <a:chOff x="2504552" y="2184681"/>
            <a:chExt cx="2081680" cy="990599"/>
          </a:xfrm>
        </p:grpSpPr>
        <p:sp>
          <p:nvSpPr>
            <p:cNvPr id="30" name="Rectangle 29"/>
            <p:cNvSpPr/>
            <p:nvPr/>
          </p:nvSpPr>
          <p:spPr>
            <a:xfrm>
              <a:off x="2504552" y="2184681"/>
              <a:ext cx="2081680" cy="990599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" name="Picture 30" descr="riding_a_bike_026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5031" y="2260880"/>
              <a:ext cx="647571" cy="838199"/>
            </a:xfrm>
            <a:prstGeom prst="rect">
              <a:avLst/>
            </a:prstGeom>
          </p:spPr>
        </p:pic>
        <p:pic>
          <p:nvPicPr>
            <p:cNvPr id="32" name="Picture 31" descr="riding_a_bike_13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20976" y="2260881"/>
              <a:ext cx="524225" cy="838200"/>
            </a:xfrm>
            <a:prstGeom prst="rect">
              <a:avLst/>
            </a:prstGeom>
          </p:spPr>
        </p:pic>
        <p:pic>
          <p:nvPicPr>
            <p:cNvPr id="33" name="Picture 32" descr="riding_a_bike_507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0528" y="2260881"/>
              <a:ext cx="561594" cy="838200"/>
            </a:xfrm>
            <a:prstGeom prst="rect">
              <a:avLst/>
            </a:prstGeom>
          </p:spPr>
        </p:pic>
      </p:grpSp>
      <p:grpSp>
        <p:nvGrpSpPr>
          <p:cNvPr id="6" name="Group 52"/>
          <p:cNvGrpSpPr/>
          <p:nvPr/>
        </p:nvGrpSpPr>
        <p:grpSpPr>
          <a:xfrm>
            <a:off x="4724400" y="2057400"/>
            <a:ext cx="2590800" cy="990600"/>
            <a:chOff x="4724400" y="2057400"/>
            <a:chExt cx="2590800" cy="990600"/>
          </a:xfrm>
        </p:grpSpPr>
        <p:sp>
          <p:nvSpPr>
            <p:cNvPr id="34" name="Rectangle 33"/>
            <p:cNvSpPr/>
            <p:nvPr/>
          </p:nvSpPr>
          <p:spPr>
            <a:xfrm>
              <a:off x="4724400" y="2057400"/>
              <a:ext cx="2590800" cy="990600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" name="Picture 34" descr="feeding_a_horse_005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10550" y="2327032"/>
              <a:ext cx="792748" cy="644768"/>
            </a:xfrm>
            <a:prstGeom prst="rect">
              <a:avLst/>
            </a:prstGeom>
          </p:spPr>
        </p:pic>
        <p:pic>
          <p:nvPicPr>
            <p:cNvPr id="36" name="Picture 35" descr="feeding_a_horse_010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58896" y="2305187"/>
              <a:ext cx="934504" cy="666613"/>
            </a:xfrm>
            <a:prstGeom prst="rect">
              <a:avLst/>
            </a:prstGeom>
          </p:spPr>
        </p:pic>
        <p:pic>
          <p:nvPicPr>
            <p:cNvPr id="37" name="Picture 36" descr="feeding_a_horse_039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59002" y="2134440"/>
              <a:ext cx="544830" cy="838200"/>
            </a:xfrm>
            <a:prstGeom prst="rect">
              <a:avLst/>
            </a:prstGeom>
          </p:spPr>
        </p:pic>
      </p:grpSp>
      <p:grpSp>
        <p:nvGrpSpPr>
          <p:cNvPr id="8" name="Group 53"/>
          <p:cNvGrpSpPr/>
          <p:nvPr/>
        </p:nvGrpSpPr>
        <p:grpSpPr>
          <a:xfrm>
            <a:off x="6248400" y="3134248"/>
            <a:ext cx="2438400" cy="990600"/>
            <a:chOff x="6248400" y="3134248"/>
            <a:chExt cx="2438400" cy="990600"/>
          </a:xfrm>
        </p:grpSpPr>
        <p:sp>
          <p:nvSpPr>
            <p:cNvPr id="38" name="Rectangle 37"/>
            <p:cNvSpPr/>
            <p:nvPr/>
          </p:nvSpPr>
          <p:spPr>
            <a:xfrm>
              <a:off x="6248400" y="3134248"/>
              <a:ext cx="2438400" cy="9906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" name="Picture 38" descr="fixing_a_bike_0392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06024" y="3225520"/>
              <a:ext cx="628650" cy="838200"/>
            </a:xfrm>
            <a:prstGeom prst="rect">
              <a:avLst/>
            </a:prstGeom>
          </p:spPr>
        </p:pic>
        <p:pic>
          <p:nvPicPr>
            <p:cNvPr id="40" name="Picture 39" descr="fixing_a_bike_0523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99480" y="3436026"/>
              <a:ext cx="838200" cy="627949"/>
            </a:xfrm>
            <a:prstGeom prst="rect">
              <a:avLst/>
            </a:prstGeom>
          </p:spPr>
        </p:pic>
        <p:pic>
          <p:nvPicPr>
            <p:cNvPr id="41" name="Picture 40" descr="fixing_a_bike_0586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88760" y="3240592"/>
              <a:ext cx="762000" cy="810638"/>
            </a:xfrm>
            <a:prstGeom prst="rect">
              <a:avLst/>
            </a:prstGeom>
          </p:spPr>
        </p:pic>
      </p:grpSp>
      <p:cxnSp>
        <p:nvCxnSpPr>
          <p:cNvPr id="42" name="Straight Arrow Connector 41"/>
          <p:cNvCxnSpPr/>
          <p:nvPr/>
        </p:nvCxnSpPr>
        <p:spPr>
          <a:xfrm rot="5400000" flipH="1" flipV="1">
            <a:off x="952500" y="2171700"/>
            <a:ext cx="2286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524000" y="2516188"/>
            <a:ext cx="990600" cy="30321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191000" y="3048000"/>
            <a:ext cx="9144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019800" y="4114800"/>
            <a:ext cx="304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00200"/>
            <a:ext cx="78486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Intuition: Action Attributes and Parts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Algorithm: Learning Bases of Attributes and Parts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Experiments: PASCAL VOC &amp; Stanford 40 Actions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2133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Conclusion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90600" y="1681424"/>
            <a:ext cx="1676400" cy="113797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 descr="writing_on_a_book_0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331720"/>
            <a:ext cx="548640" cy="411480"/>
          </a:xfrm>
          <a:prstGeom prst="rect">
            <a:avLst/>
          </a:prstGeom>
        </p:spPr>
      </p:pic>
      <p:pic>
        <p:nvPicPr>
          <p:cNvPr id="84" name="Picture 83" descr="calling_043.jpg"/>
          <p:cNvPicPr>
            <a:picLocks noChangeAspect="1"/>
          </p:cNvPicPr>
          <p:nvPr/>
        </p:nvPicPr>
        <p:blipFill>
          <a:blip r:embed="rId4" cstate="print"/>
          <a:srcRect r="27273"/>
          <a:stretch>
            <a:fillRect/>
          </a:stretch>
        </p:blipFill>
        <p:spPr>
          <a:xfrm>
            <a:off x="152400" y="1783080"/>
            <a:ext cx="548640" cy="502920"/>
          </a:xfrm>
          <a:prstGeom prst="rect">
            <a:avLst/>
          </a:prstGeom>
        </p:spPr>
      </p:pic>
      <p:pic>
        <p:nvPicPr>
          <p:cNvPr id="85" name="Picture 22"/>
          <p:cNvPicPr>
            <a:picLocks noChangeAspect="1" noChangeArrowheads="1"/>
          </p:cNvPicPr>
          <p:nvPr/>
        </p:nvPicPr>
        <p:blipFill>
          <a:blip r:embed="rId5" cstate="print"/>
          <a:srcRect l="4182" t="13793" r="8004"/>
          <a:stretch>
            <a:fillRect/>
          </a:stretch>
        </p:blipFill>
        <p:spPr bwMode="auto">
          <a:xfrm flipH="1">
            <a:off x="152400" y="1066802"/>
            <a:ext cx="54864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85" descr="drinking_0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2791197"/>
            <a:ext cx="548640" cy="737007"/>
          </a:xfrm>
          <a:prstGeom prst="rect">
            <a:avLst/>
          </a:prstGeom>
        </p:spPr>
      </p:pic>
      <p:pic>
        <p:nvPicPr>
          <p:cNvPr id="87" name="Picture 86" descr="fixing_a_bike_05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3569898"/>
            <a:ext cx="548640" cy="583659"/>
          </a:xfrm>
          <a:prstGeom prst="rect">
            <a:avLst/>
          </a:prstGeom>
        </p:spPr>
      </p:pic>
      <p:pic>
        <p:nvPicPr>
          <p:cNvPr id="88" name="Picture 87" descr="writingonboar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191000"/>
            <a:ext cx="548640" cy="647673"/>
          </a:xfrm>
          <a:prstGeom prst="rect">
            <a:avLst/>
          </a:prstGeom>
        </p:spPr>
      </p:pic>
      <p:pic>
        <p:nvPicPr>
          <p:cNvPr id="89" name="Picture 88" descr="feeding_a_horse_0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4871049"/>
            <a:ext cx="548640" cy="391365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838200" y="132171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Attributes:</a:t>
            </a:r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752600"/>
            <a:ext cx="26063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0051" y="1752600"/>
            <a:ext cx="530149" cy="5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8885" y="1752600"/>
            <a:ext cx="438702" cy="5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3096" y="2397329"/>
            <a:ext cx="360904" cy="36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94"/>
          <p:cNvSpPr txBox="1"/>
          <p:nvPr/>
        </p:nvSpPr>
        <p:spPr>
          <a:xfrm>
            <a:off x="1600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981200" y="22500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97" name="Picture 96" descr="smoking_cigarette_065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" y="5296407"/>
            <a:ext cx="548640" cy="407091"/>
          </a:xfrm>
          <a:prstGeom prst="rect">
            <a:avLst/>
          </a:prstGeom>
        </p:spPr>
      </p:pic>
      <p:pic>
        <p:nvPicPr>
          <p:cNvPr id="98" name="Picture 97" descr="gardening_010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" y="5743755"/>
            <a:ext cx="548640" cy="389469"/>
          </a:xfrm>
          <a:prstGeom prst="rect">
            <a:avLst/>
          </a:prstGeom>
        </p:spPr>
      </p:pic>
      <p:pic>
        <p:nvPicPr>
          <p:cNvPr id="99" name="Picture 98" descr="riding_a_horse_096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2400" y="6177951"/>
            <a:ext cx="548640" cy="483987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>
            <a:off x="990600" y="4495800"/>
            <a:ext cx="1676400" cy="990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990600" y="3200400"/>
            <a:ext cx="1676400" cy="9144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26"/>
          <p:cNvPicPr>
            <a:picLocks noChangeAspect="1" noChangeArrowheads="1"/>
          </p:cNvPicPr>
          <p:nvPr/>
        </p:nvPicPr>
        <p:blipFill>
          <a:blip r:embed="rId17" cstate="print"/>
          <a:srcRect t="33079"/>
          <a:stretch>
            <a:fillRect/>
          </a:stretch>
        </p:blipFill>
        <p:spPr bwMode="auto">
          <a:xfrm>
            <a:off x="1104943" y="4551904"/>
            <a:ext cx="353889" cy="4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33600" y="4572000"/>
            <a:ext cx="3793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2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01306" y="5105400"/>
            <a:ext cx="498232" cy="28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88698" y="4625139"/>
            <a:ext cx="457200" cy="2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1" y="3276600"/>
            <a:ext cx="304800" cy="46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503" y="3276600"/>
            <a:ext cx="685800" cy="4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7033" y="3299604"/>
            <a:ext cx="17331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4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7249" y="3804249"/>
            <a:ext cx="321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TextBox 109"/>
          <p:cNvSpPr txBox="1"/>
          <p:nvPr/>
        </p:nvSpPr>
        <p:spPr>
          <a:xfrm>
            <a:off x="838200" y="28290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Parts-Objects: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600200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981200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38200" y="410144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Poselets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600200" y="49055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981200" y="49055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116" name="Picture 22"/>
          <p:cNvPicPr>
            <a:picLocks noChangeAspect="1" noChangeArrowheads="1"/>
          </p:cNvPicPr>
          <p:nvPr/>
        </p:nvPicPr>
        <p:blipFill>
          <a:blip r:embed="rId25" cstate="print"/>
          <a:srcRect l="4182" t="13793" r="8004"/>
          <a:stretch>
            <a:fillRect/>
          </a:stretch>
        </p:blipFill>
        <p:spPr bwMode="auto">
          <a:xfrm flipH="1">
            <a:off x="7010400" y="2347007"/>
            <a:ext cx="1676955" cy="1996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7" name="Rectangle 116"/>
          <p:cNvSpPr/>
          <p:nvPr/>
        </p:nvSpPr>
        <p:spPr>
          <a:xfrm>
            <a:off x="3424816" y="1687578"/>
            <a:ext cx="1909184" cy="2834472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3602336" y="1778915"/>
            <a:ext cx="1055912" cy="2651760"/>
            <a:chOff x="3602336" y="1659212"/>
            <a:chExt cx="1055912" cy="2514600"/>
          </a:xfrm>
        </p:grpSpPr>
        <p:sp>
          <p:nvSpPr>
            <p:cNvPr id="119" name="Rectangle 118"/>
            <p:cNvSpPr/>
            <p:nvPr/>
          </p:nvSpPr>
          <p:spPr>
            <a:xfrm>
              <a:off x="3602336" y="1659212"/>
              <a:ext cx="152400" cy="25146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602336" y="1781875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602336" y="2754819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602336" y="3499163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602336" y="1659212"/>
              <a:ext cx="152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896248" y="1659212"/>
              <a:ext cx="152400" cy="25146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896248" y="1904539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896248" y="2395192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896248" y="2754819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896248" y="1659212"/>
              <a:ext cx="152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201048" y="1659212"/>
              <a:ext cx="152400" cy="2514600"/>
            </a:xfrm>
            <a:prstGeom prst="rect">
              <a:avLst/>
            </a:prstGeom>
            <a:solidFill>
              <a:srgbClr val="32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201048" y="2027202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201048" y="2947178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201048" y="3683158"/>
              <a:ext cx="152400" cy="61332"/>
            </a:xfrm>
            <a:prstGeom prst="rect">
              <a:avLst/>
            </a:prstGeom>
            <a:solidFill>
              <a:srgbClr val="FF323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201048" y="1659212"/>
              <a:ext cx="152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21"/>
            <p:cNvGrpSpPr/>
            <p:nvPr/>
          </p:nvGrpSpPr>
          <p:grpSpPr>
            <a:xfrm>
              <a:off x="4505848" y="1659212"/>
              <a:ext cx="152400" cy="2514600"/>
              <a:chOff x="4734448" y="1560008"/>
              <a:chExt cx="152400" cy="25146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4734448" y="1560008"/>
                <a:ext cx="152400" cy="2514600"/>
              </a:xfrm>
              <a:prstGeom prst="rect">
                <a:avLst/>
              </a:prstGeom>
              <a:solidFill>
                <a:srgbClr val="323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4734448" y="1744003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734448" y="3829281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734448" y="2492115"/>
                <a:ext cx="152400" cy="61332"/>
              </a:xfrm>
              <a:prstGeom prst="rect">
                <a:avLst/>
              </a:prstGeom>
              <a:solidFill>
                <a:srgbClr val="FF3232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734448" y="1560008"/>
                <a:ext cx="152400" cy="251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0" name="TextBox 139"/>
          <p:cNvSpPr txBox="1"/>
          <p:nvPr/>
        </p:nvSpPr>
        <p:spPr>
          <a:xfrm>
            <a:off x="4811488" y="287550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200400" y="1304462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Action bases</a:t>
            </a:r>
            <a:endParaRPr lang="en-US" sz="2000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3896248" y="5029200"/>
            <a:ext cx="155448" cy="8382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3606520" y="5181600"/>
            <a:ext cx="155448" cy="6858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Arrow Connector 143"/>
          <p:cNvCxnSpPr/>
          <p:nvPr/>
        </p:nvCxnSpPr>
        <p:spPr>
          <a:xfrm rot="10800000">
            <a:off x="3429000" y="5867400"/>
            <a:ext cx="1981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4500824" y="5791200"/>
            <a:ext cx="155448" cy="762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3200400" y="59244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Bases coefficients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876800" y="1295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096000" y="2362200"/>
            <a:ext cx="152400" cy="2651760"/>
          </a:xfrm>
          <a:prstGeom prst="rect">
            <a:avLst/>
          </a:prstGeom>
          <a:solidFill>
            <a:srgbClr val="32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53"/>
          <p:cNvSpPr/>
          <p:nvPr/>
        </p:nvSpPr>
        <p:spPr>
          <a:xfrm>
            <a:off x="6096000" y="2491554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096000" y="2620908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096000" y="3138325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096000" y="3517568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6096000" y="4302512"/>
            <a:ext cx="152400" cy="64677"/>
          </a:xfrm>
          <a:prstGeom prst="rect">
            <a:avLst/>
          </a:prstGeom>
          <a:solidFill>
            <a:srgbClr val="FF323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6096000" y="2362200"/>
            <a:ext cx="152400" cy="2651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ight Brace 156"/>
          <p:cNvSpPr/>
          <p:nvPr/>
        </p:nvSpPr>
        <p:spPr>
          <a:xfrm>
            <a:off x="5533838" y="2209800"/>
            <a:ext cx="261676" cy="3276600"/>
          </a:xfrm>
          <a:prstGeom prst="rightBrace">
            <a:avLst>
              <a:gd name="adj1" fmla="val 56683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3048000" y="1219200"/>
            <a:ext cx="5801248" cy="525780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Arrow Connector 158"/>
          <p:cNvCxnSpPr/>
          <p:nvPr/>
        </p:nvCxnSpPr>
        <p:spPr>
          <a:xfrm rot="5400000" flipH="1" flipV="1">
            <a:off x="3446650" y="4800997"/>
            <a:ext cx="456406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rot="5400000" flipH="1" flipV="1">
            <a:off x="3811191" y="4724797"/>
            <a:ext cx="304006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rot="5400000" flipH="1" flipV="1">
            <a:off x="3814068" y="5032473"/>
            <a:ext cx="907854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rot="5400000" flipH="1" flipV="1">
            <a:off x="4198339" y="49530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Picture 4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5358" y="2304690"/>
            <a:ext cx="31130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303" y="2590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1853" y="3059502"/>
            <a:ext cx="348552" cy="21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26"/>
          <p:cNvPicPr>
            <a:picLocks noChangeAspect="1" noChangeArrowheads="1"/>
          </p:cNvPicPr>
          <p:nvPr/>
        </p:nvPicPr>
        <p:blipFill>
          <a:blip r:embed="rId17" cstate="print"/>
          <a:srcRect t="33079"/>
          <a:stretch>
            <a:fillRect/>
          </a:stretch>
        </p:blipFill>
        <p:spPr bwMode="auto">
          <a:xfrm>
            <a:off x="6406551" y="4215441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4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3547" y="3457755"/>
            <a:ext cx="228600" cy="16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" name="TextBox 169"/>
          <p:cNvSpPr txBox="1"/>
          <p:nvPr/>
        </p:nvSpPr>
        <p:spPr>
          <a:xfrm>
            <a:off x="5943600" y="1828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Image feature vector</a:t>
            </a:r>
          </a:p>
        </p:txBody>
      </p:sp>
      <p:graphicFrame>
        <p:nvGraphicFramePr>
          <p:cNvPr id="171" name="Object 170"/>
          <p:cNvGraphicFramePr>
            <a:graphicFrameLocks noChangeAspect="1"/>
          </p:cNvGraphicFramePr>
          <p:nvPr/>
        </p:nvGraphicFramePr>
        <p:xfrm>
          <a:off x="7706248" y="4560498"/>
          <a:ext cx="889000" cy="254000"/>
        </p:xfrm>
        <a:graphic>
          <a:graphicData uri="http://schemas.openxmlformats.org/presentationml/2006/ole">
            <p:oleObj spid="_x0000_s5123" name="Equation" r:id="rId29" imgW="888840" imgH="253800" progId="Equation.DSMT4">
              <p:embed/>
            </p:oleObj>
          </a:graphicData>
        </a:graphic>
      </p:graphicFrame>
      <p:sp>
        <p:nvSpPr>
          <p:cNvPr id="172" name="Rectangle 171"/>
          <p:cNvSpPr/>
          <p:nvPr/>
        </p:nvSpPr>
        <p:spPr>
          <a:xfrm>
            <a:off x="7620000" y="4495800"/>
            <a:ext cx="1066800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40" grpId="0"/>
      <p:bldP spid="141" grpId="0"/>
      <p:bldP spid="142" grpId="0" animBg="1"/>
      <p:bldP spid="143" grpId="0" animBg="1"/>
      <p:bldP spid="145" grpId="0" animBg="1"/>
      <p:bldP spid="146" grpId="0"/>
      <p:bldP spid="147" grpId="0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6" grpId="0" animBg="1"/>
      <p:bldP spid="157" grpId="0" animBg="1"/>
      <p:bldP spid="158" grpId="0" animBg="1"/>
      <p:bldP spid="170" grpId="0"/>
      <p:bldP spid="1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Classification in Still Images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95600" y="3810000"/>
            <a:ext cx="28956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1905000"/>
            <a:ext cx="426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Semantic concepts –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Attributes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Objects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22"/>
          <p:cNvPicPr>
            <a:picLocks noChangeArrowheads="1"/>
          </p:cNvPicPr>
          <p:nvPr/>
        </p:nvPicPr>
        <p:blipFill>
          <a:blip r:embed="rId2" cstate="print"/>
          <a:srcRect l="4182" t="13793" r="8004"/>
          <a:stretch>
            <a:fillRect/>
          </a:stretch>
        </p:blipFill>
        <p:spPr bwMode="auto">
          <a:xfrm flipH="1">
            <a:off x="2895600" y="1769532"/>
            <a:ext cx="16002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3810000" y="1987244"/>
            <a:ext cx="228600" cy="152400"/>
          </a:xfrm>
          <a:prstGeom prst="rect">
            <a:avLst/>
          </a:prstGeom>
          <a:noFill/>
          <a:ln>
            <a:solidFill>
              <a:srgbClr val="00D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95600" y="2596844"/>
            <a:ext cx="1524000" cy="990600"/>
          </a:xfrm>
          <a:prstGeom prst="rect">
            <a:avLst/>
          </a:prstGeom>
          <a:noFill/>
          <a:ln>
            <a:solidFill>
              <a:srgbClr val="2100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76600" y="3206444"/>
            <a:ext cx="152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48000" y="3886200"/>
            <a:ext cx="26670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Riding a </a:t>
            </a:r>
            <a:r>
              <a:rPr lang="en-US" sz="2000" dirty="0" smtClean="0">
                <a:solidFill>
                  <a:srgbClr val="2100F3"/>
                </a:solidFill>
                <a:latin typeface="Arial" pitchFamily="34" charset="0"/>
                <a:cs typeface="Arial" pitchFamily="34" charset="0"/>
              </a:rPr>
              <a:t>bike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Sitting on a bike seat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Wearing a </a:t>
            </a:r>
            <a:r>
              <a:rPr lang="en-US" sz="2000" dirty="0" smtClean="0">
                <a:solidFill>
                  <a:srgbClr val="00D103"/>
                </a:solidFill>
                <a:latin typeface="Arial" pitchFamily="34" charset="0"/>
                <a:cs typeface="Arial" pitchFamily="34" charset="0"/>
              </a:rPr>
              <a:t>helmet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Peddling the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pedals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39044" y="4109156"/>
            <a:ext cx="1845732" cy="990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18916" y="12954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Low level feature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7024" y="41148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Yao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Fei-Fei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2010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Koniusz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2010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Delaitre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2010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Yao et al., 2011</a:t>
            </a: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2704"/>
            <a:ext cx="838200" cy="99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0059" y="1822704"/>
            <a:ext cx="838565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2"/>
          <p:cNvPicPr>
            <a:picLocks noChangeAspect="1" noChangeArrowheads="1"/>
          </p:cNvPicPr>
          <p:nvPr/>
        </p:nvPicPr>
        <p:blipFill>
          <a:blip r:embed="rId5" cstate="print"/>
          <a:srcRect l="4182" t="13793" r="8004"/>
          <a:stretch>
            <a:fillRect/>
          </a:stretch>
        </p:blipFill>
        <p:spPr bwMode="auto">
          <a:xfrm flipH="1">
            <a:off x="609600" y="2895600"/>
            <a:ext cx="837225" cy="996696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54" name="Picture 22"/>
          <p:cNvPicPr>
            <a:picLocks noChangeAspect="1" noChangeArrowheads="1"/>
          </p:cNvPicPr>
          <p:nvPr/>
        </p:nvPicPr>
        <p:blipFill>
          <a:blip r:embed="rId5" cstate="print"/>
          <a:srcRect l="4182" t="13793" r="8004"/>
          <a:stretch>
            <a:fillRect/>
          </a:stretch>
        </p:blipFill>
        <p:spPr bwMode="auto">
          <a:xfrm flipH="1">
            <a:off x="1571031" y="2895600"/>
            <a:ext cx="837225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Straight Connector 54"/>
          <p:cNvCxnSpPr>
            <a:stCxn id="53" idx="3"/>
            <a:endCxn id="53" idx="1"/>
          </p:cNvCxnSpPr>
          <p:nvPr/>
        </p:nvCxnSpPr>
        <p:spPr>
          <a:xfrm rot="10800000" flipH="1">
            <a:off x="609599" y="3393948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3" idx="0"/>
            <a:endCxn id="53" idx="2"/>
          </p:cNvCxnSpPr>
          <p:nvPr/>
        </p:nvCxnSpPr>
        <p:spPr>
          <a:xfrm rot="16200000" flipH="1">
            <a:off x="529864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H="1">
            <a:off x="740947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319756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H="1">
            <a:off x="609600" y="3159368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 flipH="1">
            <a:off x="609600" y="3657600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 rot="20462633">
            <a:off x="1999939" y="3121071"/>
            <a:ext cx="152400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695302">
            <a:off x="1785595" y="3288401"/>
            <a:ext cx="152400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20462633">
            <a:off x="1977295" y="3405197"/>
            <a:ext cx="369017" cy="42046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rot="20462633">
            <a:off x="1649088" y="3461491"/>
            <a:ext cx="257464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2341152">
            <a:off x="1724506" y="3101827"/>
            <a:ext cx="257464" cy="24404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20462633">
            <a:off x="1875734" y="3302241"/>
            <a:ext cx="329532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44308" y="1295400"/>
            <a:ext cx="2438400" cy="4038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72000" y="1295400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High-level representation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83088" y="1524000"/>
            <a:ext cx="1428597" cy="369332"/>
          </a:xfrm>
          <a:prstGeom prst="rect">
            <a:avLst/>
          </a:prstGeom>
          <a:solidFill>
            <a:srgbClr val="FFFFB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latin typeface="Arial" pitchFamily="34" charset="0"/>
                <a:cs typeface="Arial" pitchFamily="34" charset="0"/>
              </a:rPr>
              <a:t>Riding bike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im2.bmp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686800" cy="5486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853272"/>
            <a:ext cx="9067800" cy="55626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logo_Stanfor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464" y="1828800"/>
            <a:ext cx="838536" cy="1280160"/>
          </a:xfrm>
          <a:prstGeom prst="rect">
            <a:avLst/>
          </a:prstGeom>
        </p:spPr>
      </p:pic>
      <p:pic>
        <p:nvPicPr>
          <p:cNvPr id="17" name="Picture 16" descr="logo_l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828800"/>
            <a:ext cx="1828801" cy="1191192"/>
          </a:xfrm>
          <a:prstGeom prst="rect">
            <a:avLst/>
          </a:prstGeom>
        </p:spPr>
      </p:pic>
      <p:pic>
        <p:nvPicPr>
          <p:cNvPr id="18" name="Picture 17" descr="nsf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450624"/>
            <a:ext cx="1524000" cy="15240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719039"/>
            <a:ext cx="2286000" cy="119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5840" y="3679224"/>
            <a:ext cx="9499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Acknowledgement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325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544253"/>
            <a:ext cx="1594485" cy="153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32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2057400"/>
            <a:ext cx="267629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Classification in Still Images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95600" y="3810000"/>
            <a:ext cx="28956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1905000"/>
            <a:ext cx="42672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Semantic concepts –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Attributes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Objects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Human poses</a:t>
            </a:r>
          </a:p>
        </p:txBody>
      </p:sp>
      <p:pic>
        <p:nvPicPr>
          <p:cNvPr id="47" name="Picture 22"/>
          <p:cNvPicPr>
            <a:picLocks noChangeArrowheads="1"/>
          </p:cNvPicPr>
          <p:nvPr/>
        </p:nvPicPr>
        <p:blipFill>
          <a:blip r:embed="rId2" cstate="print"/>
          <a:srcRect l="4182" t="13793" r="8004"/>
          <a:stretch>
            <a:fillRect/>
          </a:stretch>
        </p:blipFill>
        <p:spPr bwMode="auto">
          <a:xfrm flipH="1">
            <a:off x="2895600" y="1769532"/>
            <a:ext cx="16002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Right Brace 37"/>
          <p:cNvSpPr/>
          <p:nvPr/>
        </p:nvSpPr>
        <p:spPr>
          <a:xfrm>
            <a:off x="6750816" y="2362200"/>
            <a:ext cx="152400" cy="381000"/>
          </a:xfrm>
          <a:prstGeom prst="rightBrace">
            <a:avLst>
              <a:gd name="adj1" fmla="val 28113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933204" y="2343090"/>
            <a:ext cx="839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0" y="3886200"/>
            <a:ext cx="26670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Riding a bike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Sitting 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bike seat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Wearing a helmet</a:t>
            </a:r>
          </a:p>
          <a:p>
            <a:r>
              <a:rPr lang="en-US" sz="2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Peddling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 pedals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124200" y="2379132"/>
            <a:ext cx="609600" cy="4572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48000" y="2912532"/>
            <a:ext cx="457200" cy="457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9044" y="4109156"/>
            <a:ext cx="1845732" cy="990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18916" y="12954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Low level feature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7024" y="41148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Yao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Fei-Fei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2010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Koniusz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2010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Delaitre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2010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Yao et al., 2011</a:t>
            </a:r>
          </a:p>
        </p:txBody>
      </p: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2704"/>
            <a:ext cx="838200" cy="99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0059" y="1822704"/>
            <a:ext cx="838565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2"/>
          <p:cNvPicPr>
            <a:picLocks noChangeAspect="1" noChangeArrowheads="1"/>
          </p:cNvPicPr>
          <p:nvPr/>
        </p:nvPicPr>
        <p:blipFill>
          <a:blip r:embed="rId5" cstate="print"/>
          <a:srcRect l="4182" t="13793" r="8004"/>
          <a:stretch>
            <a:fillRect/>
          </a:stretch>
        </p:blipFill>
        <p:spPr bwMode="auto">
          <a:xfrm flipH="1">
            <a:off x="609600" y="2895600"/>
            <a:ext cx="837225" cy="996696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53" name="Picture 22"/>
          <p:cNvPicPr>
            <a:picLocks noChangeAspect="1" noChangeArrowheads="1"/>
          </p:cNvPicPr>
          <p:nvPr/>
        </p:nvPicPr>
        <p:blipFill>
          <a:blip r:embed="rId5" cstate="print"/>
          <a:srcRect l="4182" t="13793" r="8004"/>
          <a:stretch>
            <a:fillRect/>
          </a:stretch>
        </p:blipFill>
        <p:spPr bwMode="auto">
          <a:xfrm flipH="1">
            <a:off x="1571031" y="2895600"/>
            <a:ext cx="837225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Connector 55"/>
          <p:cNvCxnSpPr>
            <a:stCxn id="52" idx="3"/>
            <a:endCxn id="52" idx="1"/>
          </p:cNvCxnSpPr>
          <p:nvPr/>
        </p:nvCxnSpPr>
        <p:spPr>
          <a:xfrm rot="10800000" flipH="1">
            <a:off x="609599" y="3393948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0"/>
            <a:endCxn id="52" idx="2"/>
          </p:cNvCxnSpPr>
          <p:nvPr/>
        </p:nvCxnSpPr>
        <p:spPr>
          <a:xfrm rot="16200000" flipH="1">
            <a:off x="529864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740947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319756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 flipH="1">
            <a:off x="609600" y="3159368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H="1">
            <a:off x="609600" y="3657600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 rot="20462633">
            <a:off x="1999939" y="3121071"/>
            <a:ext cx="152400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695302">
            <a:off x="1785595" y="3288401"/>
            <a:ext cx="152400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rot="20462633">
            <a:off x="1977295" y="3405197"/>
            <a:ext cx="369017" cy="42046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20462633">
            <a:off x="1649088" y="3461491"/>
            <a:ext cx="257464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2341152">
            <a:off x="1724506" y="3101827"/>
            <a:ext cx="257464" cy="24404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rot="20462633">
            <a:off x="1875734" y="3302241"/>
            <a:ext cx="329532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44308" y="1295400"/>
            <a:ext cx="2438400" cy="4038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572000" y="1295400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High-level representation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983088" y="1524000"/>
            <a:ext cx="1428597" cy="369332"/>
          </a:xfrm>
          <a:prstGeom prst="rect">
            <a:avLst/>
          </a:prstGeom>
          <a:solidFill>
            <a:srgbClr val="FFFFB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latin typeface="Arial" pitchFamily="34" charset="0"/>
                <a:cs typeface="Arial" pitchFamily="34" charset="0"/>
              </a:rPr>
              <a:t>Riding bike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Classification in Still Images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95600" y="3810000"/>
            <a:ext cx="28956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1905000"/>
            <a:ext cx="4038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Semantic concepts –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Attributes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Objects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Human poses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Contexts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attributes &amp; parts</a:t>
            </a:r>
          </a:p>
        </p:txBody>
      </p:sp>
      <p:pic>
        <p:nvPicPr>
          <p:cNvPr id="47" name="Picture 22"/>
          <p:cNvPicPr>
            <a:picLocks noChangeArrowheads="1"/>
          </p:cNvPicPr>
          <p:nvPr/>
        </p:nvPicPr>
        <p:blipFill>
          <a:blip r:embed="rId2" cstate="print"/>
          <a:srcRect l="4182" t="13793" r="8004"/>
          <a:stretch>
            <a:fillRect/>
          </a:stretch>
        </p:blipFill>
        <p:spPr bwMode="auto">
          <a:xfrm flipH="1">
            <a:off x="2895600" y="1769532"/>
            <a:ext cx="16002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Right Brace 37"/>
          <p:cNvSpPr/>
          <p:nvPr/>
        </p:nvSpPr>
        <p:spPr>
          <a:xfrm>
            <a:off x="6750816" y="2362200"/>
            <a:ext cx="152400" cy="381000"/>
          </a:xfrm>
          <a:prstGeom prst="rightBrace">
            <a:avLst>
              <a:gd name="adj1" fmla="val 28113"/>
              <a:gd name="adj2" fmla="val 50000"/>
            </a:avLst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933204" y="2343090"/>
            <a:ext cx="839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48000" y="3886200"/>
            <a:ext cx="26670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Riding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bike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Sitting on a bike seat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Wearing a helmet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Peddling the pedals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66776" y="2531532"/>
            <a:ext cx="1447800" cy="10527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95376" y="2365046"/>
            <a:ext cx="6096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376" y="2822246"/>
            <a:ext cx="304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52576" y="320324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Riding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39044" y="4109156"/>
            <a:ext cx="1845732" cy="990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18916" y="12954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Low level feature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7024" y="41148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Yao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Fei-Fei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2010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Koniusz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2010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Delaitre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2010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Yao et al., 2011</a:t>
            </a:r>
          </a:p>
        </p:txBody>
      </p:sp>
      <p:pic>
        <p:nvPicPr>
          <p:cNvPr id="5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2704"/>
            <a:ext cx="838200" cy="99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0059" y="1822704"/>
            <a:ext cx="838565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2"/>
          <p:cNvPicPr>
            <a:picLocks noChangeAspect="1" noChangeArrowheads="1"/>
          </p:cNvPicPr>
          <p:nvPr/>
        </p:nvPicPr>
        <p:blipFill>
          <a:blip r:embed="rId5" cstate="print"/>
          <a:srcRect l="4182" t="13793" r="8004"/>
          <a:stretch>
            <a:fillRect/>
          </a:stretch>
        </p:blipFill>
        <p:spPr bwMode="auto">
          <a:xfrm flipH="1">
            <a:off x="609600" y="2895600"/>
            <a:ext cx="837225" cy="996696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57" name="Picture 22"/>
          <p:cNvPicPr>
            <a:picLocks noChangeAspect="1" noChangeArrowheads="1"/>
          </p:cNvPicPr>
          <p:nvPr/>
        </p:nvPicPr>
        <p:blipFill>
          <a:blip r:embed="rId5" cstate="print"/>
          <a:srcRect l="4182" t="13793" r="8004"/>
          <a:stretch>
            <a:fillRect/>
          </a:stretch>
        </p:blipFill>
        <p:spPr bwMode="auto">
          <a:xfrm flipH="1">
            <a:off x="1571031" y="2895600"/>
            <a:ext cx="837225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Connector 57"/>
          <p:cNvCxnSpPr>
            <a:stCxn id="56" idx="3"/>
            <a:endCxn id="56" idx="1"/>
          </p:cNvCxnSpPr>
          <p:nvPr/>
        </p:nvCxnSpPr>
        <p:spPr>
          <a:xfrm rot="10800000" flipH="1">
            <a:off x="609599" y="3393948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6" idx="0"/>
            <a:endCxn id="56" idx="2"/>
          </p:cNvCxnSpPr>
          <p:nvPr/>
        </p:nvCxnSpPr>
        <p:spPr>
          <a:xfrm rot="16200000" flipH="1">
            <a:off x="529864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740947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319756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H="1">
            <a:off x="609600" y="3159368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 flipH="1">
            <a:off x="609600" y="3657600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 rot="20462633">
            <a:off x="1999939" y="3121071"/>
            <a:ext cx="152400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695302">
            <a:off x="1785595" y="3288401"/>
            <a:ext cx="152400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20462633">
            <a:off x="1977295" y="3405197"/>
            <a:ext cx="369017" cy="42046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rot="20462633">
            <a:off x="1649088" y="3461491"/>
            <a:ext cx="257464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2341152">
            <a:off x="1724506" y="3101827"/>
            <a:ext cx="257464" cy="24404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20462633">
            <a:off x="1875734" y="3302241"/>
            <a:ext cx="329532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4308" y="1295400"/>
            <a:ext cx="2438400" cy="4038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572000" y="1295400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High-level representation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983088" y="1524000"/>
            <a:ext cx="1428597" cy="369332"/>
          </a:xfrm>
          <a:prstGeom prst="rect">
            <a:avLst/>
          </a:prstGeom>
          <a:solidFill>
            <a:srgbClr val="FFFFB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latin typeface="Arial" pitchFamily="34" charset="0"/>
                <a:cs typeface="Arial" pitchFamily="34" charset="0"/>
              </a:rPr>
              <a:t>Riding bike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539044" y="4109156"/>
            <a:ext cx="1845732" cy="990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895600" y="4103512"/>
            <a:ext cx="5943600" cy="990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8916" y="12954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Low level feature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024" y="41148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Yao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Fei-Fei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2010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Koniusz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2010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Delaitre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2010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Yao et al., 2011</a:t>
            </a:r>
          </a:p>
        </p:txBody>
      </p:sp>
      <p:pic>
        <p:nvPicPr>
          <p:cNvPr id="65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2704"/>
            <a:ext cx="838200" cy="99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7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0059" y="1822704"/>
            <a:ext cx="838565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4" cstate="print"/>
          <a:srcRect l="4182" t="13793" r="8004"/>
          <a:stretch>
            <a:fillRect/>
          </a:stretch>
        </p:blipFill>
        <p:spPr bwMode="auto">
          <a:xfrm flipH="1">
            <a:off x="609600" y="2895600"/>
            <a:ext cx="837225" cy="996696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4" cstate="print"/>
          <a:srcRect l="4182" t="13793" r="8004"/>
          <a:stretch>
            <a:fillRect/>
          </a:stretch>
        </p:blipFill>
        <p:spPr bwMode="auto">
          <a:xfrm flipH="1">
            <a:off x="1571031" y="2895600"/>
            <a:ext cx="837225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>
            <a:stCxn id="15" idx="3"/>
            <a:endCxn id="15" idx="1"/>
          </p:cNvCxnSpPr>
          <p:nvPr/>
        </p:nvCxnSpPr>
        <p:spPr>
          <a:xfrm rot="10800000" flipH="1">
            <a:off x="609599" y="3393948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0"/>
            <a:endCxn id="15" idx="2"/>
          </p:cNvCxnSpPr>
          <p:nvPr/>
        </p:nvCxnSpPr>
        <p:spPr>
          <a:xfrm rot="16200000" flipH="1">
            <a:off x="529864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740947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319756" y="3393948"/>
            <a:ext cx="99669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H="1">
            <a:off x="609600" y="3159368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H="1">
            <a:off x="609600" y="3657600"/>
            <a:ext cx="837225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 rot="20462633">
            <a:off x="1999939" y="3121071"/>
            <a:ext cx="152400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695302">
            <a:off x="1785595" y="3288401"/>
            <a:ext cx="152400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0462633">
            <a:off x="1977295" y="3405197"/>
            <a:ext cx="369017" cy="42046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20462633">
            <a:off x="1649088" y="3461491"/>
            <a:ext cx="257464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2341152">
            <a:off x="1724506" y="3101827"/>
            <a:ext cx="257464" cy="24404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20462633">
            <a:off x="1875734" y="3302241"/>
            <a:ext cx="329532" cy="3439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308" y="1219200"/>
            <a:ext cx="2438400" cy="4038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724400" y="1905000"/>
            <a:ext cx="39624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Semantic concepts –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Attributes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Objects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Human poses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Contexts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attributes &amp; parts</a:t>
            </a:r>
          </a:p>
        </p:txBody>
      </p:sp>
      <p:pic>
        <p:nvPicPr>
          <p:cNvPr id="47" name="Picture 22"/>
          <p:cNvPicPr>
            <a:picLocks noChangeArrowheads="1"/>
          </p:cNvPicPr>
          <p:nvPr/>
        </p:nvPicPr>
        <p:blipFill>
          <a:blip r:embed="rId5" cstate="print"/>
          <a:srcRect l="4182" t="13793" r="8004"/>
          <a:stretch>
            <a:fillRect/>
          </a:stretch>
        </p:blipFill>
        <p:spPr bwMode="auto">
          <a:xfrm flipH="1">
            <a:off x="2895600" y="1769532"/>
            <a:ext cx="16002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4572000" y="1295400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High-level representation</a:t>
            </a:r>
          </a:p>
        </p:txBody>
      </p:sp>
      <p:sp>
        <p:nvSpPr>
          <p:cNvPr id="38" name="Right Brace 37"/>
          <p:cNvSpPr/>
          <p:nvPr/>
        </p:nvSpPr>
        <p:spPr>
          <a:xfrm>
            <a:off x="6750816" y="2362200"/>
            <a:ext cx="152400" cy="381000"/>
          </a:xfrm>
          <a:prstGeom prst="rightBrace">
            <a:avLst>
              <a:gd name="adj1" fmla="val 28113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933204" y="2343090"/>
            <a:ext cx="839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895600" y="2602708"/>
            <a:ext cx="1524000" cy="990600"/>
          </a:xfrm>
          <a:prstGeom prst="rect">
            <a:avLst/>
          </a:prstGeom>
          <a:noFill/>
          <a:ln>
            <a:solidFill>
              <a:srgbClr val="2100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10000" y="1993108"/>
            <a:ext cx="228600" cy="152400"/>
          </a:xfrm>
          <a:prstGeom prst="rect">
            <a:avLst/>
          </a:prstGeom>
          <a:noFill/>
          <a:ln>
            <a:solidFill>
              <a:srgbClr val="00D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76600" y="3182164"/>
            <a:ext cx="152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24200" y="3288508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riding a bike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95600" y="184070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wearing a helmet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9000" y="283130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Peddling the pedal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19400" y="238428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sitting on bike seat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1800" y="4114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Farhadi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2009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Lampert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2009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Berg et al., 2010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Parikh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Grauman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2011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57800" y="41148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Gupta et al., 2009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Yao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Fei-Fei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2010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Torresani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2010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Li et al., 2010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15200" y="4117983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Yang et al., 2010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Maji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2011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Liu et al., 2011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92688" y="5274732"/>
            <a:ext cx="4789312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603576" y="5360980"/>
            <a:ext cx="477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Incorporate human knowledge;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More understanding of image content;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More discriminative classifier.</a:t>
            </a:r>
          </a:p>
        </p:txBody>
      </p:sp>
      <p:sp>
        <p:nvSpPr>
          <p:cNvPr id="63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Classification in Still Images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83088" y="1524000"/>
            <a:ext cx="1428597" cy="369332"/>
          </a:xfrm>
          <a:prstGeom prst="rect">
            <a:avLst/>
          </a:prstGeom>
          <a:solidFill>
            <a:srgbClr val="FFFFB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latin typeface="Arial" pitchFamily="34" charset="0"/>
                <a:cs typeface="Arial" pitchFamily="34" charset="0"/>
              </a:rPr>
              <a:t>Riding bike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 animBg="1"/>
      <p:bldP spid="51" grpId="0" animBg="1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00200"/>
            <a:ext cx="78486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Intuition: Action Attributes and Parts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Algorithm: Learning Bases of Attributes and Parts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Experiments: PASCAL VOC &amp; Stanford 40 Actions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2133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00200"/>
            <a:ext cx="78486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 Intuition: Action Attributes and Parts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Algorithm: Learning Bases of Attributes and Parts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Experiments: PASCAL VOC &amp; Stanford 40 Actions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2133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ANGPENG@ZQPLLMMRRPWYY57I" val="37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6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18432</TotalTime>
  <Words>1914</Words>
  <Application>Microsoft Office PowerPoint</Application>
  <PresentationFormat>On-screen Show (4:3)</PresentationFormat>
  <Paragraphs>742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Equation</vt:lpstr>
      <vt:lpstr>Human Action Recognition by Learning Bases of Action Attributes and Parts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Grouplet: A Structured Image Representation for Recognizing Human and Object Interactions</dc:title>
  <dc:creator>Bangpeng</dc:creator>
  <cp:lastModifiedBy>Yaya Xie</cp:lastModifiedBy>
  <cp:revision>1293</cp:revision>
  <dcterms:created xsi:type="dcterms:W3CDTF">2006-08-16T00:00:00Z</dcterms:created>
  <dcterms:modified xsi:type="dcterms:W3CDTF">2011-11-09T00:16:58Z</dcterms:modified>
</cp:coreProperties>
</file>