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5" r:id="rId1"/>
  </p:sldMasterIdLst>
  <p:notesMasterIdLst>
    <p:notesMasterId r:id="rId34"/>
  </p:notesMasterIdLst>
  <p:sldIdLst>
    <p:sldId id="858" r:id="rId2"/>
    <p:sldId id="830" r:id="rId3"/>
    <p:sldId id="617" r:id="rId4"/>
    <p:sldId id="834" r:id="rId5"/>
    <p:sldId id="725" r:id="rId6"/>
    <p:sldId id="734" r:id="rId7"/>
    <p:sldId id="735" r:id="rId8"/>
    <p:sldId id="736" r:id="rId9"/>
    <p:sldId id="737" r:id="rId10"/>
    <p:sldId id="738" r:id="rId11"/>
    <p:sldId id="792" r:id="rId12"/>
    <p:sldId id="837" r:id="rId13"/>
    <p:sldId id="795" r:id="rId14"/>
    <p:sldId id="833" r:id="rId15"/>
    <p:sldId id="762" r:id="rId16"/>
    <p:sldId id="766" r:id="rId17"/>
    <p:sldId id="838" r:id="rId18"/>
    <p:sldId id="779" r:id="rId19"/>
    <p:sldId id="780" r:id="rId20"/>
    <p:sldId id="781" r:id="rId21"/>
    <p:sldId id="859" r:id="rId22"/>
    <p:sldId id="861" r:id="rId23"/>
    <p:sldId id="846" r:id="rId24"/>
    <p:sldId id="847" r:id="rId25"/>
    <p:sldId id="849" r:id="rId26"/>
    <p:sldId id="852" r:id="rId27"/>
    <p:sldId id="853" r:id="rId28"/>
    <p:sldId id="856" r:id="rId29"/>
    <p:sldId id="854" r:id="rId30"/>
    <p:sldId id="817" r:id="rId31"/>
    <p:sldId id="820" r:id="rId32"/>
    <p:sldId id="821" r:id="rId33"/>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0E3FB"/>
    <a:srgbClr val="0000FF"/>
    <a:srgbClr val="66FFFF"/>
    <a:srgbClr val="99FF66"/>
    <a:srgbClr val="FF00FF"/>
    <a:srgbClr val="CC00FF"/>
    <a:srgbClr val="006600"/>
    <a:srgbClr val="FFDDDD"/>
    <a:srgbClr val="00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784" autoAdjust="0"/>
    <p:restoredTop sz="87000" autoAdjust="0"/>
  </p:normalViewPr>
  <p:slideViewPr>
    <p:cSldViewPr>
      <p:cViewPr varScale="1">
        <p:scale>
          <a:sx n="190" d="100"/>
          <a:sy n="190" d="100"/>
        </p:scale>
        <p:origin x="-140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4.wmf"/><Relationship Id="rId5" Type="http://schemas.openxmlformats.org/officeDocument/2006/relationships/image" Target="../media/image20.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4.wmf"/><Relationship Id="rId4"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4.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image" Target="../media/image79.wmf"/><Relationship Id="rId7" Type="http://schemas.openxmlformats.org/officeDocument/2006/relationships/image" Target="../media/image83.wmf"/><Relationship Id="rId2" Type="http://schemas.openxmlformats.org/officeDocument/2006/relationships/image" Target="../media/image78.wmf"/><Relationship Id="rId1" Type="http://schemas.openxmlformats.org/officeDocument/2006/relationships/image" Target="../media/image77.wmf"/><Relationship Id="rId6" Type="http://schemas.openxmlformats.org/officeDocument/2006/relationships/image" Target="../media/image82.wmf"/><Relationship Id="rId5" Type="http://schemas.openxmlformats.org/officeDocument/2006/relationships/image" Target="../media/image81.wmf"/><Relationship Id="rId10" Type="http://schemas.openxmlformats.org/officeDocument/2006/relationships/image" Target="../media/image86.wmf"/><Relationship Id="rId4" Type="http://schemas.openxmlformats.org/officeDocument/2006/relationships/image" Target="../media/image80.wmf"/><Relationship Id="rId9" Type="http://schemas.openxmlformats.org/officeDocument/2006/relationships/image" Target="../media/image8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 Id="rId5" Type="http://schemas.openxmlformats.org/officeDocument/2006/relationships/image" Target="../media/image111.wmf"/><Relationship Id="rId4" Type="http://schemas.openxmlformats.org/officeDocument/2006/relationships/image" Target="../media/image110.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122.wmf"/><Relationship Id="rId7" Type="http://schemas.openxmlformats.org/officeDocument/2006/relationships/image" Target="../media/image126.wmf"/><Relationship Id="rId2" Type="http://schemas.openxmlformats.org/officeDocument/2006/relationships/image" Target="../media/image121.wmf"/><Relationship Id="rId1" Type="http://schemas.openxmlformats.org/officeDocument/2006/relationships/image" Target="../media/image14.wmf"/><Relationship Id="rId6" Type="http://schemas.openxmlformats.org/officeDocument/2006/relationships/image" Target="../media/image125.wmf"/><Relationship Id="rId11" Type="http://schemas.openxmlformats.org/officeDocument/2006/relationships/image" Target="../media/image130.wmf"/><Relationship Id="rId5" Type="http://schemas.openxmlformats.org/officeDocument/2006/relationships/image" Target="../media/image124.wmf"/><Relationship Id="rId10" Type="http://schemas.openxmlformats.org/officeDocument/2006/relationships/image" Target="../media/image129.wmf"/><Relationship Id="rId4" Type="http://schemas.openxmlformats.org/officeDocument/2006/relationships/image" Target="../media/image123.wmf"/><Relationship Id="rId9" Type="http://schemas.openxmlformats.org/officeDocument/2006/relationships/image" Target="../media/image1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139D24-7A7E-483D-9ECB-A0FD7C558673}" type="datetimeFigureOut">
              <a:rPr lang="en-US" smtClean="0"/>
              <a:pPr/>
              <a:t>10/2/2011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463EEF-8C1A-4A5E-A985-4B30A3A612C6}" type="slidenum">
              <a:rPr lang="en-US" smtClean="0"/>
              <a:pPr/>
              <a:t>‹#›</a:t>
            </a:fld>
            <a:endParaRPr lang="en-US"/>
          </a:p>
        </p:txBody>
      </p:sp>
    </p:spTree>
    <p:extLst>
      <p:ext uri="{BB962C8B-B14F-4D97-AF65-F5344CB8AC3E}">
        <p14:creationId xmlns="" xmlns:p14="http://schemas.microsoft.com/office/powerpoint/2010/main" val="245880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B2E219-455F-470B-9EE4-BBD0B728057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Consider all the annotations, we have this optimization problem.</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larger</a:t>
            </a:r>
            <a:r>
              <a:rPr lang="en-US" baseline="0" dirty="0" smtClean="0"/>
              <a:t> weights to action classes and human poses because the action classification and pose estimation results are more reliable than object detection.</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talk is based on our CVPR and ICML work.</a:t>
            </a:r>
            <a:endParaRPr lang="en-US" dirty="0"/>
          </a:p>
        </p:txBody>
      </p:sp>
      <p:sp>
        <p:nvSpPr>
          <p:cNvPr id="4" name="Slide Number Placeholder 3"/>
          <p:cNvSpPr>
            <a:spLocks noGrp="1"/>
          </p:cNvSpPr>
          <p:nvPr>
            <p:ph type="sldNum" sz="quarter" idx="10"/>
          </p:nvPr>
        </p:nvSpPr>
        <p:spPr/>
        <p:txBody>
          <a:bodyPr/>
          <a:lstStyle/>
          <a:p>
            <a:fld id="{81B2E219-455F-470B-9EE4-BBD0B7280577}"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Following our work in CVPR’10 and ICML’11, we treat humans actions</a:t>
            </a:r>
            <a:r>
              <a:rPr lang="en-US" baseline="0" dirty="0" smtClean="0"/>
              <a:t> as interactions between humans and objects so as to have deeper understandings of different actions.</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compatibility</a:t>
            </a:r>
            <a:r>
              <a:rPr lang="en-US" baseline="0" dirty="0" smtClean="0"/>
              <a:t> between actions, objects, and human poses are parameterized by simply counting the co-occurrence statistics among the three concepts. \zeta_{</a:t>
            </a:r>
            <a:r>
              <a:rPr lang="en-US" baseline="0" dirty="0" err="1" smtClean="0"/>
              <a:t>I,j,k</a:t>
            </a:r>
            <a:r>
              <a:rPr lang="en-US" baseline="0" dirty="0" smtClean="0"/>
              <a:t>} represents the strength of the interaction between atomic pose </a:t>
            </a:r>
            <a:r>
              <a:rPr lang="en-US" baseline="0" dirty="0" err="1" smtClean="0"/>
              <a:t>h_i</a:t>
            </a:r>
            <a:r>
              <a:rPr lang="en-US" baseline="0" dirty="0" smtClean="0"/>
              <a:t>, object </a:t>
            </a:r>
            <a:r>
              <a:rPr lang="en-US" baseline="0" dirty="0" err="1" smtClean="0"/>
              <a:t>o_j</a:t>
            </a:r>
            <a:r>
              <a:rPr lang="en-US" baseline="0" dirty="0" smtClean="0"/>
              <a:t>, and action class </a:t>
            </a:r>
            <a:r>
              <a:rPr lang="en-US" baseline="0" dirty="0" err="1" smtClean="0"/>
              <a:t>a_k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human</a:t>
            </a:r>
            <a:r>
              <a:rPr lang="en-US" baseline="0" dirty="0" smtClean="0"/>
              <a:t> action is modeled by a discriminative classifier, whose output is denoted by s(I). \</a:t>
            </a:r>
            <a:r>
              <a:rPr lang="en-US" baseline="0" dirty="0" err="1" smtClean="0"/>
              <a:t>eta_k</a:t>
            </a:r>
            <a:r>
              <a:rPr lang="en-US" baseline="0" dirty="0" smtClean="0"/>
              <a:t> is the weight of the classifier output for the k-</a:t>
            </a:r>
            <a:r>
              <a:rPr lang="en-US" baseline="0" dirty="0" err="1" smtClean="0"/>
              <a:t>th</a:t>
            </a:r>
            <a:r>
              <a:rPr lang="en-US" baseline="0" dirty="0" smtClean="0"/>
              <a:t> action.</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for the objects, we consider both independent object detection scores as well as spatial relationship between different object detection windows. In</a:t>
            </a:r>
            <a:r>
              <a:rPr lang="en-US" baseline="0" dirty="0" smtClean="0"/>
              <a:t> this equation, \</a:t>
            </a:r>
            <a:r>
              <a:rPr lang="en-US" baseline="0" dirty="0" err="1" smtClean="0"/>
              <a:t>gamma_j</a:t>
            </a:r>
            <a:r>
              <a:rPr lang="en-US" baseline="0" dirty="0" smtClean="0"/>
              <a:t> is the weight template for object class </a:t>
            </a:r>
            <a:r>
              <a:rPr lang="en-US" baseline="0" dirty="0" err="1" smtClean="0"/>
              <a:t>o_j</a:t>
            </a:r>
            <a:r>
              <a:rPr lang="en-US" baseline="0" dirty="0" smtClean="0"/>
              <a:t>. \gamma_{</a:t>
            </a:r>
            <a:r>
              <a:rPr lang="en-US" baseline="0" dirty="0" err="1" smtClean="0"/>
              <a:t>j,j</a:t>
            </a:r>
            <a:r>
              <a:rPr lang="en-US" baseline="0" dirty="0" smtClean="0"/>
              <a:t>\prime} is the weights for the geometric relationships between </a:t>
            </a:r>
            <a:r>
              <a:rPr lang="en-US" baseline="0" dirty="0" err="1" smtClean="0"/>
              <a:t>o_j</a:t>
            </a:r>
            <a:r>
              <a:rPr lang="en-US" baseline="0" dirty="0" smtClean="0"/>
              <a:t> and </a:t>
            </a:r>
            <a:r>
              <a:rPr lang="en-US" baseline="0" dirty="0" err="1" smtClean="0"/>
              <a:t>o_j</a:t>
            </a:r>
            <a:r>
              <a:rPr lang="en-US" baseline="0" dirty="0" smtClean="0"/>
              <a:t>\prime.</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human poses are parameterized by considering the visual appearance and location of different body parts. We model the appearance and body parts in each atomic pose separately. In this equation, f indicates the detection score of the corresponding body part, which encodes the appearance information. We also estimate the distribution of each body part with respect to the prior of each atomic pose represented by </a:t>
            </a:r>
            <a:r>
              <a:rPr lang="en-US" baseline="0" dirty="0" err="1" smtClean="0"/>
              <a:t>h_i</a:t>
            </a:r>
            <a:r>
              <a:rPr lang="en-US" baseline="0" dirty="0" smtClean="0"/>
              <a:t>. \alpha_{</a:t>
            </a:r>
            <a:r>
              <a:rPr lang="en-US" baseline="0" dirty="0" err="1" smtClean="0"/>
              <a:t>I,l</a:t>
            </a:r>
            <a:r>
              <a:rPr lang="en-US" baseline="0" dirty="0" smtClean="0"/>
              <a:t>} and \beta_{</a:t>
            </a:r>
            <a:r>
              <a:rPr lang="en-US" baseline="0" dirty="0" err="1" smtClean="0"/>
              <a:t>I,l</a:t>
            </a:r>
            <a:r>
              <a:rPr lang="en-US" baseline="0" dirty="0" smtClean="0"/>
              <a:t>} are the feature weights for the location and appearance information of the l-</a:t>
            </a:r>
            <a:r>
              <a:rPr lang="en-US" baseline="0" dirty="0" err="1" smtClean="0"/>
              <a:t>th</a:t>
            </a:r>
            <a:r>
              <a:rPr lang="en-US" baseline="0" dirty="0" smtClean="0"/>
              <a:t> body part in atomic pose I respectively.</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also model the spatial relationship between the objects and different body parts. \lambda is the corresponding feature weight.</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ICML results outperforms</a:t>
            </a:r>
            <a:r>
              <a:rPr lang="en-US" baseline="0" dirty="0" smtClean="0"/>
              <a:t> others by 4%, and achieves the best result in 3 out of 6 classes. Note that in our 2010 work, we did not use the overall image information.</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9552E3-FA6A-4A25-BFB0-B207349184EB}" type="datetime1">
              <a:rPr lang="en-US" smtClean="0">
                <a:solidFill>
                  <a:prstClr val="black">
                    <a:tint val="75000"/>
                  </a:prstClr>
                </a:solidFill>
              </a:rPr>
              <a:pPr/>
              <a:t>10/2/2011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26524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F796B-65AE-4ECB-A9CF-D84D38B96048}" type="datetime1">
              <a:rPr lang="en-US" smtClean="0">
                <a:solidFill>
                  <a:prstClr val="black">
                    <a:tint val="75000"/>
                  </a:prstClr>
                </a:solidFill>
              </a:rPr>
              <a:pPr/>
              <a:t>10/2/2011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56259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3BC706-4BC8-4D00-92A3-3039E972488F}" type="datetime1">
              <a:rPr lang="en-US" smtClean="0">
                <a:solidFill>
                  <a:prstClr val="black">
                    <a:tint val="75000"/>
                  </a:prstClr>
                </a:solidFill>
              </a:rPr>
              <a:pPr/>
              <a:t>10/2/2011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5457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fld id="{EC0F3D99-8215-46D1-96FD-A5A560E6BF30}" type="datetime1">
              <a:rPr lang="en-US" smtClean="0">
                <a:solidFill>
                  <a:prstClr val="black">
                    <a:tint val="75000"/>
                  </a:prstClr>
                </a:solidFill>
              </a:rPr>
              <a:pPr/>
              <a:t>10/2/2011</a:t>
            </a:fld>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fld id="{E7F6D2D4-D900-4CF8-9A8B-50AAB68CDE1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9386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42FF2-BDCD-4DC5-BF3A-DF9FD79FC04B}" type="datetime1">
              <a:rPr lang="en-US" smtClean="0">
                <a:solidFill>
                  <a:prstClr val="black">
                    <a:tint val="75000"/>
                  </a:prstClr>
                </a:solidFill>
              </a:rPr>
              <a:pPr/>
              <a:t>10/2/2011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9376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C2D16-161A-4EEC-95FD-B20200F7BBC1}" type="datetime1">
              <a:rPr lang="en-US" smtClean="0">
                <a:solidFill>
                  <a:prstClr val="black">
                    <a:tint val="75000"/>
                  </a:prstClr>
                </a:solidFill>
              </a:rPr>
              <a:pPr/>
              <a:t>10/2/2011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68386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9ED960-CAAC-48AE-9B48-E21146C6D519}" type="datetime1">
              <a:rPr lang="en-US" smtClean="0">
                <a:solidFill>
                  <a:prstClr val="black">
                    <a:tint val="75000"/>
                  </a:prstClr>
                </a:solidFill>
              </a:rPr>
              <a:pPr/>
              <a:t>10/2/2011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9428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F71E6-CA07-418C-9C4F-62759D112B9B}" type="datetime1">
              <a:rPr lang="en-US" smtClean="0">
                <a:solidFill>
                  <a:prstClr val="black">
                    <a:tint val="75000"/>
                  </a:prstClr>
                </a:solidFill>
              </a:rPr>
              <a:pPr/>
              <a:t>10/2/2011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058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5657D8-6AE5-4FB3-B60F-1178F41701C5}" type="datetime1">
              <a:rPr lang="en-US" smtClean="0">
                <a:solidFill>
                  <a:prstClr val="black">
                    <a:tint val="75000"/>
                  </a:prstClr>
                </a:solidFill>
              </a:rPr>
              <a:pPr/>
              <a:t>10/2/2011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25875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A1054-3F02-4FFC-98AD-0B2EA2E94808}" type="datetime1">
              <a:rPr lang="en-US" smtClean="0">
                <a:solidFill>
                  <a:prstClr val="black">
                    <a:tint val="75000"/>
                  </a:prstClr>
                </a:solidFill>
              </a:rPr>
              <a:pPr/>
              <a:t>10/2/2011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6469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8258D1-36CB-405A-AD03-DB4EB4A05D80}" type="datetime1">
              <a:rPr lang="en-US" smtClean="0">
                <a:solidFill>
                  <a:prstClr val="black">
                    <a:tint val="75000"/>
                  </a:prstClr>
                </a:solidFill>
              </a:rPr>
              <a:pPr/>
              <a:t>10/2/2011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11056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E89879-6B1F-4FB3-8570-F12DF1B488BA}" type="datetime1">
              <a:rPr lang="en-US" smtClean="0">
                <a:solidFill>
                  <a:prstClr val="black">
                    <a:tint val="75000"/>
                  </a:prstClr>
                </a:solidFill>
              </a:rPr>
              <a:pPr/>
              <a:t>10/2/2011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54585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A7664-E203-4762-ADB9-CB02292C2487}" type="datetime1">
              <a:rPr lang="en-US" smtClean="0">
                <a:solidFill>
                  <a:prstClr val="black">
                    <a:tint val="75000"/>
                  </a:prstClr>
                </a:solidFill>
              </a:rPr>
              <a:pPr/>
              <a:t>10/2/2011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8343004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5.png"/><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oleObject" Target="../embeddings/oleObject24.bin"/></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41.jpeg"/><Relationship Id="rId12"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0.jpeg"/><Relationship Id="rId5" Type="http://schemas.openxmlformats.org/officeDocument/2006/relationships/image" Target="../media/image47.jpeg"/><Relationship Id="rId15" Type="http://schemas.openxmlformats.org/officeDocument/2006/relationships/image" Target="../media/image54.jpe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oleObject" Target="../embeddings/oleObject30.bin"/><Relationship Id="rId18" Type="http://schemas.openxmlformats.org/officeDocument/2006/relationships/oleObject" Target="../embeddings/oleObject35.bin"/><Relationship Id="rId3" Type="http://schemas.openxmlformats.org/officeDocument/2006/relationships/notesSlide" Target="../notesSlides/notesSlide10.xml"/><Relationship Id="rId21" Type="http://schemas.openxmlformats.org/officeDocument/2006/relationships/oleObject" Target="../embeddings/oleObject37.bin"/><Relationship Id="rId7" Type="http://schemas.openxmlformats.org/officeDocument/2006/relationships/image" Target="../media/image90.png"/><Relationship Id="rId12" Type="http://schemas.openxmlformats.org/officeDocument/2006/relationships/oleObject" Target="../embeddings/oleObject29.bin"/><Relationship Id="rId17" Type="http://schemas.openxmlformats.org/officeDocument/2006/relationships/oleObject" Target="../embeddings/oleObject34.bin"/><Relationship Id="rId25" Type="http://schemas.openxmlformats.org/officeDocument/2006/relationships/oleObject" Target="../embeddings/oleObject41.bin"/><Relationship Id="rId2" Type="http://schemas.openxmlformats.org/officeDocument/2006/relationships/slideLayout" Target="../slideLayouts/slideLayout2.xml"/><Relationship Id="rId16" Type="http://schemas.openxmlformats.org/officeDocument/2006/relationships/oleObject" Target="../embeddings/oleObject33.bin"/><Relationship Id="rId20" Type="http://schemas.openxmlformats.org/officeDocument/2006/relationships/image" Target="../media/image92.png"/><Relationship Id="rId1" Type="http://schemas.openxmlformats.org/officeDocument/2006/relationships/vmlDrawing" Target="../drawings/vmlDrawing6.vml"/><Relationship Id="rId6" Type="http://schemas.openxmlformats.org/officeDocument/2006/relationships/image" Target="../media/image89.png"/><Relationship Id="rId11" Type="http://schemas.openxmlformats.org/officeDocument/2006/relationships/image" Target="../media/image56.png"/><Relationship Id="rId24" Type="http://schemas.openxmlformats.org/officeDocument/2006/relationships/oleObject" Target="../embeddings/oleObject40.bin"/><Relationship Id="rId5" Type="http://schemas.openxmlformats.org/officeDocument/2006/relationships/image" Target="../media/image88.png"/><Relationship Id="rId15" Type="http://schemas.openxmlformats.org/officeDocument/2006/relationships/oleObject" Target="../embeddings/oleObject32.bin"/><Relationship Id="rId23" Type="http://schemas.openxmlformats.org/officeDocument/2006/relationships/oleObject" Target="../embeddings/oleObject39.bin"/><Relationship Id="rId10" Type="http://schemas.openxmlformats.org/officeDocument/2006/relationships/oleObject" Target="../embeddings/oleObject28.bin"/><Relationship Id="rId19" Type="http://schemas.openxmlformats.org/officeDocument/2006/relationships/oleObject" Target="../embeddings/oleObject36.bin"/><Relationship Id="rId4" Type="http://schemas.openxmlformats.org/officeDocument/2006/relationships/image" Target="../media/image87.png"/><Relationship Id="rId9" Type="http://schemas.openxmlformats.org/officeDocument/2006/relationships/oleObject" Target="../embeddings/oleObject27.bin"/><Relationship Id="rId14" Type="http://schemas.openxmlformats.org/officeDocument/2006/relationships/oleObject" Target="../embeddings/oleObject31.bin"/><Relationship Id="rId22" Type="http://schemas.openxmlformats.org/officeDocument/2006/relationships/oleObject" Target="../embeddings/oleObject38.bin"/></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jpeg"/><Relationship Id="rId3" Type="http://schemas.openxmlformats.org/officeDocument/2006/relationships/image" Target="../media/image55.jpeg"/><Relationship Id="rId7" Type="http://schemas.openxmlformats.org/officeDocument/2006/relationships/image" Target="../media/image96.pn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image" Target="../media/image56.png"/><Relationship Id="rId16"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jpe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jpeg"/><Relationship Id="rId4" Type="http://schemas.openxmlformats.org/officeDocument/2006/relationships/image" Target="../media/image93.png"/><Relationship Id="rId9" Type="http://schemas.openxmlformats.org/officeDocument/2006/relationships/image" Target="../media/image98.jpeg"/><Relationship Id="rId14" Type="http://schemas.openxmlformats.org/officeDocument/2006/relationships/image" Target="../media/image103.jpeg"/></Relationships>
</file>

<file path=ppt/slides/_rels/slide28.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oleObject" Target="../embeddings/oleObject42.bin"/><Relationship Id="rId3" Type="http://schemas.openxmlformats.org/officeDocument/2006/relationships/notesSlide" Target="../notesSlides/notesSlide11.xml"/><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oleObject" Target="../embeddings/oleObject46.bin"/><Relationship Id="rId2" Type="http://schemas.openxmlformats.org/officeDocument/2006/relationships/slideLayout" Target="../slideLayouts/slideLayout2.xml"/><Relationship Id="rId16" Type="http://schemas.openxmlformats.org/officeDocument/2006/relationships/oleObject" Target="../embeddings/oleObject45.bin"/><Relationship Id="rId1" Type="http://schemas.openxmlformats.org/officeDocument/2006/relationships/vmlDrawing" Target="../drawings/vmlDrawing7.vml"/><Relationship Id="rId6" Type="http://schemas.openxmlformats.org/officeDocument/2006/relationships/image" Target="../media/image114.jpeg"/><Relationship Id="rId11" Type="http://schemas.openxmlformats.org/officeDocument/2006/relationships/image" Target="../media/image119.png"/><Relationship Id="rId5" Type="http://schemas.openxmlformats.org/officeDocument/2006/relationships/image" Target="../media/image113.jpeg"/><Relationship Id="rId15" Type="http://schemas.openxmlformats.org/officeDocument/2006/relationships/oleObject" Target="../embeddings/oleObject44.bin"/><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oleObject" Target="../embeddings/oleObject43.bin"/></Relationships>
</file>

<file path=ppt/slides/_rels/slide29.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oleObject" Target="../embeddings/oleObject51.bin"/><Relationship Id="rId18" Type="http://schemas.openxmlformats.org/officeDocument/2006/relationships/oleObject" Target="../embeddings/oleObject56.bin"/><Relationship Id="rId3" Type="http://schemas.openxmlformats.org/officeDocument/2006/relationships/image" Target="../media/image56.png"/><Relationship Id="rId21" Type="http://schemas.openxmlformats.org/officeDocument/2006/relationships/oleObject" Target="../embeddings/oleObject59.bin"/><Relationship Id="rId7" Type="http://schemas.openxmlformats.org/officeDocument/2006/relationships/image" Target="../media/image132.png"/><Relationship Id="rId12" Type="http://schemas.openxmlformats.org/officeDocument/2006/relationships/oleObject" Target="../embeddings/oleObject50.bin"/><Relationship Id="rId17" Type="http://schemas.openxmlformats.org/officeDocument/2006/relationships/oleObject" Target="../embeddings/oleObject55.bin"/><Relationship Id="rId2" Type="http://schemas.openxmlformats.org/officeDocument/2006/relationships/slideLayout" Target="../slideLayouts/slideLayout2.xml"/><Relationship Id="rId16" Type="http://schemas.openxmlformats.org/officeDocument/2006/relationships/oleObject" Target="../embeddings/oleObject54.bin"/><Relationship Id="rId20" Type="http://schemas.openxmlformats.org/officeDocument/2006/relationships/oleObject" Target="../embeddings/oleObject58.bin"/><Relationship Id="rId1" Type="http://schemas.openxmlformats.org/officeDocument/2006/relationships/vmlDrawing" Target="../drawings/vmlDrawing8.vml"/><Relationship Id="rId6" Type="http://schemas.openxmlformats.org/officeDocument/2006/relationships/image" Target="../media/image131.png"/><Relationship Id="rId11" Type="http://schemas.openxmlformats.org/officeDocument/2006/relationships/oleObject" Target="../embeddings/oleObject49.bin"/><Relationship Id="rId5" Type="http://schemas.openxmlformats.org/officeDocument/2006/relationships/oleObject" Target="../embeddings/oleObject48.bin"/><Relationship Id="rId15" Type="http://schemas.openxmlformats.org/officeDocument/2006/relationships/oleObject" Target="../embeddings/oleObject53.bin"/><Relationship Id="rId10" Type="http://schemas.openxmlformats.org/officeDocument/2006/relationships/image" Target="../media/image135.jpeg"/><Relationship Id="rId19" Type="http://schemas.openxmlformats.org/officeDocument/2006/relationships/oleObject" Target="../embeddings/oleObject57.bin"/><Relationship Id="rId4" Type="http://schemas.openxmlformats.org/officeDocument/2006/relationships/oleObject" Target="../embeddings/oleObject47.bin"/><Relationship Id="rId9" Type="http://schemas.openxmlformats.org/officeDocument/2006/relationships/image" Target="../media/image134.png"/><Relationship Id="rId14" Type="http://schemas.openxmlformats.org/officeDocument/2006/relationships/oleObject" Target="../embeddings/oleObject52.bin"/><Relationship Id="rId22" Type="http://schemas.openxmlformats.org/officeDocument/2006/relationships/oleObject" Target="../embeddings/oleObject60.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37.emf"/><Relationship Id="rId7" Type="http://schemas.openxmlformats.org/officeDocument/2006/relationships/image" Target="../media/image141.png"/><Relationship Id="rId2" Type="http://schemas.openxmlformats.org/officeDocument/2006/relationships/image" Target="../media/image136.emf"/><Relationship Id="rId1" Type="http://schemas.openxmlformats.org/officeDocument/2006/relationships/slideLayout" Target="../slideLayouts/slideLayout2.xml"/><Relationship Id="rId6" Type="http://schemas.openxmlformats.org/officeDocument/2006/relationships/image" Target="../media/image140.emf"/><Relationship Id="rId5" Type="http://schemas.openxmlformats.org/officeDocument/2006/relationships/image" Target="../media/image139.png"/><Relationship Id="rId4" Type="http://schemas.openxmlformats.org/officeDocument/2006/relationships/image" Target="../media/image138.emf"/></Relationships>
</file>

<file path=ppt/slides/_rels/slide31.xml.rels><?xml version="1.0" encoding="UTF-8" standalone="yes"?>
<Relationships xmlns="http://schemas.openxmlformats.org/package/2006/relationships"><Relationship Id="rId3" Type="http://schemas.openxmlformats.org/officeDocument/2006/relationships/image" Target="../media/image137.emf"/><Relationship Id="rId7" Type="http://schemas.openxmlformats.org/officeDocument/2006/relationships/image" Target="../media/image141.png"/><Relationship Id="rId2" Type="http://schemas.openxmlformats.org/officeDocument/2006/relationships/image" Target="../media/image136.emf"/><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43.emf"/><Relationship Id="rId4" Type="http://schemas.openxmlformats.org/officeDocument/2006/relationships/image" Target="../media/image142.emf"/></Relationships>
</file>

<file path=ppt/slides/_rels/slide3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4.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image" Target="../media/image17.png"/><Relationship Id="rId5" Type="http://schemas.openxmlformats.org/officeDocument/2006/relationships/oleObject" Target="../embeddings/oleObject2.bin"/><Relationship Id="rId10" Type="http://schemas.openxmlformats.org/officeDocument/2006/relationships/image" Target="../media/image16.png"/><Relationship Id="rId4" Type="http://schemas.openxmlformats.org/officeDocument/2006/relationships/oleObject" Target="../embeddings/oleObject1.bin"/><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5.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17.png"/><Relationship Id="rId5" Type="http://schemas.openxmlformats.org/officeDocument/2006/relationships/oleObject" Target="../embeddings/oleObject7.bin"/><Relationship Id="rId10" Type="http://schemas.openxmlformats.org/officeDocument/2006/relationships/image" Target="../media/image16.png"/><Relationship Id="rId4" Type="http://schemas.openxmlformats.org/officeDocument/2006/relationships/oleObject" Target="../embeddings/oleObject6.bin"/><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6.xml"/><Relationship Id="rId7" Type="http://schemas.openxmlformats.org/officeDocument/2006/relationships/image" Target="../media/image16.png"/><Relationship Id="rId12"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png"/><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5.png"/><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00200"/>
            <a:ext cx="7620000" cy="1524000"/>
          </a:xfrm>
        </p:spPr>
        <p:txBody>
          <a:bodyPr>
            <a:noAutofit/>
          </a:bodyPr>
          <a:lstStyle/>
          <a:p>
            <a:r>
              <a:rPr lang="en-US" sz="4000" b="1" dirty="0" smtClean="0">
                <a:latin typeface="Arial" pitchFamily="34" charset="0"/>
                <a:cs typeface="Arial" pitchFamily="34" charset="0"/>
              </a:rPr>
              <a:t>Recognizing Human-Object Interaction Activities</a:t>
            </a:r>
            <a:endParaRPr lang="en-US" sz="4000" b="1" dirty="0">
              <a:latin typeface="Arial" pitchFamily="34" charset="0"/>
              <a:cs typeface="Arial" pitchFamily="34" charset="0"/>
            </a:endParaRPr>
          </a:p>
        </p:txBody>
      </p:sp>
      <p:sp>
        <p:nvSpPr>
          <p:cNvPr id="3" name="Subtitle 2"/>
          <p:cNvSpPr>
            <a:spLocks noGrp="1"/>
          </p:cNvSpPr>
          <p:nvPr>
            <p:ph type="subTitle" idx="1"/>
          </p:nvPr>
        </p:nvSpPr>
        <p:spPr>
          <a:xfrm>
            <a:off x="1219200" y="4343400"/>
            <a:ext cx="6705600" cy="990600"/>
          </a:xfrm>
        </p:spPr>
        <p:txBody>
          <a:bodyPr>
            <a:normAutofit fontScale="92500"/>
          </a:bodyPr>
          <a:lstStyle/>
          <a:p>
            <a:r>
              <a:rPr lang="en-US" sz="2400" dirty="0" err="1" smtClean="0">
                <a:latin typeface="Arial" pitchFamily="34" charset="0"/>
                <a:cs typeface="Arial" pitchFamily="34" charset="0"/>
              </a:rPr>
              <a:t>Bangpeng</a:t>
            </a:r>
            <a:r>
              <a:rPr lang="en-US" sz="2400" dirty="0" smtClean="0">
                <a:latin typeface="Arial" pitchFamily="34" charset="0"/>
                <a:cs typeface="Arial" pitchFamily="34" charset="0"/>
              </a:rPr>
              <a:t> </a:t>
            </a:r>
            <a:r>
              <a:rPr lang="en-US" sz="2400" dirty="0" smtClean="0">
                <a:latin typeface="Arial" pitchFamily="34" charset="0"/>
                <a:cs typeface="Arial" pitchFamily="34" charset="0"/>
              </a:rPr>
              <a:t>Yao  and  </a:t>
            </a:r>
            <a:r>
              <a:rPr lang="en-US" sz="2400" dirty="0" smtClean="0">
                <a:latin typeface="Arial" pitchFamily="34" charset="0"/>
                <a:cs typeface="Arial" pitchFamily="34" charset="0"/>
              </a:rPr>
              <a:t>Li Fei-Fei</a:t>
            </a:r>
          </a:p>
          <a:p>
            <a:r>
              <a:rPr lang="en-US" sz="2400" dirty="0" smtClean="0">
                <a:latin typeface="Arial" pitchFamily="34" charset="0"/>
                <a:cs typeface="Arial" pitchFamily="34" charset="0"/>
              </a:rPr>
              <a:t>Computer Science Department, Stanford University</a:t>
            </a:r>
            <a:endParaRPr lang="en-US" sz="2400" dirty="0">
              <a:latin typeface="Arial" pitchFamily="34" charset="0"/>
              <a:cs typeface="Arial" pitchFamily="34" charset="0"/>
            </a:endParaRPr>
          </a:p>
        </p:txBody>
      </p:sp>
      <p:pic>
        <p:nvPicPr>
          <p:cNvPr id="6" name="Picture 5" descr="logo_lg.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82437" y="474706"/>
            <a:ext cx="1417763" cy="923461"/>
          </a:xfrm>
          <a:prstGeom prst="rect">
            <a:avLst/>
          </a:prstGeom>
        </p:spPr>
      </p:pic>
      <p:pic>
        <p:nvPicPr>
          <p:cNvPr id="7" name="Picture 6" descr="logo_Stanford.gif"/>
          <p:cNvPicPr>
            <a:picLocks noChangeAspect="1"/>
          </p:cNvPicPr>
          <p:nvPr/>
        </p:nvPicPr>
        <p:blipFill>
          <a:blip r:embed="rId4" cstate="print"/>
          <a:stretch>
            <a:fillRect/>
          </a:stretch>
        </p:blipFill>
        <p:spPr>
          <a:xfrm>
            <a:off x="7988023" y="304800"/>
            <a:ext cx="748690" cy="1143000"/>
          </a:xfrm>
          <a:prstGeom prst="rect">
            <a:avLst/>
          </a:prstGeom>
        </p:spPr>
      </p:pic>
      <p:sp>
        <p:nvSpPr>
          <p:cNvPr id="8" name="Subtitle 2"/>
          <p:cNvSpPr txBox="1">
            <a:spLocks/>
          </p:cNvSpPr>
          <p:nvPr/>
        </p:nvSpPr>
        <p:spPr>
          <a:xfrm>
            <a:off x="1219200" y="5334000"/>
            <a:ext cx="6705600"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tint val="75000"/>
                  </a:schemeClr>
                </a:solidFill>
                <a:effectLst/>
                <a:uLnTx/>
                <a:uFillTx/>
                <a:latin typeface="Courier New" pitchFamily="49" charset="0"/>
                <a:cs typeface="Courier New" pitchFamily="49" charset="0"/>
              </a:rPr>
              <a:t>{</a:t>
            </a:r>
            <a:r>
              <a:rPr kumimoji="0" lang="en-US" sz="2000" b="0" i="0" u="none" strike="noStrike" kern="1200" cap="none" spc="0" normalizeH="0" baseline="0" noProof="0" dirty="0" err="1" smtClean="0">
                <a:ln>
                  <a:noFill/>
                </a:ln>
                <a:solidFill>
                  <a:schemeClr val="tx1">
                    <a:tint val="75000"/>
                  </a:schemeClr>
                </a:solidFill>
                <a:effectLst/>
                <a:uLnTx/>
                <a:uFillTx/>
                <a:latin typeface="Courier New" pitchFamily="49" charset="0"/>
                <a:cs typeface="Courier New" pitchFamily="49" charset="0"/>
              </a:rPr>
              <a:t>bangpeng,feifeili</a:t>
            </a:r>
            <a:r>
              <a:rPr kumimoji="0" lang="en-US" sz="2000" b="0" i="0" u="none" strike="noStrike" kern="1200" cap="none" spc="0" normalizeH="0" baseline="0" noProof="0" dirty="0" smtClean="0">
                <a:ln>
                  <a:noFill/>
                </a:ln>
                <a:solidFill>
                  <a:schemeClr val="tx1">
                    <a:tint val="75000"/>
                  </a:schemeClr>
                </a:solidFill>
                <a:effectLst/>
                <a:uLnTx/>
                <a:uFillTx/>
                <a:latin typeface="Courier New" pitchFamily="49" charset="0"/>
                <a:cs typeface="Courier New" pitchFamily="49" charset="0"/>
              </a:rPr>
              <a:t>}@cs.stanford.edu</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a:t>
            </a:fld>
            <a:endParaRPr lang="en-US" dirty="0"/>
          </a:p>
        </p:txBody>
      </p:sp>
      <p:sp>
        <p:nvSpPr>
          <p:cNvPr id="12" name="Title 1"/>
          <p:cNvSpPr txBox="1">
            <a:spLocks/>
          </p:cNvSpPr>
          <p:nvPr/>
        </p:nvSpPr>
        <p:spPr>
          <a:xfrm>
            <a:off x="4114800" y="3048000"/>
            <a:ext cx="4419600" cy="10668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30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Action Classification</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000" b="1" dirty="0" smtClean="0">
                <a:latin typeface="Arial" pitchFamily="34" charset="0"/>
                <a:ea typeface="+mj-ea"/>
                <a:cs typeface="Arial" pitchFamily="34" charset="0"/>
              </a:rPr>
              <a:t> Action Retrieval</a:t>
            </a:r>
            <a:endParaRPr kumimoji="0" lang="en-US" sz="30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0" name="Straight Connector 149"/>
          <p:cNvCxnSpPr/>
          <p:nvPr/>
        </p:nvCxnSpPr>
        <p:spPr>
          <a:xfrm rot="10800000">
            <a:off x="5985057" y="3144579"/>
            <a:ext cx="1904999" cy="651292"/>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154" name="TextBox 153"/>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155" name="Straight Connector 154"/>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endCxn id="170"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76" idx="5"/>
          </p:cNvCxnSpPr>
          <p:nvPr/>
        </p:nvCxnSpPr>
        <p:spPr>
          <a:xfrm rot="16200000" flipH="1">
            <a:off x="5865189" y="3290740"/>
            <a:ext cx="498200" cy="38762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5976518" y="3186271"/>
            <a:ext cx="951293" cy="547382"/>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71" idx="5"/>
            <a:endCxn id="170"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
          <p:cNvCxnSpPr>
            <a:endCxn id="171"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7"/>
          <p:cNvCxnSpPr>
            <a:endCxn id="176"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Oval 169"/>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71" name="Oval 170"/>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72" name="Object 4"/>
          <p:cNvGraphicFramePr>
            <a:graphicFrameLocks noChangeAspect="1"/>
          </p:cNvGraphicFramePr>
          <p:nvPr/>
        </p:nvGraphicFramePr>
        <p:xfrm>
          <a:off x="7377294" y="3810159"/>
          <a:ext cx="347662" cy="155575"/>
        </p:xfrm>
        <a:graphic>
          <a:graphicData uri="http://schemas.openxmlformats.org/presentationml/2006/ole">
            <p:oleObj spid="_x0000_s668693" name="Equation" r:id="rId4" imgW="330057" imgH="165028" progId="Equation.DSMT4">
              <p:embed/>
            </p:oleObj>
          </a:graphicData>
        </a:graphic>
      </p:graphicFrame>
      <p:grpSp>
        <p:nvGrpSpPr>
          <p:cNvPr id="173" name="Group 156"/>
          <p:cNvGrpSpPr/>
          <p:nvPr/>
        </p:nvGrpSpPr>
        <p:grpSpPr>
          <a:xfrm>
            <a:off x="6245352" y="3670903"/>
            <a:ext cx="416966" cy="347472"/>
            <a:chOff x="5410200" y="3790950"/>
            <a:chExt cx="457200" cy="381000"/>
          </a:xfrm>
        </p:grpSpPr>
        <p:sp>
          <p:nvSpPr>
            <p:cNvPr id="174" name="Oval 173"/>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75" name="TextBox 174"/>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76" name="Oval 175"/>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77" name="Group 157"/>
          <p:cNvGrpSpPr/>
          <p:nvPr/>
        </p:nvGrpSpPr>
        <p:grpSpPr>
          <a:xfrm>
            <a:off x="6865061" y="3670903"/>
            <a:ext cx="416966" cy="347472"/>
            <a:chOff x="6172200" y="3733800"/>
            <a:chExt cx="457200" cy="381000"/>
          </a:xfrm>
        </p:grpSpPr>
        <p:sp>
          <p:nvSpPr>
            <p:cNvPr id="178" name="TextBox 177"/>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79" name="Oval 178"/>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80" name="Group 158"/>
          <p:cNvGrpSpPr/>
          <p:nvPr/>
        </p:nvGrpSpPr>
        <p:grpSpPr>
          <a:xfrm>
            <a:off x="7856885" y="3670903"/>
            <a:ext cx="416966" cy="347474"/>
            <a:chOff x="7467600" y="3809998"/>
            <a:chExt cx="457200" cy="381002"/>
          </a:xfrm>
        </p:grpSpPr>
        <p:sp>
          <p:nvSpPr>
            <p:cNvPr id="181" name="TextBox 180"/>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82" name="Oval 181"/>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83" name="Oval 182"/>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84" name="TextBox 183"/>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85" name="TextBox 184"/>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86" name="Object 6"/>
          <p:cNvGraphicFramePr>
            <a:graphicFrameLocks noChangeAspect="1"/>
          </p:cNvGraphicFramePr>
          <p:nvPr/>
        </p:nvGraphicFramePr>
        <p:xfrm>
          <a:off x="5311956" y="3079839"/>
          <a:ext cx="347663" cy="155575"/>
        </p:xfrm>
        <a:graphic>
          <a:graphicData uri="http://schemas.openxmlformats.org/presentationml/2006/ole">
            <p:oleObj spid="_x0000_s668694" name="Equation" r:id="rId5" imgW="330057" imgH="165028" progId="Equation.DSMT4">
              <p:embed/>
            </p:oleObj>
          </a:graphicData>
        </a:graphic>
      </p:graphicFrame>
      <p:sp>
        <p:nvSpPr>
          <p:cNvPr id="187" name="TextBox 186"/>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89" name="Straight Connector 188"/>
          <p:cNvCxnSpPr/>
          <p:nvPr/>
        </p:nvCxnSpPr>
        <p:spPr>
          <a:xfrm rot="10800000">
            <a:off x="5287422" y="3163525"/>
            <a:ext cx="2569464" cy="67665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0800000">
            <a:off x="5271824" y="3210655"/>
            <a:ext cx="1627632" cy="58521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rot="10800000">
            <a:off x="5223059" y="3262473"/>
            <a:ext cx="1036193" cy="58911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97" name="Straight Connector 196"/>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00" name="Picture 199" descr="model_image - Copy.bmp"/>
          <p:cNvPicPr>
            <a:picLocks/>
          </p:cNvPicPr>
          <p:nvPr/>
        </p:nvPicPr>
        <p:blipFill>
          <a:blip r:embed="rId6"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201" name="Straight Connector 200"/>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208" name="Rectangle 207"/>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9" name="Group 208"/>
          <p:cNvGrpSpPr/>
          <p:nvPr/>
        </p:nvGrpSpPr>
        <p:grpSpPr>
          <a:xfrm>
            <a:off x="4343400" y="4416552"/>
            <a:ext cx="5117919" cy="1291957"/>
            <a:chOff x="4267200" y="2438403"/>
            <a:chExt cx="5117919" cy="1291957"/>
          </a:xfrm>
        </p:grpSpPr>
        <p:pic>
          <p:nvPicPr>
            <p:cNvPr id="210" name="Picture 209" descr="model_image_1 - Copy.bmp"/>
            <p:cNvPicPr>
              <a:picLocks/>
            </p:cNvPicPr>
            <p:nvPr/>
          </p:nvPicPr>
          <p:blipFill>
            <a:blip r:embed="rId7"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211" name="Picture 210" descr="model_image_2 - Copy.bmp"/>
            <p:cNvPicPr>
              <a:picLocks/>
            </p:cNvPicPr>
            <p:nvPr/>
          </p:nvPicPr>
          <p:blipFill>
            <a:blip r:embed="rId8"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212" name="Straight Connector 211"/>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Arc 216"/>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TextBox 217"/>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219" name="Straight Connector 218"/>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276600" y="2209800"/>
            <a:ext cx="9144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10</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p:oleObj spid="_x0000_s668695" name="Equation" r:id="rId9" imgW="3771900" imgH="330200" progId="Equation.DSMT4">
              <p:embed/>
            </p:oleObj>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p:oleObj spid="_x0000_s668696" name="Equation" r:id="rId10" imgW="3136900" imgH="330200" progId="Equation.DSMT4">
              <p:embed/>
            </p:oleObj>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6" name="Rectangle 75"/>
          <p:cNvSpPr/>
          <p:nvPr/>
        </p:nvSpPr>
        <p:spPr>
          <a:xfrm>
            <a:off x="228600" y="2819400"/>
            <a:ext cx="4495800" cy="33528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04800" y="2949714"/>
            <a:ext cx="3048000" cy="400110"/>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Modeling human poses: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355600" y="3429000"/>
          <a:ext cx="4216400" cy="1066800"/>
        </p:xfrm>
        <a:graphic>
          <a:graphicData uri="http://schemas.openxmlformats.org/presentationml/2006/ole">
            <p:oleObj spid="_x0000_s668697" name="Equation" r:id="rId11" imgW="4216400" imgH="1066800" progId="Equation.DSMT4">
              <p:embed/>
            </p:oleObj>
          </a:graphicData>
        </a:graphic>
      </p:graphicFrame>
      <p:cxnSp>
        <p:nvCxnSpPr>
          <p:cNvPr id="72" name="Straight Connector 71"/>
          <p:cNvCxnSpPr/>
          <p:nvPr/>
        </p:nvCxnSpPr>
        <p:spPr>
          <a:xfrm>
            <a:off x="3657600" y="4343400"/>
            <a:ext cx="8382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3619500" y="4457700"/>
            <a:ext cx="609600" cy="3810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371600" y="4800600"/>
            <a:ext cx="3352800" cy="1015663"/>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Spatial relationship between the </a:t>
            </a:r>
            <a:r>
              <a:rPr lang="en-US" sz="2000" i="1" dirty="0" smtClean="0">
                <a:latin typeface="Times New Roman" pitchFamily="18" charset="0"/>
                <a:cs typeface="Times New Roman" pitchFamily="18" charset="0"/>
              </a:rPr>
              <a:t>l</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th</a:t>
            </a:r>
            <a:r>
              <a:rPr lang="en-US" sz="2000" dirty="0" smtClean="0">
                <a:latin typeface="Arial" pitchFamily="34" charset="0"/>
                <a:cs typeface="Arial" pitchFamily="34" charset="0"/>
              </a:rPr>
              <a:t> body part and the </a:t>
            </a:r>
            <a:r>
              <a:rPr lang="en-US" sz="2000" i="1" dirty="0" smtClean="0">
                <a:latin typeface="Times New Roman" pitchFamily="18" charset="0"/>
                <a:cs typeface="Times New Roman" pitchFamily="18" charset="0"/>
              </a:rPr>
              <a:t>m</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th</a:t>
            </a:r>
            <a:r>
              <a:rPr lang="en-US" sz="2000" dirty="0" smtClean="0">
                <a:latin typeface="Arial" pitchFamily="34" charset="0"/>
                <a:cs typeface="Arial" pitchFamily="34" charset="0"/>
              </a:rPr>
              <a:t> object window</a:t>
            </a:r>
            <a:endParaRPr lang="en-US" sz="2000" dirty="0">
              <a:latin typeface="Arial" pitchFamily="34" charset="0"/>
              <a:cs typeface="Arial" pitchFamily="34" charset="0"/>
            </a:endParaRPr>
          </a:p>
        </p:txBody>
      </p:sp>
      <p:sp>
        <p:nvSpPr>
          <p:cNvPr id="93" name="Oval 92"/>
          <p:cNvSpPr/>
          <p:nvPr/>
        </p:nvSpPr>
        <p:spPr>
          <a:xfrm>
            <a:off x="3108960" y="3962400"/>
            <a:ext cx="438912"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634525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Model Learning Result</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a:xfrm>
            <a:off x="6477000" y="6324600"/>
            <a:ext cx="2133600" cy="365125"/>
          </a:xfrm>
        </p:spPr>
        <p:txBody>
          <a:bodyPr/>
          <a:lstStyle/>
          <a:p>
            <a:fld id="{E0BB3CA0-32E3-4CDE-8D18-1C80C234AB4A}" type="slidenum">
              <a:rPr lang="en-US" smtClean="0">
                <a:solidFill>
                  <a:prstClr val="black">
                    <a:tint val="75000"/>
                  </a:prstClr>
                </a:solidFill>
              </a:rPr>
              <a:pPr/>
              <a:t>11</a:t>
            </a:fld>
            <a:endParaRPr lang="en-US" dirty="0">
              <a:solidFill>
                <a:prstClr val="black">
                  <a:tint val="75000"/>
                </a:prstClr>
              </a:solidFill>
            </a:endParaRPr>
          </a:p>
        </p:txBody>
      </p:sp>
      <p:pic>
        <p:nvPicPr>
          <p:cNvPr id="577543" name="Picture 7"/>
          <p:cNvPicPr>
            <a:picLocks noChangeAspect="1" noChangeArrowheads="1"/>
          </p:cNvPicPr>
          <p:nvPr/>
        </p:nvPicPr>
        <p:blipFill>
          <a:blip r:embed="rId2" cstate="print"/>
          <a:srcRect/>
          <a:stretch>
            <a:fillRect/>
          </a:stretch>
        </p:blipFill>
        <p:spPr bwMode="auto">
          <a:xfrm>
            <a:off x="1289240" y="1600200"/>
            <a:ext cx="7626160" cy="3664946"/>
          </a:xfrm>
          <a:prstGeom prst="rect">
            <a:avLst/>
          </a:prstGeom>
          <a:noFill/>
          <a:ln w="9525">
            <a:noFill/>
            <a:miter lim="800000"/>
            <a:headEnd/>
            <a:tailEnd/>
          </a:ln>
        </p:spPr>
      </p:pic>
      <p:sp>
        <p:nvSpPr>
          <p:cNvPr id="5" name="TextBox 4"/>
          <p:cNvSpPr txBox="1"/>
          <p:nvPr/>
        </p:nvSpPr>
        <p:spPr>
          <a:xfrm>
            <a:off x="76200" y="1518047"/>
            <a:ext cx="1066800" cy="584775"/>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Activity classes:</a:t>
            </a:r>
            <a:endParaRPr lang="en-US" sz="1600" b="1" dirty="0">
              <a:latin typeface="Arial" pitchFamily="34" charset="0"/>
              <a:cs typeface="Arial" pitchFamily="34" charset="0"/>
            </a:endParaRPr>
          </a:p>
        </p:txBody>
      </p:sp>
      <p:sp>
        <p:nvSpPr>
          <p:cNvPr id="6" name="TextBox 5"/>
          <p:cNvSpPr txBox="1"/>
          <p:nvPr/>
        </p:nvSpPr>
        <p:spPr>
          <a:xfrm>
            <a:off x="76200" y="2889647"/>
            <a:ext cx="1066800" cy="584775"/>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Atomic poses:</a:t>
            </a:r>
            <a:endParaRPr lang="en-US" sz="1600" b="1" dirty="0">
              <a:latin typeface="Arial" pitchFamily="34" charset="0"/>
              <a:cs typeface="Arial" pitchFamily="34" charset="0"/>
            </a:endParaRPr>
          </a:p>
        </p:txBody>
      </p:sp>
      <p:sp>
        <p:nvSpPr>
          <p:cNvPr id="7" name="TextBox 6"/>
          <p:cNvSpPr txBox="1"/>
          <p:nvPr/>
        </p:nvSpPr>
        <p:spPr>
          <a:xfrm>
            <a:off x="76200" y="4827657"/>
            <a:ext cx="1066800" cy="338554"/>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Objects:</a:t>
            </a:r>
            <a:endParaRPr lang="en-US" sz="1600" b="1" dirty="0">
              <a:latin typeface="Arial" pitchFamily="34" charset="0"/>
              <a:cs typeface="Arial" pitchFamily="34" charset="0"/>
            </a:endParaRPr>
          </a:p>
        </p:txBody>
      </p:sp>
    </p:spTree>
    <p:extLst>
      <p:ext uri="{BB962C8B-B14F-4D97-AF65-F5344CB8AC3E}">
        <p14:creationId xmlns="" xmlns:p14="http://schemas.microsoft.com/office/powerpoint/2010/main" val="634525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3708708"/>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Mutual context model for Action </a:t>
            </a:r>
            <a:r>
              <a:rPr lang="en-US" sz="2800" dirty="0" smtClean="0">
                <a:solidFill>
                  <a:schemeClr val="bg1">
                    <a:lumMod val="50000"/>
                  </a:schemeClr>
                </a:solidFill>
                <a:latin typeface="Arial" pitchFamily="34" charset="0"/>
                <a:cs typeface="Arial" pitchFamily="34" charset="0"/>
              </a:rPr>
              <a:t>Recognition</a:t>
            </a:r>
            <a:endParaRPr lang="en-US" sz="2400" dirty="0" smtClean="0">
              <a:solidFill>
                <a:schemeClr val="bg1">
                  <a:lumMod val="50000"/>
                </a:schemeClr>
              </a:solidFill>
              <a:latin typeface="Arial" pitchFamily="34" charset="0"/>
              <a:cs typeface="Arial" pitchFamily="34" charset="0"/>
            </a:endParaRPr>
          </a:p>
          <a:p>
            <a:pPr>
              <a:lnSpc>
                <a:spcPts val="4400"/>
              </a:lnSpc>
              <a:spcBef>
                <a:spcPts val="600"/>
              </a:spcBef>
              <a:buFont typeface="Arial" pitchFamily="34" charset="0"/>
              <a:buChar char="•"/>
            </a:pPr>
            <a:r>
              <a:rPr lang="en-US" sz="2800" dirty="0" smtClean="0">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13</a:t>
            </a:fld>
            <a:endParaRPr lang="en-US"/>
          </a:p>
        </p:txBody>
      </p:sp>
      <p:pic>
        <p:nvPicPr>
          <p:cNvPr id="8" name="Picture 7" descr="image10.bmp"/>
          <p:cNvPicPr>
            <a:picLocks noChangeAspect="1"/>
          </p:cNvPicPr>
          <p:nvPr/>
        </p:nvPicPr>
        <p:blipFill>
          <a:blip r:embed="rId2" cstate="print"/>
          <a:stretch>
            <a:fillRect/>
          </a:stretch>
        </p:blipFill>
        <p:spPr>
          <a:xfrm>
            <a:off x="3672840" y="2023348"/>
            <a:ext cx="1152144" cy="1645920"/>
          </a:xfrm>
          <a:prstGeom prst="rect">
            <a:avLst/>
          </a:prstGeom>
        </p:spPr>
      </p:pic>
      <p:pic>
        <p:nvPicPr>
          <p:cNvPr id="9" name="Picture 8" descr="image10.bmp"/>
          <p:cNvPicPr>
            <a:picLocks noChangeAspect="1"/>
          </p:cNvPicPr>
          <p:nvPr/>
        </p:nvPicPr>
        <p:blipFill>
          <a:blip r:embed="rId3" cstate="print"/>
          <a:stretch>
            <a:fillRect/>
          </a:stretch>
        </p:blipFill>
        <p:spPr>
          <a:xfrm>
            <a:off x="5882640" y="2023348"/>
            <a:ext cx="1152144" cy="1645920"/>
          </a:xfrm>
          <a:prstGeom prst="rect">
            <a:avLst/>
          </a:prstGeom>
        </p:spPr>
      </p:pic>
      <p:pic>
        <p:nvPicPr>
          <p:cNvPr id="10" name="Picture 9" descr="image17.bmp"/>
          <p:cNvPicPr>
            <a:picLocks noChangeAspect="1"/>
          </p:cNvPicPr>
          <p:nvPr/>
        </p:nvPicPr>
        <p:blipFill>
          <a:blip r:embed="rId4" cstate="print"/>
          <a:stretch>
            <a:fillRect/>
          </a:stretch>
        </p:blipFill>
        <p:spPr>
          <a:xfrm>
            <a:off x="1600200" y="4145280"/>
            <a:ext cx="1152144" cy="1645920"/>
          </a:xfrm>
          <a:prstGeom prst="rect">
            <a:avLst/>
          </a:prstGeom>
        </p:spPr>
      </p:pic>
      <p:pic>
        <p:nvPicPr>
          <p:cNvPr id="11" name="Picture 10" descr="image09.bmp"/>
          <p:cNvPicPr>
            <a:picLocks noChangeAspect="1"/>
          </p:cNvPicPr>
          <p:nvPr/>
        </p:nvPicPr>
        <p:blipFill>
          <a:blip r:embed="rId5" cstate="print"/>
          <a:stretch>
            <a:fillRect/>
          </a:stretch>
        </p:blipFill>
        <p:spPr>
          <a:xfrm>
            <a:off x="3657600" y="4145280"/>
            <a:ext cx="1152144" cy="1645920"/>
          </a:xfrm>
          <a:prstGeom prst="rect">
            <a:avLst/>
          </a:prstGeom>
        </p:spPr>
      </p:pic>
      <p:pic>
        <p:nvPicPr>
          <p:cNvPr id="12" name="Picture 11" descr="image34.bmp"/>
          <p:cNvPicPr>
            <a:picLocks noChangeAspect="1"/>
          </p:cNvPicPr>
          <p:nvPr/>
        </p:nvPicPr>
        <p:blipFill>
          <a:blip r:embed="rId6" cstate="print"/>
          <a:stretch>
            <a:fillRect/>
          </a:stretch>
        </p:blipFill>
        <p:spPr>
          <a:xfrm>
            <a:off x="5867400" y="4145280"/>
            <a:ext cx="1152144" cy="1645920"/>
          </a:xfrm>
          <a:prstGeom prst="rect">
            <a:avLst/>
          </a:prstGeom>
        </p:spPr>
      </p:pic>
      <p:sp>
        <p:nvSpPr>
          <p:cNvPr id="13" name="TextBox 12"/>
          <p:cNvSpPr txBox="1"/>
          <p:nvPr/>
        </p:nvSpPr>
        <p:spPr>
          <a:xfrm>
            <a:off x="533400" y="6324600"/>
            <a:ext cx="1905000" cy="338554"/>
          </a:xfrm>
          <a:prstGeom prst="rect">
            <a:avLst/>
          </a:prstGeom>
          <a:noFill/>
        </p:spPr>
        <p:txBody>
          <a:bodyPr wrap="square" rtlCol="0">
            <a:spAutoFit/>
          </a:bodyPr>
          <a:lstStyle/>
          <a:p>
            <a:r>
              <a:rPr lang="en-US" sz="1600" dirty="0" smtClean="0">
                <a:latin typeface="Arial" pitchFamily="34" charset="0"/>
                <a:cs typeface="Arial" pitchFamily="34" charset="0"/>
              </a:rPr>
              <a:t>[Gupta et al, 2009]</a:t>
            </a:r>
            <a:endParaRPr lang="en-US" sz="1600" dirty="0">
              <a:latin typeface="Arial" pitchFamily="34" charset="0"/>
              <a:cs typeface="Arial" pitchFamily="34" charset="0"/>
            </a:endParaRPr>
          </a:p>
        </p:txBody>
      </p:sp>
      <p:sp>
        <p:nvSpPr>
          <p:cNvPr id="14" name="TextBox 13"/>
          <p:cNvSpPr txBox="1"/>
          <p:nvPr/>
        </p:nvSpPr>
        <p:spPr>
          <a:xfrm>
            <a:off x="1371600" y="3669268"/>
            <a:ext cx="1676400" cy="369332"/>
          </a:xfrm>
          <a:prstGeom prst="rect">
            <a:avLst/>
          </a:prstGeom>
          <a:noFill/>
        </p:spPr>
        <p:txBody>
          <a:bodyPr wrap="square" rtlCol="0">
            <a:spAutoFit/>
          </a:bodyPr>
          <a:lstStyle/>
          <a:p>
            <a:pPr algn="ctr"/>
            <a:r>
              <a:rPr lang="en-US" dirty="0" smtClean="0">
                <a:latin typeface="Arial" pitchFamily="34" charset="0"/>
                <a:cs typeface="Arial" pitchFamily="34" charset="0"/>
              </a:rPr>
              <a:t>Cricket batting</a:t>
            </a:r>
            <a:endParaRPr lang="en-US" dirty="0">
              <a:latin typeface="Arial" pitchFamily="34" charset="0"/>
              <a:cs typeface="Arial" pitchFamily="34" charset="0"/>
            </a:endParaRPr>
          </a:p>
        </p:txBody>
      </p:sp>
      <p:sp>
        <p:nvSpPr>
          <p:cNvPr id="15" name="TextBox 14"/>
          <p:cNvSpPr txBox="1"/>
          <p:nvPr/>
        </p:nvSpPr>
        <p:spPr>
          <a:xfrm>
            <a:off x="3352800" y="3669268"/>
            <a:ext cx="1752600" cy="369332"/>
          </a:xfrm>
          <a:prstGeom prst="rect">
            <a:avLst/>
          </a:prstGeom>
          <a:noFill/>
        </p:spPr>
        <p:txBody>
          <a:bodyPr wrap="square" rtlCol="0">
            <a:spAutoFit/>
          </a:bodyPr>
          <a:lstStyle/>
          <a:p>
            <a:pPr algn="ctr"/>
            <a:r>
              <a:rPr lang="en-US" dirty="0" smtClean="0">
                <a:latin typeface="Arial" pitchFamily="34" charset="0"/>
                <a:cs typeface="Arial" pitchFamily="34" charset="0"/>
              </a:rPr>
              <a:t>Cricket bowling</a:t>
            </a:r>
            <a:endParaRPr lang="en-US" dirty="0">
              <a:latin typeface="Arial" pitchFamily="34" charset="0"/>
              <a:cs typeface="Arial" pitchFamily="34" charset="0"/>
            </a:endParaRPr>
          </a:p>
        </p:txBody>
      </p:sp>
      <p:sp>
        <p:nvSpPr>
          <p:cNvPr id="16" name="TextBox 15"/>
          <p:cNvSpPr txBox="1"/>
          <p:nvPr/>
        </p:nvSpPr>
        <p:spPr>
          <a:xfrm>
            <a:off x="5638800" y="3669268"/>
            <a:ext cx="1600200" cy="369332"/>
          </a:xfrm>
          <a:prstGeom prst="rect">
            <a:avLst/>
          </a:prstGeom>
          <a:noFill/>
        </p:spPr>
        <p:txBody>
          <a:bodyPr wrap="square" rtlCol="0">
            <a:spAutoFit/>
          </a:bodyPr>
          <a:lstStyle/>
          <a:p>
            <a:pPr algn="ctr"/>
            <a:r>
              <a:rPr lang="en-US" dirty="0" smtClean="0">
                <a:latin typeface="Arial" pitchFamily="34" charset="0"/>
                <a:cs typeface="Arial" pitchFamily="34" charset="0"/>
              </a:rPr>
              <a:t>Croquet shot</a:t>
            </a:r>
            <a:endParaRPr lang="en-US" dirty="0">
              <a:latin typeface="Arial" pitchFamily="34" charset="0"/>
              <a:cs typeface="Arial" pitchFamily="34" charset="0"/>
            </a:endParaRPr>
          </a:p>
        </p:txBody>
      </p:sp>
      <p:sp>
        <p:nvSpPr>
          <p:cNvPr id="17" name="TextBox 16"/>
          <p:cNvSpPr txBox="1"/>
          <p:nvPr/>
        </p:nvSpPr>
        <p:spPr>
          <a:xfrm>
            <a:off x="1219200" y="5791200"/>
            <a:ext cx="1905000" cy="369332"/>
          </a:xfrm>
          <a:prstGeom prst="rect">
            <a:avLst/>
          </a:prstGeom>
          <a:noFill/>
        </p:spPr>
        <p:txBody>
          <a:bodyPr wrap="square" rtlCol="0">
            <a:spAutoFit/>
          </a:bodyPr>
          <a:lstStyle/>
          <a:p>
            <a:pPr algn="ctr"/>
            <a:r>
              <a:rPr lang="en-US" dirty="0" smtClean="0">
                <a:latin typeface="Arial" pitchFamily="34" charset="0"/>
                <a:cs typeface="Arial" pitchFamily="34" charset="0"/>
              </a:rPr>
              <a:t>Tennis forehand</a:t>
            </a:r>
            <a:endParaRPr lang="en-US" dirty="0">
              <a:latin typeface="Arial" pitchFamily="34" charset="0"/>
              <a:cs typeface="Arial" pitchFamily="34" charset="0"/>
            </a:endParaRPr>
          </a:p>
        </p:txBody>
      </p:sp>
      <p:sp>
        <p:nvSpPr>
          <p:cNvPr id="18" name="TextBox 17"/>
          <p:cNvSpPr txBox="1"/>
          <p:nvPr/>
        </p:nvSpPr>
        <p:spPr>
          <a:xfrm>
            <a:off x="3429000" y="5791200"/>
            <a:ext cx="1600200" cy="369332"/>
          </a:xfrm>
          <a:prstGeom prst="rect">
            <a:avLst/>
          </a:prstGeom>
          <a:noFill/>
        </p:spPr>
        <p:txBody>
          <a:bodyPr wrap="square" rtlCol="0">
            <a:spAutoFit/>
          </a:bodyPr>
          <a:lstStyle/>
          <a:p>
            <a:pPr algn="ctr"/>
            <a:r>
              <a:rPr lang="en-US" dirty="0" smtClean="0">
                <a:latin typeface="Arial" pitchFamily="34" charset="0"/>
                <a:cs typeface="Arial" pitchFamily="34" charset="0"/>
              </a:rPr>
              <a:t>Tennis serve</a:t>
            </a:r>
            <a:endParaRPr lang="en-US" dirty="0">
              <a:latin typeface="Arial" pitchFamily="34" charset="0"/>
              <a:cs typeface="Arial" pitchFamily="34" charset="0"/>
            </a:endParaRPr>
          </a:p>
        </p:txBody>
      </p:sp>
      <p:sp>
        <p:nvSpPr>
          <p:cNvPr id="19" name="TextBox 18"/>
          <p:cNvSpPr txBox="1"/>
          <p:nvPr/>
        </p:nvSpPr>
        <p:spPr>
          <a:xfrm>
            <a:off x="5486400" y="5791200"/>
            <a:ext cx="1905000" cy="369332"/>
          </a:xfrm>
          <a:prstGeom prst="rect">
            <a:avLst/>
          </a:prstGeom>
          <a:noFill/>
        </p:spPr>
        <p:txBody>
          <a:bodyPr wrap="square" rtlCol="0">
            <a:spAutoFit/>
          </a:bodyPr>
          <a:lstStyle/>
          <a:p>
            <a:pPr algn="ctr"/>
            <a:r>
              <a:rPr lang="en-US" dirty="0" smtClean="0">
                <a:latin typeface="Arial" pitchFamily="34" charset="0"/>
                <a:cs typeface="Arial" pitchFamily="34" charset="0"/>
              </a:rPr>
              <a:t>Volleyball smash</a:t>
            </a:r>
            <a:endParaRPr lang="en-US" dirty="0">
              <a:latin typeface="Arial" pitchFamily="34" charset="0"/>
              <a:cs typeface="Arial" pitchFamily="34" charset="0"/>
            </a:endParaRPr>
          </a:p>
        </p:txBody>
      </p:sp>
      <p:sp>
        <p:nvSpPr>
          <p:cNvPr id="20" name="TextBox 19"/>
          <p:cNvSpPr txBox="1"/>
          <p:nvPr/>
        </p:nvSpPr>
        <p:spPr>
          <a:xfrm>
            <a:off x="609600" y="1143000"/>
            <a:ext cx="7620000" cy="707886"/>
          </a:xfrm>
          <a:prstGeom prst="rect">
            <a:avLst/>
          </a:prstGeom>
          <a:noFill/>
        </p:spPr>
        <p:txBody>
          <a:bodyPr wrap="square" rtlCol="0">
            <a:spAutoFit/>
          </a:bodyPr>
          <a:lstStyle/>
          <a:p>
            <a:r>
              <a:rPr lang="en-US" sz="2000" dirty="0" smtClean="0">
                <a:latin typeface="Arial" pitchFamily="34" charset="0"/>
                <a:cs typeface="Arial" pitchFamily="34" charset="0"/>
              </a:rPr>
              <a:t>6 </a:t>
            </a:r>
            <a:r>
              <a:rPr lang="en-US" sz="2000" dirty="0" smtClean="0">
                <a:latin typeface="Arial" pitchFamily="34" charset="0"/>
                <a:cs typeface="Arial" pitchFamily="34" charset="0"/>
              </a:rPr>
              <a:t>classes, 180 training (supervised with object and body part locations) &amp; 120 testing images</a:t>
            </a:r>
          </a:p>
        </p:txBody>
      </p:sp>
      <p:pic>
        <p:nvPicPr>
          <p:cNvPr id="22" name="Picture 21" descr="image02.bmp"/>
          <p:cNvPicPr>
            <a:picLocks noChangeAspect="1"/>
          </p:cNvPicPr>
          <p:nvPr/>
        </p:nvPicPr>
        <p:blipFill>
          <a:blip r:embed="rId7" cstate="print"/>
          <a:stretch>
            <a:fillRect/>
          </a:stretch>
        </p:blipFill>
        <p:spPr>
          <a:xfrm>
            <a:off x="1615440" y="2023348"/>
            <a:ext cx="1152144" cy="1645920"/>
          </a:xfrm>
          <a:prstGeom prst="rect">
            <a:avLst/>
          </a:prstGeom>
        </p:spPr>
      </p:pic>
      <p:sp>
        <p:nvSpPr>
          <p:cNvPr id="27"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Sports Dataset</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14</a:t>
            </a:fld>
            <a:endParaRPr lang="en-US" dirty="0"/>
          </a:p>
        </p:txBody>
      </p:sp>
      <p:sp>
        <p:nvSpPr>
          <p:cNvPr id="27"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Action Classification Results</a:t>
            </a:r>
            <a:endParaRPr lang="en-US" sz="3200" b="1" dirty="0">
              <a:latin typeface="Arial" pitchFamily="34" charset="0"/>
              <a:cs typeface="Arial" pitchFamily="34" charset="0"/>
            </a:endParaRPr>
          </a:p>
        </p:txBody>
      </p:sp>
      <p:pic>
        <p:nvPicPr>
          <p:cNvPr id="8" name="Picture 7" descr="classification-final.emf"/>
          <p:cNvPicPr>
            <a:picLocks noChangeAspect="1"/>
          </p:cNvPicPr>
          <p:nvPr/>
        </p:nvPicPr>
        <p:blipFill>
          <a:blip r:embed="rId3" cstate="print"/>
          <a:stretch>
            <a:fillRect/>
          </a:stretch>
        </p:blipFill>
        <p:spPr>
          <a:xfrm>
            <a:off x="457200" y="1371600"/>
            <a:ext cx="8190493" cy="4789207"/>
          </a:xfrm>
          <a:prstGeom prst="rect">
            <a:avLst/>
          </a:prstGeom>
        </p:spPr>
      </p:pic>
      <p:sp>
        <p:nvSpPr>
          <p:cNvPr id="12" name="Rectangle 11"/>
          <p:cNvSpPr/>
          <p:nvPr/>
        </p:nvSpPr>
        <p:spPr>
          <a:xfrm>
            <a:off x="6934200" y="2514600"/>
            <a:ext cx="762000" cy="2743200"/>
          </a:xfrm>
          <a:prstGeom prst="rect">
            <a:avLst/>
          </a:prstGeom>
          <a:noFill/>
          <a:ln w="44450">
            <a:solidFill>
              <a:srgbClr val="FF00F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314552" y="1905000"/>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243376" y="1721527"/>
            <a:ext cx="109211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Yao et al, (2011)</a:t>
            </a:r>
            <a:endParaRPr lang="en-US" sz="1600" dirty="0">
              <a:latin typeface="Arial" pitchFamily="34" charset="0"/>
              <a:cs typeface="Arial" pitchFamily="34" charset="0"/>
            </a:endParaRPr>
          </a:p>
        </p:txBody>
      </p:sp>
      <p:sp>
        <p:nvSpPr>
          <p:cNvPr id="16" name="Rectangle 15"/>
          <p:cNvSpPr/>
          <p:nvPr/>
        </p:nvSpPr>
        <p:spPr>
          <a:xfrm>
            <a:off x="2286000" y="1828800"/>
            <a:ext cx="1295400" cy="43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174040" y="1740427"/>
            <a:ext cx="149912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Yao &amp; </a:t>
            </a:r>
            <a:r>
              <a:rPr lang="en-US" sz="1600" dirty="0" err="1" smtClean="0">
                <a:latin typeface="Arial" pitchFamily="34" charset="0"/>
                <a:cs typeface="Arial" pitchFamily="34" charset="0"/>
              </a:rPr>
              <a:t>Fei</a:t>
            </a:r>
            <a:r>
              <a:rPr lang="en-US" sz="1600" dirty="0" smtClean="0">
                <a:latin typeface="Arial" pitchFamily="34" charset="0"/>
                <a:cs typeface="Arial" pitchFamily="34" charset="0"/>
              </a:rPr>
              <a:t>-</a:t>
            </a:r>
            <a:r>
              <a:rPr lang="en-US" sz="1600" dirty="0" err="1" smtClean="0">
                <a:latin typeface="Arial" pitchFamily="34" charset="0"/>
                <a:cs typeface="Arial" pitchFamily="34" charset="0"/>
              </a:rPr>
              <a:t>Fei</a:t>
            </a:r>
            <a:r>
              <a:rPr lang="en-US" sz="1600" dirty="0" smtClean="0">
                <a:latin typeface="Arial" pitchFamily="34" charset="0"/>
                <a:cs typeface="Arial" pitchFamily="34" charset="0"/>
              </a:rPr>
              <a:t>, (2010)</a:t>
            </a:r>
            <a:endParaRPr lang="en-US" sz="1600" dirty="0">
              <a:latin typeface="Arial" pitchFamily="34" charset="0"/>
              <a:cs typeface="Arial" pitchFamily="34" charset="0"/>
            </a:endParaRPr>
          </a:p>
        </p:txBody>
      </p:sp>
    </p:spTree>
    <p:extLst>
      <p:ext uri="{BB962C8B-B14F-4D97-AF65-F5344CB8AC3E}">
        <p14:creationId xmlns="" xmlns:p14="http://schemas.microsoft.com/office/powerpoint/2010/main" val="31946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15</a:t>
            </a:fld>
            <a:endParaRPr lang="en-US" dirty="0"/>
          </a:p>
        </p:txBody>
      </p:sp>
      <p:sp>
        <p:nvSpPr>
          <p:cNvPr id="27"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Object Detection Results</a:t>
            </a:r>
            <a:endParaRPr lang="en-US" sz="3200" b="1" dirty="0">
              <a:latin typeface="Arial" pitchFamily="34" charset="0"/>
              <a:cs typeface="Arial" pitchFamily="34" charset="0"/>
            </a:endParaRPr>
          </a:p>
        </p:txBody>
      </p:sp>
      <p:graphicFrame>
        <p:nvGraphicFramePr>
          <p:cNvPr id="32" name="Table 31"/>
          <p:cNvGraphicFramePr>
            <a:graphicFrameLocks noGrp="1"/>
          </p:cNvGraphicFramePr>
          <p:nvPr/>
        </p:nvGraphicFramePr>
        <p:xfrm>
          <a:off x="457200" y="2282820"/>
          <a:ext cx="4495800" cy="3685650"/>
        </p:xfrm>
        <a:graphic>
          <a:graphicData uri="http://schemas.openxmlformats.org/drawingml/2006/table">
            <a:tbl>
              <a:tblPr firstRow="1" bandRow="1">
                <a:tableStyleId>{5C22544A-7EE6-4342-B048-85BDC9FD1C3A}</a:tableStyleId>
              </a:tblPr>
              <a:tblGrid>
                <a:gridCol w="1524000"/>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cricket bat</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.17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.18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.20</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cricket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.24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.27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1" dirty="0" smtClean="0">
                          <a:solidFill>
                            <a:schemeClr val="tx1"/>
                          </a:solidFill>
                          <a:latin typeface="Arial" pitchFamily="34" charset="0"/>
                          <a:cs typeface="Arial" pitchFamily="34" charset="0"/>
                        </a:rPr>
                        <a:t>.32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68565">
                <a:tc>
                  <a:txBody>
                    <a:bodyPr/>
                    <a:lstStyle/>
                    <a:p>
                      <a:pPr algn="ctr"/>
                      <a:r>
                        <a:rPr lang="en-US" sz="1600" dirty="0" smtClean="0">
                          <a:solidFill>
                            <a:schemeClr val="tx1"/>
                          </a:solidFill>
                          <a:latin typeface="Arial" pitchFamily="34" charset="0"/>
                          <a:cs typeface="Arial" pitchFamily="34" charset="0"/>
                        </a:rPr>
                        <a:t>cricket stump</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.77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.78</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.77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 mallet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.29</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.34</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.50</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.52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1" dirty="0" smtClean="0">
                          <a:solidFill>
                            <a:schemeClr val="tx1"/>
                          </a:solidFill>
                          <a:latin typeface="Arial" pitchFamily="34" charset="0"/>
                          <a:cs typeface="Arial" pitchFamily="34" charset="0"/>
                        </a:rPr>
                        <a:t>.58</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68565">
                <a:tc>
                  <a:txBody>
                    <a:bodyPr/>
                    <a:lstStyle/>
                    <a:p>
                      <a:pPr algn="ctr"/>
                      <a:r>
                        <a:rPr lang="en-US" sz="1600" dirty="0" smtClean="0">
                          <a:solidFill>
                            <a:schemeClr val="tx1"/>
                          </a:solidFill>
                          <a:latin typeface="Arial" pitchFamily="34" charset="0"/>
                          <a:cs typeface="Arial" pitchFamily="34" charset="0"/>
                        </a:rPr>
                        <a:t>croquet</a:t>
                      </a:r>
                      <a:r>
                        <a:rPr lang="en-US" sz="1600" baseline="0" dirty="0" smtClean="0">
                          <a:solidFill>
                            <a:schemeClr val="tx1"/>
                          </a:solidFill>
                          <a:latin typeface="Arial" pitchFamily="34" charset="0"/>
                          <a:cs typeface="Arial" pitchFamily="34" charset="0"/>
                        </a:rPr>
                        <a:t> hoop</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.15</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.17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.22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tennis racket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.33</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.31</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tennis</a:t>
                      </a:r>
                      <a:r>
                        <a:rPr lang="en-US" sz="1600" baseline="0" dirty="0" smtClean="0">
                          <a:solidFill>
                            <a:schemeClr val="tx1"/>
                          </a:solidFill>
                          <a:latin typeface="Arial" pitchFamily="34" charset="0"/>
                          <a:cs typeface="Arial" pitchFamily="34" charset="0"/>
                        </a:rPr>
                        <a: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.42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.46</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1" dirty="0" smtClean="0">
                          <a:solidFill>
                            <a:schemeClr val="tx1"/>
                          </a:solidFill>
                          <a:latin typeface="Arial" pitchFamily="34" charset="0"/>
                          <a:cs typeface="Arial" pitchFamily="34" charset="0"/>
                        </a:rPr>
                        <a:t>.49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68565">
                <a:tc>
                  <a:txBody>
                    <a:bodyPr/>
                    <a:lstStyle/>
                    <a:p>
                      <a:pPr algn="ctr"/>
                      <a:r>
                        <a:rPr lang="en-US" sz="1600" dirty="0" smtClean="0">
                          <a:solidFill>
                            <a:schemeClr val="tx1"/>
                          </a:solidFill>
                          <a:latin typeface="Arial" pitchFamily="34" charset="0"/>
                          <a:cs typeface="Arial" pitchFamily="34" charset="0"/>
                        </a:rPr>
                        <a:t>volleyball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.64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.65</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volleyball</a:t>
                      </a:r>
                      <a:r>
                        <a:rPr lang="en-US" sz="1600" baseline="0" dirty="0" smtClean="0">
                          <a:solidFill>
                            <a:schemeClr val="tx1"/>
                          </a:solidFill>
                          <a:latin typeface="Arial" pitchFamily="34" charset="0"/>
                          <a:cs typeface="Arial" pitchFamily="34" charset="0"/>
                        </a:rPr>
                        <a:t> net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.04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.06</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.09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9" name="Table 38"/>
          <p:cNvGraphicFramePr>
            <a:graphicFrameLocks noGrp="1"/>
          </p:cNvGraphicFramePr>
          <p:nvPr/>
        </p:nvGraphicFramePr>
        <p:xfrm>
          <a:off x="457200" y="1447800"/>
          <a:ext cx="4495800" cy="774435"/>
        </p:xfrm>
        <a:graphic>
          <a:graphicData uri="http://schemas.openxmlformats.org/drawingml/2006/table">
            <a:tbl>
              <a:tblPr firstRow="1" bandRow="1">
                <a:tableStyleId>{5C22544A-7EE6-4342-B048-85BDC9FD1C3A}</a:tableStyleId>
              </a:tblPr>
              <a:tblGrid>
                <a:gridCol w="1524000"/>
                <a:gridCol w="990600"/>
                <a:gridCol w="990600"/>
                <a:gridCol w="990600"/>
              </a:tblGrid>
              <a:tr h="774435">
                <a:tc>
                  <a:txBody>
                    <a:bodyPr/>
                    <a:lstStyle/>
                    <a:p>
                      <a:pPr algn="ctr"/>
                      <a:r>
                        <a:rPr lang="en-US" sz="1400" dirty="0" smtClean="0">
                          <a:solidFill>
                            <a:schemeClr val="tx1"/>
                          </a:solidFill>
                          <a:latin typeface="Arial" pitchFamily="34" charset="0"/>
                          <a:cs typeface="Arial" pitchFamily="34" charset="0"/>
                        </a:rPr>
                        <a:t>Method</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err="1" smtClean="0">
                          <a:solidFill>
                            <a:schemeClr val="tx1"/>
                          </a:solidFill>
                          <a:latin typeface="Arial" pitchFamily="34" charset="0"/>
                          <a:cs typeface="Arial" pitchFamily="34" charset="0"/>
                        </a:rPr>
                        <a:t>Felzensz-walb</a:t>
                      </a:r>
                      <a:r>
                        <a:rPr lang="en-US" sz="1300" dirty="0" smtClean="0">
                          <a:solidFill>
                            <a:schemeClr val="tx1"/>
                          </a:solidFill>
                          <a:latin typeface="Arial" pitchFamily="34" charset="0"/>
                          <a:cs typeface="Arial" pitchFamily="34" charset="0"/>
                        </a:rPr>
                        <a:t> et al.</a:t>
                      </a:r>
                      <a:r>
                        <a:rPr lang="en-US" sz="1300" baseline="0" dirty="0" smtClean="0">
                          <a:solidFill>
                            <a:schemeClr val="tx1"/>
                          </a:solidFill>
                          <a:latin typeface="Arial" pitchFamily="34" charset="0"/>
                          <a:cs typeface="Arial" pitchFamily="34" charset="0"/>
                        </a:rPr>
                        <a:t> (2010)</a:t>
                      </a:r>
                      <a:endParaRPr lang="en-US" sz="13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Desai et al. (2009)</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Yao et al. (2011)</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40" name="Table 39"/>
          <p:cNvGraphicFramePr>
            <a:graphicFrameLocks noGrp="1"/>
          </p:cNvGraphicFramePr>
          <p:nvPr/>
        </p:nvGraphicFramePr>
        <p:xfrm>
          <a:off x="457200" y="6032235"/>
          <a:ext cx="4495800" cy="368565"/>
        </p:xfrm>
        <a:graphic>
          <a:graphicData uri="http://schemas.openxmlformats.org/drawingml/2006/table">
            <a:tbl>
              <a:tblPr firstRow="1" bandRow="1">
                <a:tableStyleId>{5C22544A-7EE6-4342-B048-85BDC9FD1C3A}</a:tableStyleId>
              </a:tblPr>
              <a:tblGrid>
                <a:gridCol w="1524000"/>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overall</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.41</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Picture 6" descr="image09.bmp"/>
          <p:cNvPicPr>
            <a:picLocks noChangeAspect="1"/>
          </p:cNvPicPr>
          <p:nvPr/>
        </p:nvPicPr>
        <p:blipFill>
          <a:blip r:embed="rId2" cstate="print"/>
          <a:stretch>
            <a:fillRect/>
          </a:stretch>
        </p:blipFill>
        <p:spPr>
          <a:xfrm>
            <a:off x="6096000" y="4114800"/>
            <a:ext cx="1828800" cy="2166781"/>
          </a:xfrm>
          <a:prstGeom prst="rect">
            <a:avLst/>
          </a:prstGeom>
        </p:spPr>
      </p:pic>
      <p:pic>
        <p:nvPicPr>
          <p:cNvPr id="8" name="Picture 7" descr="image19.bmp"/>
          <p:cNvPicPr>
            <a:picLocks noChangeAspect="1"/>
          </p:cNvPicPr>
          <p:nvPr/>
        </p:nvPicPr>
        <p:blipFill>
          <a:blip r:embed="rId3" cstate="print"/>
          <a:stretch>
            <a:fillRect/>
          </a:stretch>
        </p:blipFill>
        <p:spPr>
          <a:xfrm>
            <a:off x="6172200" y="1371599"/>
            <a:ext cx="1633326" cy="2497039"/>
          </a:xfrm>
          <a:prstGeom prst="rect">
            <a:avLst/>
          </a:prstGeom>
        </p:spPr>
      </p:pic>
      <p:sp>
        <p:nvSpPr>
          <p:cNvPr id="9" name="Rectangle 8"/>
          <p:cNvSpPr/>
          <p:nvPr/>
        </p:nvSpPr>
        <p:spPr>
          <a:xfrm>
            <a:off x="7004304" y="1810512"/>
            <a:ext cx="91440" cy="91440"/>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97496" y="5888736"/>
            <a:ext cx="118872" cy="118872"/>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5029200" y="2286000"/>
            <a:ext cx="1066800" cy="533400"/>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029200" y="3962400"/>
            <a:ext cx="990600" cy="838200"/>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16</a:t>
            </a:fld>
            <a:endParaRPr lang="en-US" dirty="0"/>
          </a:p>
        </p:txBody>
      </p:sp>
      <p:sp>
        <p:nvSpPr>
          <p:cNvPr id="27"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Human Pose Estimation Results</a:t>
            </a:r>
            <a:endParaRPr lang="en-US" sz="3200" b="1" dirty="0">
              <a:latin typeface="Arial" pitchFamily="34" charset="0"/>
              <a:cs typeface="Arial" pitchFamily="34" charset="0"/>
            </a:endParaRPr>
          </a:p>
        </p:txBody>
      </p:sp>
      <p:graphicFrame>
        <p:nvGraphicFramePr>
          <p:cNvPr id="32" name="Table 31"/>
          <p:cNvGraphicFramePr>
            <a:graphicFrameLocks noGrp="1"/>
          </p:cNvGraphicFramePr>
          <p:nvPr/>
        </p:nvGraphicFramePr>
        <p:xfrm>
          <a:off x="457200" y="2282820"/>
          <a:ext cx="4343399" cy="3685650"/>
        </p:xfrm>
        <a:graphic>
          <a:graphicData uri="http://schemas.openxmlformats.org/drawingml/2006/table">
            <a:tbl>
              <a:tblPr firstRow="1" bandRow="1">
                <a:tableStyleId>{5C22544A-7EE6-4342-B048-85BDC9FD1C3A}</a:tableStyleId>
              </a:tblPr>
              <a:tblGrid>
                <a:gridCol w="1371599"/>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head</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.58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.71</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.76</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b="0" dirty="0" smtClean="0">
                          <a:solidFill>
                            <a:schemeClr val="tx1"/>
                          </a:solidFill>
                          <a:latin typeface="Arial" pitchFamily="34" charset="0"/>
                          <a:cs typeface="Arial" pitchFamily="34" charset="0"/>
                        </a:rPr>
                        <a:t>torso</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.66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.69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upper arms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.44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.52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.40</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.40</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.45</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lower</a:t>
                      </a:r>
                      <a:r>
                        <a:rPr lang="en-US" sz="1600" b="0" baseline="0" dirty="0" smtClean="0">
                          <a:solidFill>
                            <a:schemeClr val="tx1"/>
                          </a:solidFill>
                          <a:latin typeface="Arial" pitchFamily="34" charset="0"/>
                          <a:cs typeface="Arial" pitchFamily="34" charset="0"/>
                        </a:rPr>
                        <a:t> arms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.27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.35</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.29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.36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upper</a:t>
                      </a:r>
                      <a:r>
                        <a:rPr lang="en-US" sz="1600" b="0" baseline="0" dirty="0" smtClean="0">
                          <a:solidFill>
                            <a:schemeClr val="tx1"/>
                          </a:solidFill>
                          <a:latin typeface="Arial" pitchFamily="34" charset="0"/>
                          <a:cs typeface="Arial" pitchFamily="34" charset="0"/>
                        </a:rPr>
                        <a:t> legs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.43</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.58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.63</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1" dirty="0" smtClean="0">
                          <a:solidFill>
                            <a:schemeClr val="tx1"/>
                          </a:solidFill>
                          <a:latin typeface="Arial" pitchFamily="34" charset="0"/>
                          <a:cs typeface="Arial" pitchFamily="34" charset="0"/>
                        </a:rPr>
                        <a:t>.63</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.61</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lower</a:t>
                      </a:r>
                      <a:r>
                        <a:rPr lang="en-US" sz="1600" b="0" baseline="0" dirty="0" smtClean="0">
                          <a:solidFill>
                            <a:schemeClr val="tx1"/>
                          </a:solidFill>
                          <a:latin typeface="Arial" pitchFamily="34" charset="0"/>
                          <a:cs typeface="Arial" pitchFamily="34" charset="0"/>
                        </a:rPr>
                        <a:t> legs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.59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.60</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.71</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9" name="Table 38"/>
          <p:cNvGraphicFramePr>
            <a:graphicFrameLocks noGrp="1"/>
          </p:cNvGraphicFramePr>
          <p:nvPr/>
        </p:nvGraphicFramePr>
        <p:xfrm>
          <a:off x="457200" y="1447800"/>
          <a:ext cx="4343399" cy="774435"/>
        </p:xfrm>
        <a:graphic>
          <a:graphicData uri="http://schemas.openxmlformats.org/drawingml/2006/table">
            <a:tbl>
              <a:tblPr firstRow="1" bandRow="1">
                <a:tableStyleId>{5C22544A-7EE6-4342-B048-85BDC9FD1C3A}</a:tableStyleId>
              </a:tblPr>
              <a:tblGrid>
                <a:gridCol w="1371599"/>
                <a:gridCol w="990600"/>
                <a:gridCol w="990600"/>
                <a:gridCol w="990600"/>
              </a:tblGrid>
              <a:tr h="774435">
                <a:tc>
                  <a:txBody>
                    <a:bodyPr/>
                    <a:lstStyle/>
                    <a:p>
                      <a:pPr algn="ctr"/>
                      <a:r>
                        <a:rPr lang="en-US" sz="1400" dirty="0" smtClean="0">
                          <a:solidFill>
                            <a:schemeClr val="tx1"/>
                          </a:solidFill>
                          <a:latin typeface="Arial" pitchFamily="34" charset="0"/>
                          <a:cs typeface="Arial" pitchFamily="34" charset="0"/>
                        </a:rPr>
                        <a:t>Method</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smtClean="0">
                          <a:solidFill>
                            <a:schemeClr val="tx1"/>
                          </a:solidFill>
                          <a:latin typeface="Arial" pitchFamily="34" charset="0"/>
                          <a:cs typeface="Arial" pitchFamily="34" charset="0"/>
                        </a:rPr>
                        <a:t>Yao &amp; </a:t>
                      </a:r>
                      <a:r>
                        <a:rPr lang="en-US" sz="1300" dirty="0" err="1" smtClean="0">
                          <a:solidFill>
                            <a:schemeClr val="tx1"/>
                          </a:solidFill>
                          <a:latin typeface="Arial" pitchFamily="34" charset="0"/>
                          <a:cs typeface="Arial" pitchFamily="34" charset="0"/>
                        </a:rPr>
                        <a:t>Fei-Fei</a:t>
                      </a:r>
                      <a:r>
                        <a:rPr lang="en-US" sz="1300" baseline="0" dirty="0" smtClean="0">
                          <a:solidFill>
                            <a:schemeClr val="tx1"/>
                          </a:solidFill>
                          <a:latin typeface="Arial" pitchFamily="34" charset="0"/>
                          <a:cs typeface="Arial" pitchFamily="34" charset="0"/>
                        </a:rPr>
                        <a:t> (2010)</a:t>
                      </a:r>
                      <a:endParaRPr lang="en-US" sz="13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err="1" smtClean="0">
                          <a:solidFill>
                            <a:schemeClr val="tx1"/>
                          </a:solidFill>
                          <a:latin typeface="Arial" pitchFamily="34" charset="0"/>
                          <a:cs typeface="Arial" pitchFamily="34" charset="0"/>
                        </a:rPr>
                        <a:t>Andrilu</a:t>
                      </a:r>
                      <a:r>
                        <a:rPr lang="en-US" sz="1400" dirty="0" smtClean="0">
                          <a:solidFill>
                            <a:schemeClr val="tx1"/>
                          </a:solidFill>
                          <a:latin typeface="Arial" pitchFamily="34" charset="0"/>
                          <a:cs typeface="Arial" pitchFamily="34" charset="0"/>
                        </a:rPr>
                        <a:t>-ka et al. (2009)</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Yao et al. (2011)</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40" name="Table 39"/>
          <p:cNvGraphicFramePr>
            <a:graphicFrameLocks noGrp="1"/>
          </p:cNvGraphicFramePr>
          <p:nvPr/>
        </p:nvGraphicFramePr>
        <p:xfrm>
          <a:off x="457200" y="6032235"/>
          <a:ext cx="4343399" cy="368565"/>
        </p:xfrm>
        <a:graphic>
          <a:graphicData uri="http://schemas.openxmlformats.org/drawingml/2006/table">
            <a:tbl>
              <a:tblPr firstRow="1" bandRow="1">
                <a:tableStyleId>{5C22544A-7EE6-4342-B048-85BDC9FD1C3A}</a:tableStyleId>
              </a:tblPr>
              <a:tblGrid>
                <a:gridCol w="1371599"/>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overall</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.42</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.55</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.59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Picture 6" descr="image07.bmp"/>
          <p:cNvPicPr>
            <a:picLocks noChangeAspect="1"/>
          </p:cNvPicPr>
          <p:nvPr/>
        </p:nvPicPr>
        <p:blipFill>
          <a:blip r:embed="rId2" cstate="print"/>
          <a:stretch>
            <a:fillRect/>
          </a:stretch>
        </p:blipFill>
        <p:spPr>
          <a:xfrm>
            <a:off x="5995060" y="1371601"/>
            <a:ext cx="1472540" cy="2223246"/>
          </a:xfrm>
          <a:prstGeom prst="rect">
            <a:avLst/>
          </a:prstGeom>
        </p:spPr>
      </p:pic>
      <p:pic>
        <p:nvPicPr>
          <p:cNvPr id="8" name="Picture 7" descr="image12.bmp"/>
          <p:cNvPicPr>
            <a:picLocks noChangeAspect="1"/>
          </p:cNvPicPr>
          <p:nvPr/>
        </p:nvPicPr>
        <p:blipFill>
          <a:blip r:embed="rId3" cstate="print"/>
          <a:stretch>
            <a:fillRect/>
          </a:stretch>
        </p:blipFill>
        <p:spPr>
          <a:xfrm>
            <a:off x="5334000" y="3886200"/>
            <a:ext cx="3047619" cy="2285714"/>
          </a:xfrm>
          <a:prstGeom prst="rect">
            <a:avLst/>
          </a:prstGeom>
        </p:spPr>
      </p:pic>
      <p:sp>
        <p:nvSpPr>
          <p:cNvPr id="9" name="Rounded Rectangle 8"/>
          <p:cNvSpPr/>
          <p:nvPr/>
        </p:nvSpPr>
        <p:spPr>
          <a:xfrm rot="18865528">
            <a:off x="6928431" y="3992898"/>
            <a:ext cx="256032" cy="304800"/>
          </a:xfrm>
          <a:prstGeom prst="roundRect">
            <a:avLst/>
          </a:prstGeom>
          <a:noFill/>
          <a:ln w="25400" cap="sq">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17294487">
            <a:off x="7215635" y="4087515"/>
            <a:ext cx="477162" cy="632413"/>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210998">
            <a:off x="7022999" y="428867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467600" y="4495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4574482">
            <a:off x="7035447" y="4514750"/>
            <a:ext cx="167060" cy="36313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098524">
            <a:off x="7650665" y="4449319"/>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543800" y="5029200"/>
            <a:ext cx="263372" cy="6096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368114">
            <a:off x="7175399" y="4317916"/>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5145000">
            <a:off x="6890179" y="444107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504920" y="5029200"/>
            <a:ext cx="263372" cy="6096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403767">
            <a:off x="6768006" y="1987740"/>
            <a:ext cx="477162" cy="632413"/>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2331570">
            <a:off x="7080831" y="1805411"/>
            <a:ext cx="256032" cy="304800"/>
          </a:xfrm>
          <a:prstGeom prst="roundRect">
            <a:avLst/>
          </a:prstGeom>
          <a:noFill/>
          <a:ln w="25400" cap="sq">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9707345">
            <a:off x="6647232" y="1390550"/>
            <a:ext cx="167060" cy="36313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8741525">
            <a:off x="6797722" y="1716281"/>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1575446">
            <a:off x="7195944" y="217116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2688989">
            <a:off x="6968241" y="2450160"/>
            <a:ext cx="167060" cy="36313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206612">
            <a:off x="6705600" y="246946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888480" y="25146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882880" y="2971800"/>
            <a:ext cx="263372" cy="6096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705600" y="2971800"/>
            <a:ext cx="263372" cy="6096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3708708"/>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Mutual context model for Action </a:t>
            </a:r>
            <a:r>
              <a:rPr lang="en-US" sz="2800" dirty="0" smtClean="0">
                <a:solidFill>
                  <a:schemeClr val="bg1">
                    <a:lumMod val="50000"/>
                  </a:schemeClr>
                </a:solidFill>
                <a:latin typeface="Arial" pitchFamily="34" charset="0"/>
                <a:cs typeface="Arial" pitchFamily="34" charset="0"/>
              </a:rPr>
              <a:t>Recognition</a:t>
            </a:r>
            <a:endParaRPr lang="en-US" sz="2400" dirty="0" smtClean="0">
              <a:solidFill>
                <a:schemeClr val="bg1">
                  <a:lumMod val="50000"/>
                </a:schemeClr>
              </a:solidFill>
              <a:latin typeface="Arial" pitchFamily="34" charset="0"/>
              <a:cs typeface="Arial" pitchFamily="34" charset="0"/>
            </a:endParaRP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pitchFamily="34" charset="0"/>
                <a:cs typeface="Arial" pitchFamily="34" charset="0"/>
              </a:rPr>
              <a:t>Is Classification the End?</a:t>
            </a:r>
            <a:endParaRPr lang="en-US" sz="4000" b="1" dirty="0">
              <a:latin typeface="Arial" pitchFamily="34" charset="0"/>
              <a:cs typeface="Arial" pitchFamily="34" charset="0"/>
            </a:endParaRPr>
          </a:p>
        </p:txBody>
      </p:sp>
      <p:pic>
        <p:nvPicPr>
          <p:cNvPr id="493570" name="Picture 2"/>
          <p:cNvPicPr>
            <a:picLocks noChangeAspect="1" noChangeArrowheads="1"/>
          </p:cNvPicPr>
          <p:nvPr/>
        </p:nvPicPr>
        <p:blipFill>
          <a:blip r:embed="rId2" cstate="print"/>
          <a:srcRect/>
          <a:stretch>
            <a:fillRect/>
          </a:stretch>
        </p:blipFill>
        <p:spPr bwMode="auto">
          <a:xfrm flipH="1">
            <a:off x="1723393" y="1939584"/>
            <a:ext cx="1371600" cy="2323577"/>
          </a:xfrm>
          <a:prstGeom prst="rect">
            <a:avLst/>
          </a:prstGeom>
          <a:noFill/>
          <a:ln w="9525">
            <a:noFill/>
            <a:miter lim="800000"/>
            <a:headEnd/>
            <a:tailEnd/>
          </a:ln>
        </p:spPr>
      </p:pic>
      <p:pic>
        <p:nvPicPr>
          <p:cNvPr id="493571" name="Picture 3"/>
          <p:cNvPicPr>
            <a:picLocks noChangeAspect="1" noChangeArrowheads="1"/>
          </p:cNvPicPr>
          <p:nvPr/>
        </p:nvPicPr>
        <p:blipFill>
          <a:blip r:embed="rId3" cstate="print"/>
          <a:srcRect/>
          <a:stretch>
            <a:fillRect/>
          </a:stretch>
        </p:blipFill>
        <p:spPr bwMode="auto">
          <a:xfrm>
            <a:off x="3295954" y="1939585"/>
            <a:ext cx="1399239" cy="2286000"/>
          </a:xfrm>
          <a:prstGeom prst="rect">
            <a:avLst/>
          </a:prstGeom>
          <a:noFill/>
          <a:ln w="9525">
            <a:noFill/>
            <a:miter lim="800000"/>
            <a:headEnd/>
            <a:tailEnd/>
          </a:ln>
        </p:spPr>
      </p:pic>
      <p:pic>
        <p:nvPicPr>
          <p:cNvPr id="493572" name="Picture 4"/>
          <p:cNvPicPr>
            <a:picLocks noChangeAspect="1" noChangeArrowheads="1"/>
          </p:cNvPicPr>
          <p:nvPr/>
        </p:nvPicPr>
        <p:blipFill>
          <a:blip r:embed="rId4" cstate="print"/>
          <a:srcRect/>
          <a:stretch>
            <a:fillRect/>
          </a:stretch>
        </p:blipFill>
        <p:spPr bwMode="auto">
          <a:xfrm flipH="1">
            <a:off x="4789951" y="1939585"/>
            <a:ext cx="1505442" cy="2327615"/>
          </a:xfrm>
          <a:prstGeom prst="rect">
            <a:avLst/>
          </a:prstGeom>
          <a:noFill/>
          <a:ln w="9525">
            <a:noFill/>
            <a:miter lim="800000"/>
            <a:headEnd/>
            <a:tailEnd/>
          </a:ln>
        </p:spPr>
      </p:pic>
      <p:pic>
        <p:nvPicPr>
          <p:cNvPr id="493573" name="Picture 5"/>
          <p:cNvPicPr>
            <a:picLocks noChangeAspect="1" noChangeArrowheads="1"/>
          </p:cNvPicPr>
          <p:nvPr/>
        </p:nvPicPr>
        <p:blipFill>
          <a:blip r:embed="rId5" cstate="print"/>
          <a:srcRect/>
          <a:stretch>
            <a:fillRect/>
          </a:stretch>
        </p:blipFill>
        <p:spPr bwMode="auto">
          <a:xfrm>
            <a:off x="6447793" y="1939585"/>
            <a:ext cx="2029753" cy="2286001"/>
          </a:xfrm>
          <a:prstGeom prst="rect">
            <a:avLst/>
          </a:prstGeom>
          <a:noFill/>
          <a:ln w="9525">
            <a:noFill/>
            <a:miter lim="800000"/>
            <a:headEnd/>
            <a:tailEnd/>
          </a:ln>
        </p:spPr>
      </p:pic>
      <p:pic>
        <p:nvPicPr>
          <p:cNvPr id="493574" name="Picture 6"/>
          <p:cNvPicPr>
            <a:picLocks noChangeAspect="1" noChangeArrowheads="1"/>
          </p:cNvPicPr>
          <p:nvPr/>
        </p:nvPicPr>
        <p:blipFill>
          <a:blip r:embed="rId6" cstate="print"/>
          <a:srcRect/>
          <a:stretch>
            <a:fillRect/>
          </a:stretch>
        </p:blipFill>
        <p:spPr bwMode="auto">
          <a:xfrm>
            <a:off x="533400" y="1939584"/>
            <a:ext cx="885193" cy="2286001"/>
          </a:xfrm>
          <a:prstGeom prst="rect">
            <a:avLst/>
          </a:prstGeom>
          <a:noFill/>
          <a:ln w="9525">
            <a:noFill/>
            <a:miter lim="800000"/>
            <a:headEnd/>
            <a:tailEnd/>
          </a:ln>
        </p:spPr>
      </p:pic>
      <p:sp>
        <p:nvSpPr>
          <p:cNvPr id="8" name="TextBox 7"/>
          <p:cNvSpPr txBox="1"/>
          <p:nvPr/>
        </p:nvSpPr>
        <p:spPr>
          <a:xfrm>
            <a:off x="500079" y="4419600"/>
            <a:ext cx="938077" cy="461665"/>
          </a:xfrm>
          <a:prstGeom prst="rect">
            <a:avLst/>
          </a:prstGeom>
          <a:noFill/>
        </p:spPr>
        <p:txBody>
          <a:bodyPr wrap="none" rtlCol="0">
            <a:spAutoFit/>
          </a:bodyPr>
          <a:lstStyle/>
          <a:p>
            <a:r>
              <a:rPr lang="en-US" sz="2400" dirty="0" smtClean="0">
                <a:latin typeface="Arial" pitchFamily="34" charset="0"/>
                <a:cs typeface="Arial" pitchFamily="34" charset="0"/>
              </a:rPr>
              <a:t>stand</a:t>
            </a:r>
            <a:endParaRPr lang="en-US" sz="2400" dirty="0">
              <a:latin typeface="Arial" pitchFamily="34" charset="0"/>
              <a:cs typeface="Arial" pitchFamily="34" charset="0"/>
            </a:endParaRPr>
          </a:p>
        </p:txBody>
      </p:sp>
      <p:sp>
        <p:nvSpPr>
          <p:cNvPr id="9" name="TextBox 8"/>
          <p:cNvSpPr txBox="1"/>
          <p:nvPr/>
        </p:nvSpPr>
        <p:spPr>
          <a:xfrm>
            <a:off x="7086600" y="4419600"/>
            <a:ext cx="630301" cy="461665"/>
          </a:xfrm>
          <a:prstGeom prst="rect">
            <a:avLst/>
          </a:prstGeom>
          <a:noFill/>
        </p:spPr>
        <p:txBody>
          <a:bodyPr wrap="none" rtlCol="0">
            <a:spAutoFit/>
          </a:bodyPr>
          <a:lstStyle/>
          <a:p>
            <a:r>
              <a:rPr lang="en-US" sz="2400" dirty="0" smtClean="0">
                <a:latin typeface="Arial" pitchFamily="34" charset="0"/>
                <a:cs typeface="Arial" pitchFamily="34" charset="0"/>
              </a:rPr>
              <a:t>run</a:t>
            </a:r>
            <a:endParaRPr lang="en-US" sz="2400" dirty="0">
              <a:latin typeface="Arial" pitchFamily="34" charset="0"/>
              <a:cs typeface="Arial" pitchFamily="34" charset="0"/>
            </a:endParaRPr>
          </a:p>
        </p:txBody>
      </p:sp>
      <p:cxnSp>
        <p:nvCxnSpPr>
          <p:cNvPr id="11" name="Straight Arrow Connector 10"/>
          <p:cNvCxnSpPr/>
          <p:nvPr/>
        </p:nvCxnSpPr>
        <p:spPr>
          <a:xfrm>
            <a:off x="1371600" y="5105400"/>
            <a:ext cx="6172200" cy="158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33879" y="5253335"/>
            <a:ext cx="4224321" cy="461665"/>
          </a:xfrm>
          <a:prstGeom prst="rect">
            <a:avLst/>
          </a:prstGeom>
          <a:noFill/>
        </p:spPr>
        <p:txBody>
          <a:bodyPr wrap="square" rtlCol="0">
            <a:spAutoFit/>
          </a:bodyPr>
          <a:lstStyle/>
          <a:p>
            <a:r>
              <a:rPr lang="en-US" sz="2400" dirty="0" smtClean="0">
                <a:latin typeface="Arial" pitchFamily="34" charset="0"/>
                <a:cs typeface="Arial" pitchFamily="34" charset="0"/>
              </a:rPr>
              <a:t>Actions in a continuous space</a:t>
            </a:r>
            <a:endParaRPr lang="en-US" sz="2400" dirty="0">
              <a:latin typeface="Arial" pitchFamily="34" charset="0"/>
              <a:cs typeface="Arial" pitchFamily="34" charset="0"/>
            </a:endParaRPr>
          </a:p>
        </p:txBody>
      </p:sp>
      <p:sp>
        <p:nvSpPr>
          <p:cNvPr id="13" name="Slide Number Placeholder 12"/>
          <p:cNvSpPr>
            <a:spLocks noGrp="1"/>
          </p:cNvSpPr>
          <p:nvPr>
            <p:ph type="sldNum" sz="quarter" idx="12"/>
          </p:nvPr>
        </p:nvSpPr>
        <p:spPr/>
        <p:txBody>
          <a:bodyPr/>
          <a:lstStyle/>
          <a:p>
            <a:fld id="{EA281F9D-8EED-4AEF-BC9A-640DDE2E4910}"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 xmlns:p14="http://schemas.microsoft.com/office/powerpoint/2010/main" val="3020243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pitchFamily="34" charset="0"/>
                <a:cs typeface="Arial" pitchFamily="34" charset="0"/>
              </a:rPr>
              <a:t>Is Classification the End?</a:t>
            </a:r>
            <a:endParaRPr lang="en-US" sz="4000" b="1" dirty="0">
              <a:latin typeface="Arial" pitchFamily="34" charset="0"/>
              <a:cs typeface="Arial" pitchFamily="34" charset="0"/>
            </a:endParaRPr>
          </a:p>
        </p:txBody>
      </p:sp>
      <p:pic>
        <p:nvPicPr>
          <p:cNvPr id="13" name="Picture 12" descr="jason_kidd.jpg"/>
          <p:cNvPicPr>
            <a:picLocks noChangeAspect="1"/>
          </p:cNvPicPr>
          <p:nvPr/>
        </p:nvPicPr>
        <p:blipFill>
          <a:blip r:embed="rId2" cstate="print"/>
          <a:stretch>
            <a:fillRect/>
          </a:stretch>
        </p:blipFill>
        <p:spPr>
          <a:xfrm>
            <a:off x="756055" y="3048000"/>
            <a:ext cx="2215745" cy="3124200"/>
          </a:xfrm>
          <a:prstGeom prst="rect">
            <a:avLst/>
          </a:prstGeom>
        </p:spPr>
      </p:pic>
      <p:pic>
        <p:nvPicPr>
          <p:cNvPr id="14" name="Picture 13" descr="kobe_bryant.jpg"/>
          <p:cNvPicPr>
            <a:picLocks noChangeAspect="1"/>
          </p:cNvPicPr>
          <p:nvPr/>
        </p:nvPicPr>
        <p:blipFill>
          <a:blip r:embed="rId3" cstate="print"/>
          <a:srcRect l="14634" t="5854" b="25854"/>
          <a:stretch>
            <a:fillRect/>
          </a:stretch>
        </p:blipFill>
        <p:spPr>
          <a:xfrm>
            <a:off x="3352800" y="1371600"/>
            <a:ext cx="2667000" cy="2667000"/>
          </a:xfrm>
          <a:prstGeom prst="rect">
            <a:avLst/>
          </a:prstGeom>
        </p:spPr>
      </p:pic>
      <p:pic>
        <p:nvPicPr>
          <p:cNvPr id="15" name="Picture 14" descr="moonwiz250block.jpg"/>
          <p:cNvPicPr>
            <a:picLocks noChangeAspect="1"/>
          </p:cNvPicPr>
          <p:nvPr/>
        </p:nvPicPr>
        <p:blipFill>
          <a:blip r:embed="rId4" cstate="print"/>
          <a:srcRect l="12800" t="2133" r="4000" b="6133"/>
          <a:stretch>
            <a:fillRect/>
          </a:stretch>
        </p:blipFill>
        <p:spPr>
          <a:xfrm>
            <a:off x="6629400" y="1600200"/>
            <a:ext cx="1981200" cy="3276600"/>
          </a:xfrm>
          <a:prstGeom prst="rect">
            <a:avLst/>
          </a:prstGeom>
        </p:spPr>
      </p:pic>
      <p:pic>
        <p:nvPicPr>
          <p:cNvPr id="16" name="Picture 15" descr="rodman-rebound.gif.jpg"/>
          <p:cNvPicPr>
            <a:picLocks noChangeAspect="1"/>
          </p:cNvPicPr>
          <p:nvPr/>
        </p:nvPicPr>
        <p:blipFill>
          <a:blip r:embed="rId5" cstate="print"/>
          <a:stretch>
            <a:fillRect/>
          </a:stretch>
        </p:blipFill>
        <p:spPr>
          <a:xfrm>
            <a:off x="3810000" y="4114800"/>
            <a:ext cx="2667000" cy="2425192"/>
          </a:xfrm>
          <a:prstGeom prst="rect">
            <a:avLst/>
          </a:prstGeom>
        </p:spPr>
      </p:pic>
      <p:sp>
        <p:nvSpPr>
          <p:cNvPr id="17" name="TextBox 16"/>
          <p:cNvSpPr txBox="1"/>
          <p:nvPr/>
        </p:nvSpPr>
        <p:spPr>
          <a:xfrm>
            <a:off x="381000" y="1447800"/>
            <a:ext cx="2743200" cy="830997"/>
          </a:xfrm>
          <a:prstGeom prst="rect">
            <a:avLst/>
          </a:prstGeom>
          <a:noFill/>
        </p:spPr>
        <p:txBody>
          <a:bodyPr wrap="square" rtlCol="0">
            <a:spAutoFit/>
          </a:bodyPr>
          <a:lstStyle/>
          <a:p>
            <a:r>
              <a:rPr lang="en-US" sz="2400" dirty="0" smtClean="0">
                <a:latin typeface="Arial" pitchFamily="34" charset="0"/>
                <a:cs typeface="Arial" pitchFamily="34" charset="0"/>
              </a:rPr>
              <a:t>Same action,</a:t>
            </a:r>
          </a:p>
          <a:p>
            <a:r>
              <a:rPr lang="en-US" sz="2400" dirty="0" smtClean="0">
                <a:latin typeface="Arial" pitchFamily="34" charset="0"/>
                <a:cs typeface="Arial" pitchFamily="34" charset="0"/>
              </a:rPr>
              <a:t>Different meanings</a:t>
            </a:r>
            <a:endParaRPr lang="en-US" sz="2400" dirty="0">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EA281F9D-8EED-4AEF-BC9A-640DDE2E4910}"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 xmlns:p14="http://schemas.microsoft.com/office/powerpoint/2010/main" val="3020243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892930" name="Picture 2"/>
          <p:cNvPicPr>
            <a:picLocks noChangeAspect="1" noChangeArrowheads="1"/>
          </p:cNvPicPr>
          <p:nvPr/>
        </p:nvPicPr>
        <p:blipFill>
          <a:blip r:embed="rId3" cstate="print"/>
          <a:srcRect/>
          <a:stretch>
            <a:fillRect/>
          </a:stretch>
        </p:blipFill>
        <p:spPr bwMode="auto">
          <a:xfrm>
            <a:off x="133350" y="423862"/>
            <a:ext cx="4438650" cy="5748338"/>
          </a:xfrm>
          <a:prstGeom prst="rect">
            <a:avLst/>
          </a:prstGeom>
          <a:noFill/>
          <a:ln w="9525">
            <a:noFill/>
            <a:miter lim="800000"/>
            <a:headEnd/>
            <a:tailEnd/>
          </a:ln>
        </p:spPr>
      </p:pic>
      <p:pic>
        <p:nvPicPr>
          <p:cNvPr id="892931" name="Picture 3"/>
          <p:cNvPicPr>
            <a:picLocks noChangeAspect="1" noChangeArrowheads="1"/>
          </p:cNvPicPr>
          <p:nvPr/>
        </p:nvPicPr>
        <p:blipFill>
          <a:blip r:embed="rId4" cstate="print"/>
          <a:srcRect/>
          <a:stretch>
            <a:fillRect/>
          </a:stretch>
        </p:blipFill>
        <p:spPr bwMode="auto">
          <a:xfrm>
            <a:off x="4572000" y="423862"/>
            <a:ext cx="4438650" cy="5748338"/>
          </a:xfrm>
          <a:prstGeom prst="rect">
            <a:avLst/>
          </a:prstGeom>
          <a:noFill/>
          <a:ln w="9525">
            <a:noFill/>
            <a:miter lim="800000"/>
            <a:headEnd/>
            <a:tailEnd/>
          </a:ln>
        </p:spPr>
      </p:pic>
      <p:sp>
        <p:nvSpPr>
          <p:cNvPr id="16" name="Rectangle 15"/>
          <p:cNvSpPr/>
          <p:nvPr/>
        </p:nvSpPr>
        <p:spPr>
          <a:xfrm>
            <a:off x="228600" y="762000"/>
            <a:ext cx="8686800" cy="5334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1273314"/>
            <a:ext cx="8229600" cy="1107996"/>
          </a:xfrm>
          <a:prstGeom prst="rect">
            <a:avLst/>
          </a:prstGeom>
          <a:noFill/>
        </p:spPr>
        <p:txBody>
          <a:bodyPr wrap="square" rtlCol="0">
            <a:spAutoFit/>
          </a:bodyPr>
          <a:lstStyle/>
          <a:p>
            <a:r>
              <a:rPr lang="en-US" sz="2200" dirty="0" smtClean="0">
                <a:latin typeface="Arial" pitchFamily="34" charset="0"/>
                <a:cs typeface="Arial" pitchFamily="34" charset="0"/>
              </a:rPr>
              <a:t>B. Yao and L. </a:t>
            </a:r>
            <a:r>
              <a:rPr lang="en-US" sz="2200" dirty="0" err="1" smtClean="0">
                <a:latin typeface="Arial" pitchFamily="34" charset="0"/>
                <a:cs typeface="Arial" pitchFamily="34" charset="0"/>
              </a:rPr>
              <a:t>Fei</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Fei</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Modeling Mutual Context of Object and Human Pose in Human-Object Interaction Activities</a:t>
            </a:r>
            <a:r>
              <a:rPr lang="en-US" sz="2200" dirty="0" smtClean="0">
                <a:latin typeface="Arial" pitchFamily="34" charset="0"/>
                <a:cs typeface="Arial" pitchFamily="34" charset="0"/>
              </a:rPr>
              <a:t>.” </a:t>
            </a:r>
            <a:r>
              <a:rPr lang="en-US" sz="2200" i="1" dirty="0" smtClean="0">
                <a:latin typeface="Arial" pitchFamily="34" charset="0"/>
                <a:cs typeface="Arial" pitchFamily="34" charset="0"/>
              </a:rPr>
              <a:t>CVPR</a:t>
            </a:r>
            <a:r>
              <a:rPr lang="en-US" sz="2200" dirty="0" smtClean="0">
                <a:latin typeface="Arial" pitchFamily="34" charset="0"/>
                <a:cs typeface="Arial" pitchFamily="34" charset="0"/>
              </a:rPr>
              <a:t> 2010.</a:t>
            </a:r>
            <a:endParaRPr lang="en-US" sz="2200" dirty="0">
              <a:latin typeface="Arial" pitchFamily="34" charset="0"/>
              <a:cs typeface="Arial" pitchFamily="34" charset="0"/>
            </a:endParaRPr>
          </a:p>
        </p:txBody>
      </p:sp>
      <p:sp>
        <p:nvSpPr>
          <p:cNvPr id="14" name="TextBox 13"/>
          <p:cNvSpPr txBox="1"/>
          <p:nvPr/>
        </p:nvSpPr>
        <p:spPr>
          <a:xfrm>
            <a:off x="533400" y="2930604"/>
            <a:ext cx="8229600" cy="1107996"/>
          </a:xfrm>
          <a:prstGeom prst="rect">
            <a:avLst/>
          </a:prstGeom>
          <a:noFill/>
        </p:spPr>
        <p:txBody>
          <a:bodyPr wrap="square" rtlCol="0">
            <a:spAutoFit/>
          </a:bodyPr>
          <a:lstStyle/>
          <a:p>
            <a:r>
              <a:rPr lang="en-US" sz="2200" dirty="0" smtClean="0">
                <a:latin typeface="Arial" pitchFamily="34" charset="0"/>
                <a:cs typeface="Arial" pitchFamily="34" charset="0"/>
              </a:rPr>
              <a:t>B. Yao, A. </a:t>
            </a:r>
            <a:r>
              <a:rPr lang="en-US" sz="2200" dirty="0" err="1" smtClean="0">
                <a:latin typeface="Arial" pitchFamily="34" charset="0"/>
                <a:cs typeface="Arial" pitchFamily="34" charset="0"/>
              </a:rPr>
              <a:t>Khosla</a:t>
            </a:r>
            <a:r>
              <a:rPr lang="en-US" sz="2200" dirty="0" smtClean="0">
                <a:latin typeface="Arial" pitchFamily="34" charset="0"/>
                <a:cs typeface="Arial" pitchFamily="34" charset="0"/>
              </a:rPr>
              <a:t>, and L. </a:t>
            </a:r>
            <a:r>
              <a:rPr lang="en-US" sz="2200" dirty="0" err="1" smtClean="0">
                <a:latin typeface="Arial" pitchFamily="34" charset="0"/>
                <a:cs typeface="Arial" pitchFamily="34" charset="0"/>
              </a:rPr>
              <a:t>Fei</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Fei</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Classifying Actions and Measuring Action Similarity by Modeling the Mutual Context of Objects and Human Poses</a:t>
            </a:r>
            <a:r>
              <a:rPr lang="en-US" sz="2200" dirty="0" smtClean="0">
                <a:latin typeface="Arial" pitchFamily="34" charset="0"/>
                <a:cs typeface="Arial" pitchFamily="34" charset="0"/>
              </a:rPr>
              <a:t>.” </a:t>
            </a:r>
            <a:r>
              <a:rPr lang="en-US" sz="2200" i="1" dirty="0" smtClean="0">
                <a:latin typeface="Arial" pitchFamily="34" charset="0"/>
                <a:cs typeface="Arial" pitchFamily="34" charset="0"/>
              </a:rPr>
              <a:t>ICML</a:t>
            </a:r>
            <a:r>
              <a:rPr lang="en-US" sz="2200" dirty="0" smtClean="0">
                <a:latin typeface="Arial" pitchFamily="34" charset="0"/>
                <a:cs typeface="Arial" pitchFamily="34" charset="0"/>
              </a:rPr>
              <a:t> 2011.</a:t>
            </a:r>
            <a:endParaRPr lang="en-US" sz="2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pitchFamily="34" charset="0"/>
                <a:cs typeface="Arial" pitchFamily="34" charset="0"/>
              </a:rPr>
              <a:t>Is Classification the End?</a:t>
            </a:r>
            <a:endParaRPr lang="en-US" sz="4000" b="1" dirty="0">
              <a:latin typeface="Arial" pitchFamily="34" charset="0"/>
              <a:cs typeface="Arial" pitchFamily="34" charset="0"/>
            </a:endParaRPr>
          </a:p>
        </p:txBody>
      </p:sp>
      <p:sp>
        <p:nvSpPr>
          <p:cNvPr id="17" name="TextBox 16"/>
          <p:cNvSpPr txBox="1"/>
          <p:nvPr/>
        </p:nvSpPr>
        <p:spPr>
          <a:xfrm>
            <a:off x="762000" y="1981200"/>
            <a:ext cx="2362200" cy="1200329"/>
          </a:xfrm>
          <a:prstGeom prst="rect">
            <a:avLst/>
          </a:prstGeom>
          <a:noFill/>
        </p:spPr>
        <p:txBody>
          <a:bodyPr wrap="square" rtlCol="0">
            <a:spAutoFit/>
          </a:bodyPr>
          <a:lstStyle/>
          <a:p>
            <a:r>
              <a:rPr lang="en-US" sz="2400" dirty="0" smtClean="0">
                <a:latin typeface="Arial" pitchFamily="34" charset="0"/>
                <a:cs typeface="Arial" pitchFamily="34" charset="0"/>
              </a:rPr>
              <a:t>More than one action at the same time</a:t>
            </a:r>
            <a:endParaRPr lang="en-US" sz="2400" dirty="0">
              <a:latin typeface="Arial" pitchFamily="34" charset="0"/>
              <a:cs typeface="Arial" pitchFamily="34" charset="0"/>
            </a:endParaRPr>
          </a:p>
        </p:txBody>
      </p:sp>
      <p:pic>
        <p:nvPicPr>
          <p:cNvPr id="8" name="Picture 7" descr="IGM-10137007.jpg"/>
          <p:cNvPicPr>
            <a:picLocks noChangeAspect="1"/>
          </p:cNvPicPr>
          <p:nvPr/>
        </p:nvPicPr>
        <p:blipFill>
          <a:blip r:embed="rId2" cstate="print"/>
          <a:srcRect r="4545"/>
          <a:stretch>
            <a:fillRect/>
          </a:stretch>
        </p:blipFill>
        <p:spPr>
          <a:xfrm>
            <a:off x="3352800" y="1371600"/>
            <a:ext cx="3200400" cy="4828032"/>
          </a:xfrm>
          <a:prstGeom prst="rect">
            <a:avLst/>
          </a:prstGeom>
        </p:spPr>
      </p:pic>
      <p:sp>
        <p:nvSpPr>
          <p:cNvPr id="5" name="TextBox 4"/>
          <p:cNvSpPr txBox="1"/>
          <p:nvPr/>
        </p:nvSpPr>
        <p:spPr>
          <a:xfrm>
            <a:off x="3733800" y="3562290"/>
            <a:ext cx="1371600" cy="400110"/>
          </a:xfrm>
          <a:prstGeom prst="rect">
            <a:avLst/>
          </a:prstGeom>
          <a:solidFill>
            <a:schemeClr val="bg1">
              <a:alpha val="50000"/>
            </a:schemeClr>
          </a:solidFill>
        </p:spPr>
        <p:txBody>
          <a:bodyPr wrap="square" rtlCol="0">
            <a:spAutoFit/>
          </a:bodyPr>
          <a:lstStyle/>
          <a:p>
            <a:pPr algn="ctr"/>
            <a:r>
              <a:rPr lang="en-US" sz="2000" b="1" dirty="0" smtClean="0">
                <a:solidFill>
                  <a:srgbClr val="FF00FF"/>
                </a:solidFill>
                <a:latin typeface="Arial" pitchFamily="34" charset="0"/>
                <a:cs typeface="Arial" pitchFamily="34" charset="0"/>
              </a:rPr>
              <a:t>Shopping</a:t>
            </a:r>
            <a:endParaRPr lang="en-US" sz="2000" b="1" dirty="0">
              <a:solidFill>
                <a:srgbClr val="FF00FF"/>
              </a:solidFill>
              <a:latin typeface="Arial" pitchFamily="34" charset="0"/>
              <a:cs typeface="Arial" pitchFamily="34" charset="0"/>
            </a:endParaRPr>
          </a:p>
        </p:txBody>
      </p:sp>
      <p:sp>
        <p:nvSpPr>
          <p:cNvPr id="6" name="TextBox 5"/>
          <p:cNvSpPr txBox="1"/>
          <p:nvPr/>
        </p:nvSpPr>
        <p:spPr>
          <a:xfrm>
            <a:off x="6019800" y="2667000"/>
            <a:ext cx="1066800" cy="400110"/>
          </a:xfrm>
          <a:prstGeom prst="rect">
            <a:avLst/>
          </a:prstGeom>
          <a:solidFill>
            <a:schemeClr val="bg1">
              <a:alpha val="50000"/>
            </a:schemeClr>
          </a:solidFill>
        </p:spPr>
        <p:txBody>
          <a:bodyPr wrap="square" rtlCol="0">
            <a:spAutoFit/>
          </a:bodyPr>
          <a:lstStyle/>
          <a:p>
            <a:pPr algn="ctr"/>
            <a:r>
              <a:rPr lang="en-US" sz="2000" b="1" dirty="0" smtClean="0">
                <a:solidFill>
                  <a:srgbClr val="FF00FF"/>
                </a:solidFill>
                <a:latin typeface="Arial" pitchFamily="34" charset="0"/>
                <a:cs typeface="Arial" pitchFamily="34" charset="0"/>
              </a:rPr>
              <a:t>Calling</a:t>
            </a:r>
            <a:endParaRPr lang="en-US" sz="2000" b="1" dirty="0">
              <a:solidFill>
                <a:srgbClr val="FF00FF"/>
              </a:solidFill>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EA281F9D-8EED-4AEF-BC9A-640DDE2E4910}"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 xmlns:p14="http://schemas.microsoft.com/office/powerpoint/2010/main" val="3020243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38464" y="4965032"/>
            <a:ext cx="7062536" cy="1712496"/>
          </a:xfrm>
          <a:prstGeom prst="rect">
            <a:avLst/>
          </a:prstGeom>
          <a:solidFill>
            <a:srgbClr val="D0E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38464" y="3140240"/>
            <a:ext cx="6529136" cy="1712496"/>
          </a:xfrm>
          <a:prstGeom prst="rect">
            <a:avLst/>
          </a:prstGeom>
          <a:solidFill>
            <a:srgbClr val="D0E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34448" y="1347536"/>
            <a:ext cx="6858000" cy="1712496"/>
          </a:xfrm>
          <a:prstGeom prst="rect">
            <a:avLst/>
          </a:prstGeom>
          <a:solidFill>
            <a:srgbClr val="D0E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A281F9D-8EED-4AEF-BC9A-640DDE2E4910}" type="slidenum">
              <a:rPr lang="en-US" smtClean="0">
                <a:solidFill>
                  <a:prstClr val="black">
                    <a:tint val="75000"/>
                  </a:prstClr>
                </a:solidFill>
              </a:rPr>
              <a:pPr/>
              <a:t>21</a:t>
            </a:fld>
            <a:endParaRPr lang="en-US">
              <a:solidFill>
                <a:prstClr val="black">
                  <a:tint val="75000"/>
                </a:prstClr>
              </a:solidFill>
            </a:endParaRPr>
          </a:p>
        </p:txBody>
      </p:sp>
      <p:sp>
        <p:nvSpPr>
          <p:cNvPr id="6" name="Title 3"/>
          <p:cNvSpPr>
            <a:spLocks noGrp="1"/>
          </p:cNvSpPr>
          <p:nvPr>
            <p:ph type="title"/>
          </p:nvPr>
        </p:nvSpPr>
        <p:spPr>
          <a:xfrm>
            <a:off x="457200" y="274638"/>
            <a:ext cx="8229600" cy="1143000"/>
          </a:xfrm>
        </p:spPr>
        <p:txBody>
          <a:bodyPr>
            <a:normAutofit fontScale="90000"/>
          </a:bodyPr>
          <a:lstStyle/>
          <a:p>
            <a:r>
              <a:rPr lang="en-US" sz="4000" b="1" dirty="0" smtClean="0">
                <a:latin typeface="Arial" pitchFamily="34" charset="0"/>
                <a:cs typeface="Arial" pitchFamily="34" charset="0"/>
              </a:rPr>
              <a:t>Retrieval Instead of Classification</a:t>
            </a:r>
            <a:endParaRPr lang="en-US" sz="4000" b="1" dirty="0">
              <a:latin typeface="Arial" pitchFamily="34" charset="0"/>
              <a:cs typeface="Arial" pitchFamily="34" charset="0"/>
            </a:endParaRPr>
          </a:p>
        </p:txBody>
      </p:sp>
      <p:pic>
        <p:nvPicPr>
          <p:cNvPr id="7" name="Picture 6"/>
          <p:cNvPicPr>
            <a:picLocks noChangeAspect="1" noChangeArrowheads="1"/>
          </p:cNvPicPr>
          <p:nvPr/>
        </p:nvPicPr>
        <p:blipFill>
          <a:blip r:embed="rId2" cstate="print"/>
          <a:srcRect/>
          <a:stretch>
            <a:fillRect/>
          </a:stretch>
        </p:blipFill>
        <p:spPr bwMode="auto">
          <a:xfrm>
            <a:off x="1145216" y="1449312"/>
            <a:ext cx="602008" cy="1554480"/>
          </a:xfrm>
          <a:prstGeom prst="rect">
            <a:avLst/>
          </a:prstGeom>
          <a:noFill/>
          <a:ln w="25400">
            <a:solidFill>
              <a:srgbClr val="FFFF00"/>
            </a:solid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flipH="1">
            <a:off x="2314552" y="1447800"/>
            <a:ext cx="809648" cy="13716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3658948" y="1447801"/>
            <a:ext cx="839543" cy="1371600"/>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flipH="1">
            <a:off x="4954348" y="1447801"/>
            <a:ext cx="887116" cy="1371600"/>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a:stretch>
            <a:fillRect/>
          </a:stretch>
        </p:blipFill>
        <p:spPr bwMode="auto">
          <a:xfrm>
            <a:off x="6325948" y="1447801"/>
            <a:ext cx="1217852" cy="1371600"/>
          </a:xfrm>
          <a:prstGeom prst="rect">
            <a:avLst/>
          </a:prstGeom>
          <a:noFill/>
          <a:ln w="9525">
            <a:noFill/>
            <a:miter lim="800000"/>
            <a:headEnd/>
            <a:tailEnd/>
          </a:ln>
        </p:spPr>
      </p:pic>
      <p:pic>
        <p:nvPicPr>
          <p:cNvPr id="13" name="Picture 12" descr="kobe_bryant.jpg"/>
          <p:cNvPicPr>
            <a:picLocks noChangeAspect="1"/>
          </p:cNvPicPr>
          <p:nvPr/>
        </p:nvPicPr>
        <p:blipFill>
          <a:blip r:embed="rId7" cstate="print"/>
          <a:srcRect l="18191" t="8699" r="3557" b="31545"/>
          <a:stretch>
            <a:fillRect/>
          </a:stretch>
        </p:blipFill>
        <p:spPr>
          <a:xfrm>
            <a:off x="1132751" y="3230080"/>
            <a:ext cx="1628503" cy="1554480"/>
          </a:xfrm>
          <a:prstGeom prst="rect">
            <a:avLst/>
          </a:prstGeom>
          <a:ln w="25400">
            <a:solidFill>
              <a:srgbClr val="FFFF00"/>
            </a:solidFill>
          </a:ln>
        </p:spPr>
      </p:pic>
      <p:pic>
        <p:nvPicPr>
          <p:cNvPr id="14" name="Picture 13" descr="IGM-10137007.jpg"/>
          <p:cNvPicPr>
            <a:picLocks noChangeAspect="1"/>
          </p:cNvPicPr>
          <p:nvPr/>
        </p:nvPicPr>
        <p:blipFill>
          <a:blip r:embed="rId8" cstate="print"/>
          <a:srcRect t="23674" r="4545"/>
          <a:stretch>
            <a:fillRect/>
          </a:stretch>
        </p:blipFill>
        <p:spPr>
          <a:xfrm>
            <a:off x="1152520" y="5046848"/>
            <a:ext cx="1350048" cy="1554480"/>
          </a:xfrm>
          <a:prstGeom prst="rect">
            <a:avLst/>
          </a:prstGeom>
          <a:ln w="25400">
            <a:solidFill>
              <a:srgbClr val="FFFF00"/>
            </a:solidFill>
          </a:ln>
        </p:spPr>
      </p:pic>
      <p:pic>
        <p:nvPicPr>
          <p:cNvPr id="934913" name="Picture 1"/>
          <p:cNvPicPr>
            <a:picLocks noChangeAspect="1" noChangeArrowheads="1"/>
          </p:cNvPicPr>
          <p:nvPr/>
        </p:nvPicPr>
        <p:blipFill>
          <a:blip r:embed="rId9" cstate="print"/>
          <a:srcRect/>
          <a:stretch>
            <a:fillRect/>
          </a:stretch>
        </p:blipFill>
        <p:spPr bwMode="auto">
          <a:xfrm>
            <a:off x="3379516" y="3224464"/>
            <a:ext cx="1186251" cy="1371600"/>
          </a:xfrm>
          <a:prstGeom prst="rect">
            <a:avLst/>
          </a:prstGeom>
          <a:noFill/>
          <a:ln w="9525">
            <a:noFill/>
            <a:miter lim="800000"/>
            <a:headEnd/>
            <a:tailEnd/>
          </a:ln>
          <a:effectLst/>
        </p:spPr>
      </p:pic>
      <p:pic>
        <p:nvPicPr>
          <p:cNvPr id="934914" name="Picture 2"/>
          <p:cNvPicPr>
            <a:picLocks noChangeAspect="1" noChangeArrowheads="1"/>
          </p:cNvPicPr>
          <p:nvPr/>
        </p:nvPicPr>
        <p:blipFill>
          <a:blip r:embed="rId10" cstate="print"/>
          <a:srcRect/>
          <a:stretch>
            <a:fillRect/>
          </a:stretch>
        </p:blipFill>
        <p:spPr bwMode="auto">
          <a:xfrm>
            <a:off x="5033894" y="3224464"/>
            <a:ext cx="757306" cy="1371600"/>
          </a:xfrm>
          <a:prstGeom prst="rect">
            <a:avLst/>
          </a:prstGeom>
          <a:noFill/>
          <a:ln w="9525">
            <a:noFill/>
            <a:miter lim="800000"/>
            <a:headEnd/>
            <a:tailEnd/>
          </a:ln>
          <a:effectLst/>
        </p:spPr>
      </p:pic>
      <p:pic>
        <p:nvPicPr>
          <p:cNvPr id="15" name="Picture 14" descr="jason_kidd.jpg"/>
          <p:cNvPicPr>
            <a:picLocks noChangeAspect="1"/>
          </p:cNvPicPr>
          <p:nvPr/>
        </p:nvPicPr>
        <p:blipFill>
          <a:blip r:embed="rId11" cstate="print"/>
          <a:stretch>
            <a:fillRect/>
          </a:stretch>
        </p:blipFill>
        <p:spPr>
          <a:xfrm>
            <a:off x="6266233" y="3236496"/>
            <a:ext cx="972767" cy="1371600"/>
          </a:xfrm>
          <a:prstGeom prst="rect">
            <a:avLst/>
          </a:prstGeom>
        </p:spPr>
      </p:pic>
      <p:pic>
        <p:nvPicPr>
          <p:cNvPr id="934915" name="Picture 3"/>
          <p:cNvPicPr>
            <a:picLocks noChangeAspect="1" noChangeArrowheads="1"/>
          </p:cNvPicPr>
          <p:nvPr/>
        </p:nvPicPr>
        <p:blipFill>
          <a:blip r:embed="rId12" cstate="print"/>
          <a:srcRect/>
          <a:stretch>
            <a:fillRect/>
          </a:stretch>
        </p:blipFill>
        <p:spPr bwMode="auto">
          <a:xfrm>
            <a:off x="3056165" y="5041232"/>
            <a:ext cx="906235" cy="1371600"/>
          </a:xfrm>
          <a:prstGeom prst="rect">
            <a:avLst/>
          </a:prstGeom>
          <a:noFill/>
          <a:ln w="9525">
            <a:noFill/>
            <a:miter lim="800000"/>
            <a:headEnd/>
            <a:tailEnd/>
          </a:ln>
          <a:effectLst/>
        </p:spPr>
      </p:pic>
      <p:pic>
        <p:nvPicPr>
          <p:cNvPr id="934916" name="Picture 4"/>
          <p:cNvPicPr>
            <a:picLocks noChangeAspect="1" noChangeArrowheads="1"/>
          </p:cNvPicPr>
          <p:nvPr/>
        </p:nvPicPr>
        <p:blipFill>
          <a:blip r:embed="rId13" cstate="print"/>
          <a:srcRect/>
          <a:stretch>
            <a:fillRect/>
          </a:stretch>
        </p:blipFill>
        <p:spPr bwMode="auto">
          <a:xfrm>
            <a:off x="4376377" y="5041232"/>
            <a:ext cx="957623" cy="1371600"/>
          </a:xfrm>
          <a:prstGeom prst="rect">
            <a:avLst/>
          </a:prstGeom>
          <a:noFill/>
          <a:ln w="9525">
            <a:noFill/>
            <a:miter lim="800000"/>
            <a:headEnd/>
            <a:tailEnd/>
          </a:ln>
          <a:effectLst/>
        </p:spPr>
      </p:pic>
      <p:pic>
        <p:nvPicPr>
          <p:cNvPr id="934917" name="Picture 5"/>
          <p:cNvPicPr>
            <a:picLocks noChangeAspect="1" noChangeArrowheads="1"/>
          </p:cNvPicPr>
          <p:nvPr/>
        </p:nvPicPr>
        <p:blipFill>
          <a:blip r:embed="rId14" cstate="print"/>
          <a:srcRect/>
          <a:stretch>
            <a:fillRect/>
          </a:stretch>
        </p:blipFill>
        <p:spPr bwMode="auto">
          <a:xfrm>
            <a:off x="5639288" y="5053264"/>
            <a:ext cx="1066312" cy="1371600"/>
          </a:xfrm>
          <a:prstGeom prst="rect">
            <a:avLst/>
          </a:prstGeom>
          <a:noFill/>
          <a:ln w="9525">
            <a:noFill/>
            <a:miter lim="800000"/>
            <a:headEnd/>
            <a:tailEnd/>
          </a:ln>
          <a:effectLst/>
        </p:spPr>
      </p:pic>
      <p:pic>
        <p:nvPicPr>
          <p:cNvPr id="934918" name="Picture 6"/>
          <p:cNvPicPr>
            <a:picLocks noChangeAspect="1" noChangeArrowheads="1"/>
          </p:cNvPicPr>
          <p:nvPr/>
        </p:nvPicPr>
        <p:blipFill>
          <a:blip r:embed="rId15" cstate="print"/>
          <a:srcRect/>
          <a:stretch>
            <a:fillRect/>
          </a:stretch>
        </p:blipFill>
        <p:spPr bwMode="auto">
          <a:xfrm>
            <a:off x="7031632" y="5041232"/>
            <a:ext cx="740768" cy="1371600"/>
          </a:xfrm>
          <a:prstGeom prst="rect">
            <a:avLst/>
          </a:prstGeom>
          <a:noFill/>
          <a:ln w="9525">
            <a:noFill/>
            <a:miter lim="800000"/>
            <a:headEnd/>
            <a:tailEnd/>
          </a:ln>
          <a:effectLst/>
        </p:spPr>
      </p:pic>
      <p:sp>
        <p:nvSpPr>
          <p:cNvPr id="22" name="TextBox 21"/>
          <p:cNvSpPr txBox="1"/>
          <p:nvPr/>
        </p:nvSpPr>
        <p:spPr>
          <a:xfrm>
            <a:off x="3164304" y="176463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3" name="TextBox 22"/>
          <p:cNvSpPr txBox="1"/>
          <p:nvPr/>
        </p:nvSpPr>
        <p:spPr>
          <a:xfrm>
            <a:off x="4508676" y="176463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4" name="TextBox 23"/>
          <p:cNvSpPr txBox="1"/>
          <p:nvPr/>
        </p:nvSpPr>
        <p:spPr>
          <a:xfrm>
            <a:off x="5868244" y="1776664"/>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5" name="TextBox 24"/>
          <p:cNvSpPr txBox="1"/>
          <p:nvPr/>
        </p:nvSpPr>
        <p:spPr>
          <a:xfrm>
            <a:off x="4556804" y="353327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6" name="TextBox 25"/>
          <p:cNvSpPr txBox="1"/>
          <p:nvPr/>
        </p:nvSpPr>
        <p:spPr>
          <a:xfrm>
            <a:off x="5803232" y="353124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7" name="TextBox 26"/>
          <p:cNvSpPr txBox="1"/>
          <p:nvPr/>
        </p:nvSpPr>
        <p:spPr>
          <a:xfrm>
            <a:off x="3947204" y="534400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8" name="TextBox 27"/>
          <p:cNvSpPr txBox="1"/>
          <p:nvPr/>
        </p:nvSpPr>
        <p:spPr>
          <a:xfrm>
            <a:off x="5245768" y="534603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9" name="TextBox 28"/>
          <p:cNvSpPr txBox="1"/>
          <p:nvPr/>
        </p:nvSpPr>
        <p:spPr>
          <a:xfrm>
            <a:off x="6630244" y="5339986"/>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par>
                                <p:cTn id="17" presetID="18" presetClass="entr" presetSubtype="12" fill="hold" nodeType="withEffect">
                                  <p:stCondLst>
                                    <p:cond delay="0"/>
                                  </p:stCondLst>
                                  <p:childTnLst>
                                    <p:set>
                                      <p:cBhvr>
                                        <p:cTn id="18" dur="1" fill="hold">
                                          <p:stCondLst>
                                            <p:cond delay="0"/>
                                          </p:stCondLst>
                                        </p:cTn>
                                        <p:tgtEl>
                                          <p:spTgt spid="934913"/>
                                        </p:tgtEl>
                                        <p:attrNameLst>
                                          <p:attrName>style.visibility</p:attrName>
                                        </p:attrNameLst>
                                      </p:cBhvr>
                                      <p:to>
                                        <p:strVal val="visible"/>
                                      </p:to>
                                    </p:set>
                                    <p:animEffect transition="in" filter="strips(downLeft)">
                                      <p:cBhvr>
                                        <p:cTn id="19" dur="500"/>
                                        <p:tgtEl>
                                          <p:spTgt spid="934913"/>
                                        </p:tgtEl>
                                      </p:cBhvr>
                                    </p:animEffect>
                                  </p:childTnLst>
                                </p:cTn>
                              </p:par>
                              <p:par>
                                <p:cTn id="20" presetID="18" presetClass="entr" presetSubtype="12" fill="hold" nodeType="withEffect">
                                  <p:stCondLst>
                                    <p:cond delay="0"/>
                                  </p:stCondLst>
                                  <p:childTnLst>
                                    <p:set>
                                      <p:cBhvr>
                                        <p:cTn id="21" dur="1" fill="hold">
                                          <p:stCondLst>
                                            <p:cond delay="0"/>
                                          </p:stCondLst>
                                        </p:cTn>
                                        <p:tgtEl>
                                          <p:spTgt spid="934914"/>
                                        </p:tgtEl>
                                        <p:attrNameLst>
                                          <p:attrName>style.visibility</p:attrName>
                                        </p:attrNameLst>
                                      </p:cBhvr>
                                      <p:to>
                                        <p:strVal val="visible"/>
                                      </p:to>
                                    </p:set>
                                    <p:animEffect transition="in" filter="strips(downLeft)">
                                      <p:cBhvr>
                                        <p:cTn id="22" dur="500"/>
                                        <p:tgtEl>
                                          <p:spTgt spid="934914"/>
                                        </p:tgtEl>
                                      </p:cBhvr>
                                    </p:animEffect>
                                  </p:childTnLst>
                                </p:cTn>
                              </p:par>
                              <p:par>
                                <p:cTn id="23" presetID="18" presetClass="entr" presetSubtype="12"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downLeft)">
                                      <p:cBhvr>
                                        <p:cTn id="25" dur="500"/>
                                        <p:tgtEl>
                                          <p:spTgt spid="15"/>
                                        </p:tgtEl>
                                      </p:cBhvr>
                                    </p:animEffect>
                                  </p:childTnLst>
                                </p:cTn>
                              </p:par>
                              <p:par>
                                <p:cTn id="26" presetID="18" presetClass="entr" presetSubtype="12" fill="hold" nodeType="withEffect">
                                  <p:stCondLst>
                                    <p:cond delay="0"/>
                                  </p:stCondLst>
                                  <p:childTnLst>
                                    <p:set>
                                      <p:cBhvr>
                                        <p:cTn id="27" dur="1" fill="hold">
                                          <p:stCondLst>
                                            <p:cond delay="0"/>
                                          </p:stCondLst>
                                        </p:cTn>
                                        <p:tgtEl>
                                          <p:spTgt spid="934915"/>
                                        </p:tgtEl>
                                        <p:attrNameLst>
                                          <p:attrName>style.visibility</p:attrName>
                                        </p:attrNameLst>
                                      </p:cBhvr>
                                      <p:to>
                                        <p:strVal val="visible"/>
                                      </p:to>
                                    </p:set>
                                    <p:animEffect transition="in" filter="strips(downLeft)">
                                      <p:cBhvr>
                                        <p:cTn id="28" dur="500"/>
                                        <p:tgtEl>
                                          <p:spTgt spid="934915"/>
                                        </p:tgtEl>
                                      </p:cBhvr>
                                    </p:animEffect>
                                  </p:childTnLst>
                                </p:cTn>
                              </p:par>
                              <p:par>
                                <p:cTn id="29" presetID="18" presetClass="entr" presetSubtype="12" fill="hold" nodeType="withEffect">
                                  <p:stCondLst>
                                    <p:cond delay="0"/>
                                  </p:stCondLst>
                                  <p:childTnLst>
                                    <p:set>
                                      <p:cBhvr>
                                        <p:cTn id="30" dur="1" fill="hold">
                                          <p:stCondLst>
                                            <p:cond delay="0"/>
                                          </p:stCondLst>
                                        </p:cTn>
                                        <p:tgtEl>
                                          <p:spTgt spid="934916"/>
                                        </p:tgtEl>
                                        <p:attrNameLst>
                                          <p:attrName>style.visibility</p:attrName>
                                        </p:attrNameLst>
                                      </p:cBhvr>
                                      <p:to>
                                        <p:strVal val="visible"/>
                                      </p:to>
                                    </p:set>
                                    <p:animEffect transition="in" filter="strips(downLeft)">
                                      <p:cBhvr>
                                        <p:cTn id="31" dur="500"/>
                                        <p:tgtEl>
                                          <p:spTgt spid="934916"/>
                                        </p:tgtEl>
                                      </p:cBhvr>
                                    </p:animEffect>
                                  </p:childTnLst>
                                </p:cTn>
                              </p:par>
                              <p:par>
                                <p:cTn id="32" presetID="18" presetClass="entr" presetSubtype="12" fill="hold" nodeType="withEffect">
                                  <p:stCondLst>
                                    <p:cond delay="0"/>
                                  </p:stCondLst>
                                  <p:childTnLst>
                                    <p:set>
                                      <p:cBhvr>
                                        <p:cTn id="33" dur="1" fill="hold">
                                          <p:stCondLst>
                                            <p:cond delay="0"/>
                                          </p:stCondLst>
                                        </p:cTn>
                                        <p:tgtEl>
                                          <p:spTgt spid="934917"/>
                                        </p:tgtEl>
                                        <p:attrNameLst>
                                          <p:attrName>style.visibility</p:attrName>
                                        </p:attrNameLst>
                                      </p:cBhvr>
                                      <p:to>
                                        <p:strVal val="visible"/>
                                      </p:to>
                                    </p:set>
                                    <p:animEffect transition="in" filter="strips(downLeft)">
                                      <p:cBhvr>
                                        <p:cTn id="34" dur="500"/>
                                        <p:tgtEl>
                                          <p:spTgt spid="934917"/>
                                        </p:tgtEl>
                                      </p:cBhvr>
                                    </p:animEffect>
                                  </p:childTnLst>
                                </p:cTn>
                              </p:par>
                              <p:par>
                                <p:cTn id="35" presetID="18" presetClass="entr" presetSubtype="12" fill="hold" nodeType="withEffect">
                                  <p:stCondLst>
                                    <p:cond delay="0"/>
                                  </p:stCondLst>
                                  <p:childTnLst>
                                    <p:set>
                                      <p:cBhvr>
                                        <p:cTn id="36" dur="1" fill="hold">
                                          <p:stCondLst>
                                            <p:cond delay="0"/>
                                          </p:stCondLst>
                                        </p:cTn>
                                        <p:tgtEl>
                                          <p:spTgt spid="934918"/>
                                        </p:tgtEl>
                                        <p:attrNameLst>
                                          <p:attrName>style.visibility</p:attrName>
                                        </p:attrNameLst>
                                      </p:cBhvr>
                                      <p:to>
                                        <p:strVal val="visible"/>
                                      </p:to>
                                    </p:set>
                                    <p:animEffect transition="in" filter="strips(downLeft)">
                                      <p:cBhvr>
                                        <p:cTn id="37" dur="500"/>
                                        <p:tgtEl>
                                          <p:spTgt spid="934918"/>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strips(downLeft)">
                                      <p:cBhvr>
                                        <p:cTn id="40" dur="500"/>
                                        <p:tgtEl>
                                          <p:spTgt spid="18"/>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trips(downLeft)">
                                      <p:cBhvr>
                                        <p:cTn id="43" dur="500"/>
                                        <p:tgtEl>
                                          <p:spTgt spid="19"/>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strips(down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xit" presetSubtype="12" fill="hold" grpId="0" nodeType="clickEffect">
                                  <p:stCondLst>
                                    <p:cond delay="0"/>
                                  </p:stCondLst>
                                  <p:childTnLst>
                                    <p:animEffect transition="out" filter="strips(downLeft)">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8" presetClass="entr" presetSubtype="12"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strips(downLeft)">
                                      <p:cBhvr>
                                        <p:cTn id="54" dur="500"/>
                                        <p:tgtEl>
                                          <p:spTgt spid="23"/>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strips(downLeft)">
                                      <p:cBhvr>
                                        <p:cTn id="57" dur="500"/>
                                        <p:tgtEl>
                                          <p:spTgt spid="22"/>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strips(downLeft)">
                                      <p:cBhvr>
                                        <p:cTn id="60" dur="500"/>
                                        <p:tgtEl>
                                          <p:spTgt spid="24"/>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strips(downLeft)">
                                      <p:cBhvr>
                                        <p:cTn id="63" dur="500"/>
                                        <p:tgtEl>
                                          <p:spTgt spid="25"/>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strips(downLeft)">
                                      <p:cBhvr>
                                        <p:cTn id="66" dur="500"/>
                                        <p:tgtEl>
                                          <p:spTgt spid="26"/>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strips(downLeft)">
                                      <p:cBhvr>
                                        <p:cTn id="69" dur="500"/>
                                        <p:tgtEl>
                                          <p:spTgt spid="27"/>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strips(downLeft)">
                                      <p:cBhvr>
                                        <p:cTn id="72" dur="500"/>
                                        <p:tgtEl>
                                          <p:spTgt spid="28"/>
                                        </p:tgtEl>
                                      </p:cBhvr>
                                    </p:animEffect>
                                  </p:childTnLst>
                                </p:cTn>
                              </p:par>
                              <p:par>
                                <p:cTn id="73" presetID="18" presetClass="entr" presetSubtype="12"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strips(downLeft)">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8" grpId="0" animBg="1"/>
      <p:bldP spid="6" grpId="0"/>
      <p:bldP spid="22" grpId="0"/>
      <p:bldP spid="23" grpId="0"/>
      <p:bldP spid="24" grpId="0"/>
      <p:bldP spid="25" grpId="0"/>
      <p:bldP spid="26" grpId="0"/>
      <p:bldP spid="27"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22</a:t>
            </a:fld>
            <a:endParaRPr lang="en-US" dirty="0"/>
          </a:p>
        </p:txBody>
      </p:sp>
      <p:pic>
        <p:nvPicPr>
          <p:cNvPr id="20" name="Picture 19" descr="tennis_serve_image32.png"/>
          <p:cNvPicPr>
            <a:picLocks noChangeAspect="1"/>
          </p:cNvPicPr>
          <p:nvPr/>
        </p:nvPicPr>
        <p:blipFill>
          <a:blip r:embed="rId2" cstate="print"/>
          <a:stretch>
            <a:fillRect/>
          </a:stretch>
        </p:blipFill>
        <p:spPr>
          <a:xfrm>
            <a:off x="519744" y="4968240"/>
            <a:ext cx="731520" cy="975360"/>
          </a:xfrm>
          <a:prstGeom prst="rect">
            <a:avLst/>
          </a:prstGeom>
        </p:spPr>
      </p:pic>
      <p:pic>
        <p:nvPicPr>
          <p:cNvPr id="40" name="Picture 39" descr="tennis_serve_image38.png"/>
          <p:cNvPicPr>
            <a:picLocks noChangeAspect="1"/>
          </p:cNvPicPr>
          <p:nvPr/>
        </p:nvPicPr>
        <p:blipFill>
          <a:blip r:embed="rId3" cstate="print"/>
          <a:srcRect l="4391" r="44383"/>
          <a:stretch>
            <a:fillRect/>
          </a:stretch>
        </p:blipFill>
        <p:spPr>
          <a:xfrm>
            <a:off x="685800" y="1915180"/>
            <a:ext cx="1645920" cy="2468880"/>
          </a:xfrm>
          <a:prstGeom prst="rect">
            <a:avLst/>
          </a:prstGeom>
          <a:ln w="38100">
            <a:solidFill>
              <a:srgbClr val="FFFF00"/>
            </a:solidFill>
          </a:ln>
        </p:spPr>
      </p:pic>
      <p:sp>
        <p:nvSpPr>
          <p:cNvPr id="41" name="TextBox 40"/>
          <p:cNvSpPr txBox="1"/>
          <p:nvPr/>
        </p:nvSpPr>
        <p:spPr>
          <a:xfrm>
            <a:off x="1447801" y="389638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pic>
        <p:nvPicPr>
          <p:cNvPr id="33" name="Picture 32" descr="tennis_serve_image40.png"/>
          <p:cNvPicPr>
            <a:picLocks noChangeAspect="1"/>
          </p:cNvPicPr>
          <p:nvPr/>
        </p:nvPicPr>
        <p:blipFill>
          <a:blip r:embed="rId4" cstate="print"/>
          <a:stretch>
            <a:fillRect/>
          </a:stretch>
        </p:blipFill>
        <p:spPr>
          <a:xfrm>
            <a:off x="1341904" y="4968240"/>
            <a:ext cx="731520" cy="972922"/>
          </a:xfrm>
          <a:prstGeom prst="rect">
            <a:avLst/>
          </a:prstGeom>
        </p:spPr>
      </p:pic>
      <p:pic>
        <p:nvPicPr>
          <p:cNvPr id="38" name="Picture 37" descr="volleyball_smash_image46.png"/>
          <p:cNvPicPr>
            <a:picLocks noChangeAspect="1"/>
          </p:cNvPicPr>
          <p:nvPr/>
        </p:nvPicPr>
        <p:blipFill>
          <a:blip r:embed="rId5" cstate="print"/>
          <a:stretch>
            <a:fillRect/>
          </a:stretch>
        </p:blipFill>
        <p:spPr>
          <a:xfrm>
            <a:off x="3768280" y="4968240"/>
            <a:ext cx="731520" cy="972922"/>
          </a:xfrm>
          <a:prstGeom prst="rect">
            <a:avLst/>
          </a:prstGeom>
        </p:spPr>
      </p:pic>
      <p:pic>
        <p:nvPicPr>
          <p:cNvPr id="42" name="Picture 41" descr="cricket_bowling_image37.png"/>
          <p:cNvPicPr>
            <a:picLocks noChangeAspect="1"/>
          </p:cNvPicPr>
          <p:nvPr/>
        </p:nvPicPr>
        <p:blipFill>
          <a:blip r:embed="rId6" cstate="print"/>
          <a:stretch>
            <a:fillRect/>
          </a:stretch>
        </p:blipFill>
        <p:spPr>
          <a:xfrm>
            <a:off x="4578408" y="4968240"/>
            <a:ext cx="731520" cy="972922"/>
          </a:xfrm>
          <a:prstGeom prst="rect">
            <a:avLst/>
          </a:prstGeom>
        </p:spPr>
      </p:pic>
      <p:pic>
        <p:nvPicPr>
          <p:cNvPr id="44" name="Picture 43" descr="volleyball_smash_image48.png"/>
          <p:cNvPicPr>
            <a:picLocks noChangeAspect="1"/>
          </p:cNvPicPr>
          <p:nvPr/>
        </p:nvPicPr>
        <p:blipFill>
          <a:blip r:embed="rId7" cstate="print"/>
          <a:stretch>
            <a:fillRect/>
          </a:stretch>
        </p:blipFill>
        <p:spPr>
          <a:xfrm>
            <a:off x="5384528" y="4968240"/>
            <a:ext cx="731520" cy="972922"/>
          </a:xfrm>
          <a:prstGeom prst="rect">
            <a:avLst/>
          </a:prstGeom>
        </p:spPr>
      </p:pic>
      <p:pic>
        <p:nvPicPr>
          <p:cNvPr id="45" name="Picture 44" descr="croquet_image44.png"/>
          <p:cNvPicPr>
            <a:picLocks noChangeAspect="1"/>
          </p:cNvPicPr>
          <p:nvPr/>
        </p:nvPicPr>
        <p:blipFill>
          <a:blip r:embed="rId8" cstate="print"/>
          <a:stretch>
            <a:fillRect/>
          </a:stretch>
        </p:blipFill>
        <p:spPr>
          <a:xfrm>
            <a:off x="6186632" y="4968240"/>
            <a:ext cx="731520" cy="972922"/>
          </a:xfrm>
          <a:prstGeom prst="rect">
            <a:avLst/>
          </a:prstGeom>
        </p:spPr>
      </p:pic>
      <p:pic>
        <p:nvPicPr>
          <p:cNvPr id="46" name="Picture 45" descr="cricket_batting_image33.png"/>
          <p:cNvPicPr>
            <a:picLocks noChangeAspect="1"/>
          </p:cNvPicPr>
          <p:nvPr/>
        </p:nvPicPr>
        <p:blipFill>
          <a:blip r:embed="rId9" cstate="print"/>
          <a:stretch>
            <a:fillRect/>
          </a:stretch>
        </p:blipFill>
        <p:spPr>
          <a:xfrm>
            <a:off x="6992752" y="4968240"/>
            <a:ext cx="731520" cy="972922"/>
          </a:xfrm>
          <a:prstGeom prst="rect">
            <a:avLst/>
          </a:prstGeom>
        </p:spPr>
      </p:pic>
      <p:pic>
        <p:nvPicPr>
          <p:cNvPr id="49" name="Picture 48" descr="cricket_bowling_image34.png"/>
          <p:cNvPicPr>
            <a:picLocks noChangeAspect="1"/>
          </p:cNvPicPr>
          <p:nvPr/>
        </p:nvPicPr>
        <p:blipFill>
          <a:blip r:embed="rId10" cstate="print"/>
          <a:stretch>
            <a:fillRect/>
          </a:stretch>
        </p:blipFill>
        <p:spPr>
          <a:xfrm>
            <a:off x="7802880" y="4968240"/>
            <a:ext cx="731520" cy="972922"/>
          </a:xfrm>
          <a:prstGeom prst="rect">
            <a:avLst/>
          </a:prstGeom>
        </p:spPr>
      </p:pic>
      <p:pic>
        <p:nvPicPr>
          <p:cNvPr id="50" name="Picture 49" descr="tennis_forehand_image32.png"/>
          <p:cNvPicPr>
            <a:picLocks noChangeAspect="1"/>
          </p:cNvPicPr>
          <p:nvPr/>
        </p:nvPicPr>
        <p:blipFill>
          <a:blip r:embed="rId11" cstate="print"/>
          <a:stretch>
            <a:fillRect/>
          </a:stretch>
        </p:blipFill>
        <p:spPr>
          <a:xfrm>
            <a:off x="2970184" y="4968240"/>
            <a:ext cx="731520" cy="972922"/>
          </a:xfrm>
          <a:prstGeom prst="rect">
            <a:avLst/>
          </a:prstGeom>
        </p:spPr>
      </p:pic>
      <p:pic>
        <p:nvPicPr>
          <p:cNvPr id="51" name="Picture 50" descr="tennis_forehand_image38.png"/>
          <p:cNvPicPr>
            <a:picLocks noChangeAspect="1"/>
          </p:cNvPicPr>
          <p:nvPr/>
        </p:nvPicPr>
        <p:blipFill>
          <a:blip r:embed="rId12" cstate="print"/>
          <a:stretch>
            <a:fillRect/>
          </a:stretch>
        </p:blipFill>
        <p:spPr>
          <a:xfrm>
            <a:off x="2156040" y="4968240"/>
            <a:ext cx="731520" cy="972922"/>
          </a:xfrm>
          <a:prstGeom prst="rect">
            <a:avLst/>
          </a:prstGeom>
        </p:spPr>
      </p:pic>
      <p:sp>
        <p:nvSpPr>
          <p:cNvPr id="25" name="Title 3"/>
          <p:cNvSpPr txBox="1">
            <a:spLocks/>
          </p:cNvSpPr>
          <p:nvPr/>
        </p:nvSpPr>
        <p:spPr>
          <a:xfrm>
            <a:off x="457200" y="356936"/>
            <a:ext cx="8229600" cy="9906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Retrieval as Similarity Ranking</a:t>
            </a:r>
            <a:endParaRPr kumimoji="0" lang="en-US"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6" name="Content Placeholder 14"/>
          <p:cNvSpPr txBox="1">
            <a:spLocks/>
          </p:cNvSpPr>
          <p:nvPr/>
        </p:nvSpPr>
        <p:spPr>
          <a:xfrm>
            <a:off x="2438400" y="1905000"/>
            <a:ext cx="6324600" cy="17526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Challenges:</a:t>
            </a:r>
          </a:p>
          <a:p>
            <a:pPr marL="800100" lvl="1" indent="-342900">
              <a:spcBef>
                <a:spcPct val="20000"/>
              </a:spcBef>
              <a:buFont typeface="Wingdings" pitchFamily="2" charset="2"/>
              <a:buChar char="q"/>
            </a:pPr>
            <a:r>
              <a:rPr kumimoji="0" lang="en-U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How to obtain the ground-truth?</a:t>
            </a:r>
          </a:p>
          <a:p>
            <a:pPr marL="800100" lvl="1" indent="-342900">
              <a:spcBef>
                <a:spcPct val="20000"/>
              </a:spcBef>
              <a:buFont typeface="Wingdings" pitchFamily="2" charset="2"/>
              <a:buChar char="q"/>
            </a:pPr>
            <a:r>
              <a:rPr lang="en-US" sz="2800" dirty="0" smtClean="0">
                <a:latin typeface="Arial" pitchFamily="34" charset="0"/>
                <a:cs typeface="Arial" pitchFamily="34" charset="0"/>
              </a:rPr>
              <a:t>How to perform automatic retrieval?</a:t>
            </a:r>
          </a:p>
          <a:p>
            <a:pPr marL="800100" lvl="1" indent="-342900">
              <a:spcBef>
                <a:spcPct val="20000"/>
              </a:spcBef>
              <a:buFont typeface="Wingdings" pitchFamily="2" charset="2"/>
              <a:buChar char="q"/>
            </a:pPr>
            <a:r>
              <a:rPr kumimoji="0" lang="en-U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How</a:t>
            </a:r>
            <a:r>
              <a:rPr kumimoji="0" lang="en-US" sz="28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to evaluate a retrieval system?</a:t>
            </a:r>
            <a:endParaRPr kumimoji="0" lang="en-US"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cxnSp>
        <p:nvCxnSpPr>
          <p:cNvPr id="17" name="Straight Arrow Connector 16"/>
          <p:cNvCxnSpPr/>
          <p:nvPr/>
        </p:nvCxnSpPr>
        <p:spPr>
          <a:xfrm>
            <a:off x="1371600" y="6108032"/>
            <a:ext cx="6172200" cy="158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73640" y="6167735"/>
            <a:ext cx="4267200" cy="461665"/>
          </a:xfrm>
          <a:prstGeom prst="rect">
            <a:avLst/>
          </a:prstGeom>
          <a:noFill/>
        </p:spPr>
        <p:txBody>
          <a:bodyPr wrap="square" rtlCol="0">
            <a:spAutoFit/>
          </a:bodyPr>
          <a:lstStyle/>
          <a:p>
            <a:r>
              <a:rPr lang="en-US" sz="2400" dirty="0" smtClean="0">
                <a:latin typeface="Arial" pitchFamily="34" charset="0"/>
                <a:cs typeface="Arial" pitchFamily="34" charset="0"/>
              </a:rPr>
              <a:t>Decreasing of similarity value</a:t>
            </a:r>
            <a:endParaRPr lang="en-US"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371600"/>
            <a:ext cx="8229600" cy="1676400"/>
          </a:xfrm>
        </p:spPr>
        <p:txBody>
          <a:bodyPr>
            <a:normAutofit/>
          </a:bodyPr>
          <a:lstStyle/>
          <a:p>
            <a:r>
              <a:rPr lang="en-US" sz="2800" dirty="0" smtClean="0">
                <a:latin typeface="Arial" pitchFamily="34" charset="0"/>
                <a:cs typeface="Arial" pitchFamily="34" charset="0"/>
              </a:rPr>
              <a:t>Human annotation experiment:</a:t>
            </a:r>
          </a:p>
          <a:p>
            <a:pPr lvl="1"/>
            <a:r>
              <a:rPr lang="en-US" sz="2400" dirty="0" smtClean="0">
                <a:latin typeface="Arial" pitchFamily="34" charset="0"/>
                <a:cs typeface="Arial" pitchFamily="34" charset="0"/>
              </a:rPr>
              <a:t>Eight human subjects, the same set of 252 trials.</a:t>
            </a:r>
          </a:p>
        </p:txBody>
      </p:sp>
      <p:sp>
        <p:nvSpPr>
          <p:cNvPr id="4" name="Slide Number Placeholder 3"/>
          <p:cNvSpPr>
            <a:spLocks noGrp="1"/>
          </p:cNvSpPr>
          <p:nvPr>
            <p:ph type="sldNum" sz="quarter" idx="12"/>
          </p:nvPr>
        </p:nvSpPr>
        <p:spPr/>
        <p:txBody>
          <a:bodyPr/>
          <a:lstStyle/>
          <a:p>
            <a:fld id="{E0BB3CA0-32E3-4CDE-8D18-1C80C234AB4A}" type="slidenum">
              <a:rPr lang="en-US" smtClean="0"/>
              <a:pPr/>
              <a:t>23</a:t>
            </a:fld>
            <a:endParaRPr lang="en-US" dirty="0"/>
          </a:p>
        </p:txBody>
      </p:sp>
      <p:sp>
        <p:nvSpPr>
          <p:cNvPr id="33" name="TextBox 32"/>
          <p:cNvSpPr txBox="1"/>
          <p:nvPr/>
        </p:nvSpPr>
        <p:spPr>
          <a:xfrm>
            <a:off x="838200" y="2362200"/>
            <a:ext cx="1524000" cy="656590"/>
          </a:xfrm>
          <a:prstGeom prst="rect">
            <a:avLst/>
          </a:prstGeom>
          <a:noFill/>
        </p:spPr>
        <p:txBody>
          <a:bodyPr wrap="square" rtlCol="0">
            <a:spAutoFit/>
          </a:bodyPr>
          <a:lstStyle/>
          <a:p>
            <a:pPr algn="ctr">
              <a:lnSpc>
                <a:spcPts val="4400"/>
              </a:lnSpc>
            </a:pPr>
            <a:r>
              <a:rPr lang="en-US" sz="2400" dirty="0" smtClean="0">
                <a:latin typeface="Arial" pitchFamily="34" charset="0"/>
                <a:cs typeface="Arial" pitchFamily="34" charset="0"/>
              </a:rPr>
              <a:t>One trial:</a:t>
            </a:r>
          </a:p>
        </p:txBody>
      </p:sp>
      <p:grpSp>
        <p:nvGrpSpPr>
          <p:cNvPr id="2" name="Group 20"/>
          <p:cNvGrpSpPr/>
          <p:nvPr/>
        </p:nvGrpSpPr>
        <p:grpSpPr>
          <a:xfrm>
            <a:off x="2359152" y="2560320"/>
            <a:ext cx="4983480" cy="3297555"/>
            <a:chOff x="2359152" y="2560320"/>
            <a:chExt cx="4983480" cy="3297555"/>
          </a:xfrm>
        </p:grpSpPr>
        <p:grpSp>
          <p:nvGrpSpPr>
            <p:cNvPr id="3" name="Group 10"/>
            <p:cNvGrpSpPr/>
            <p:nvPr/>
          </p:nvGrpSpPr>
          <p:grpSpPr>
            <a:xfrm>
              <a:off x="2359152" y="2560320"/>
              <a:ext cx="4983480" cy="3297555"/>
              <a:chOff x="2359152" y="2560320"/>
              <a:chExt cx="4983480" cy="3297555"/>
            </a:xfrm>
          </p:grpSpPr>
          <p:pic>
            <p:nvPicPr>
              <p:cNvPr id="762882" name="Picture 2"/>
              <p:cNvPicPr>
                <a:picLocks noChangeAspect="1" noChangeArrowheads="1"/>
              </p:cNvPicPr>
              <p:nvPr/>
            </p:nvPicPr>
            <p:blipFill>
              <a:blip r:embed="rId2" cstate="print"/>
              <a:srcRect/>
              <a:stretch>
                <a:fillRect/>
              </a:stretch>
            </p:blipFill>
            <p:spPr bwMode="auto">
              <a:xfrm>
                <a:off x="2359152" y="2560320"/>
                <a:ext cx="4983480" cy="3297555"/>
              </a:xfrm>
              <a:prstGeom prst="rect">
                <a:avLst/>
              </a:prstGeom>
              <a:noFill/>
              <a:ln w="9525">
                <a:noFill/>
                <a:miter lim="800000"/>
                <a:headEnd/>
                <a:tailEnd/>
              </a:ln>
            </p:spPr>
          </p:pic>
          <p:sp>
            <p:nvSpPr>
              <p:cNvPr id="19" name="TextBox 18"/>
              <p:cNvSpPr txBox="1"/>
              <p:nvPr/>
            </p:nvSpPr>
            <p:spPr>
              <a:xfrm>
                <a:off x="2895600" y="3446265"/>
                <a:ext cx="762000" cy="184666"/>
              </a:xfrm>
              <a:prstGeom prst="rect">
                <a:avLst/>
              </a:prstGeom>
              <a:noFill/>
            </p:spPr>
            <p:txBody>
              <a:bodyPr wrap="square" rtlCol="0">
                <a:spAutoFit/>
              </a:bodyPr>
              <a:lstStyle/>
              <a:p>
                <a:r>
                  <a:rPr lang="en-US" sz="600" dirty="0" smtClean="0"/>
                  <a:t>Reference image</a:t>
                </a:r>
                <a:endParaRPr lang="en-US" sz="600" dirty="0"/>
              </a:p>
            </p:txBody>
          </p:sp>
        </p:grpSp>
        <p:pic>
          <p:nvPicPr>
            <p:cNvPr id="883713" name="Picture 1"/>
            <p:cNvPicPr>
              <a:picLocks noChangeAspect="1" noChangeArrowheads="1"/>
            </p:cNvPicPr>
            <p:nvPr/>
          </p:nvPicPr>
          <p:blipFill>
            <a:blip r:embed="rId3" cstate="print"/>
            <a:srcRect/>
            <a:stretch>
              <a:fillRect/>
            </a:stretch>
          </p:blipFill>
          <p:spPr bwMode="auto">
            <a:xfrm>
              <a:off x="2795588" y="2971800"/>
              <a:ext cx="4138612" cy="2667000"/>
            </a:xfrm>
            <a:prstGeom prst="rect">
              <a:avLst/>
            </a:prstGeom>
            <a:noFill/>
            <a:ln w="9525">
              <a:noFill/>
              <a:miter lim="800000"/>
              <a:headEnd/>
              <a:tailEnd/>
            </a:ln>
          </p:spPr>
        </p:pic>
        <p:sp>
          <p:nvSpPr>
            <p:cNvPr id="14" name="TextBox 13"/>
            <p:cNvSpPr txBox="1"/>
            <p:nvPr/>
          </p:nvSpPr>
          <p:spPr>
            <a:xfrm>
              <a:off x="4873752" y="2898648"/>
              <a:ext cx="838200" cy="184666"/>
            </a:xfrm>
            <a:prstGeom prst="rect">
              <a:avLst/>
            </a:prstGeom>
            <a:noFill/>
          </p:spPr>
          <p:txBody>
            <a:bodyPr wrap="square" rtlCol="0">
              <a:spAutoFit/>
            </a:bodyPr>
            <a:lstStyle/>
            <a:p>
              <a:r>
                <a:rPr lang="en-US" sz="600" dirty="0" smtClean="0"/>
                <a:t>Comparison images</a:t>
              </a:r>
              <a:endParaRPr lang="en-US" sz="600" dirty="0"/>
            </a:p>
          </p:txBody>
        </p:sp>
        <p:sp>
          <p:nvSpPr>
            <p:cNvPr id="16" name="TextBox 15"/>
            <p:cNvSpPr txBox="1"/>
            <p:nvPr/>
          </p:nvSpPr>
          <p:spPr>
            <a:xfrm>
              <a:off x="2898648" y="3447288"/>
              <a:ext cx="762000" cy="184666"/>
            </a:xfrm>
            <a:prstGeom prst="rect">
              <a:avLst/>
            </a:prstGeom>
            <a:noFill/>
          </p:spPr>
          <p:txBody>
            <a:bodyPr wrap="square" rtlCol="0">
              <a:spAutoFit/>
            </a:bodyPr>
            <a:lstStyle/>
            <a:p>
              <a:r>
                <a:rPr lang="en-US" sz="600" dirty="0" smtClean="0"/>
                <a:t>Reference image</a:t>
              </a:r>
              <a:endParaRPr lang="en-US" sz="600" dirty="0"/>
            </a:p>
          </p:txBody>
        </p:sp>
        <p:pic>
          <p:nvPicPr>
            <p:cNvPr id="10" name="Picture 9" descr="image06.bmp"/>
            <p:cNvPicPr>
              <a:picLocks noChangeAspect="1"/>
            </p:cNvPicPr>
            <p:nvPr/>
          </p:nvPicPr>
          <p:blipFill>
            <a:blip r:embed="rId4" cstate="print"/>
            <a:stretch>
              <a:fillRect/>
            </a:stretch>
          </p:blipFill>
          <p:spPr>
            <a:xfrm>
              <a:off x="5048480" y="3119581"/>
              <a:ext cx="1632000" cy="1224000"/>
            </a:xfrm>
            <a:prstGeom prst="rect">
              <a:avLst/>
            </a:prstGeom>
          </p:spPr>
        </p:pic>
        <p:pic>
          <p:nvPicPr>
            <p:cNvPr id="12" name="Picture 11" descr="image08.bmp"/>
            <p:cNvPicPr>
              <a:picLocks noChangeAspect="1"/>
            </p:cNvPicPr>
            <p:nvPr/>
          </p:nvPicPr>
          <p:blipFill>
            <a:blip r:embed="rId5" cstate="print"/>
            <a:stretch>
              <a:fillRect/>
            </a:stretch>
          </p:blipFill>
          <p:spPr>
            <a:xfrm>
              <a:off x="4953000" y="4420003"/>
              <a:ext cx="1820000" cy="1213333"/>
            </a:xfrm>
            <a:prstGeom prst="rect">
              <a:avLst/>
            </a:prstGeom>
          </p:spPr>
        </p:pic>
        <p:pic>
          <p:nvPicPr>
            <p:cNvPr id="13" name="Picture 12" descr="image17.bmp"/>
            <p:cNvPicPr>
              <a:picLocks noChangeAspect="1"/>
            </p:cNvPicPr>
            <p:nvPr/>
          </p:nvPicPr>
          <p:blipFill>
            <a:blip r:embed="rId6" cstate="print"/>
            <a:stretch>
              <a:fillRect/>
            </a:stretch>
          </p:blipFill>
          <p:spPr>
            <a:xfrm>
              <a:off x="3399467" y="3661785"/>
              <a:ext cx="715333" cy="1187619"/>
            </a:xfrm>
            <a:prstGeom prst="rect">
              <a:avLst/>
            </a:prstGeom>
          </p:spPr>
        </p:pic>
      </p:grpSp>
      <p:sp>
        <p:nvSpPr>
          <p:cNvPr id="20" name="Rectangle 19"/>
          <p:cNvSpPr/>
          <p:nvPr/>
        </p:nvSpPr>
        <p:spPr>
          <a:xfrm>
            <a:off x="4942952" y="4404360"/>
            <a:ext cx="1838848" cy="1234440"/>
          </a:xfrm>
          <a:prstGeom prst="rect">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371600"/>
            <a:ext cx="8229600" cy="1676400"/>
          </a:xfrm>
        </p:spPr>
        <p:txBody>
          <a:bodyPr>
            <a:normAutofit/>
          </a:bodyPr>
          <a:lstStyle/>
          <a:p>
            <a:r>
              <a:rPr lang="en-US" sz="2800" dirty="0" smtClean="0">
                <a:latin typeface="Arial" pitchFamily="34" charset="0"/>
                <a:cs typeface="Arial" pitchFamily="34" charset="0"/>
              </a:rPr>
              <a:t>Human annotation experiment:</a:t>
            </a:r>
          </a:p>
          <a:p>
            <a:pPr lvl="1"/>
            <a:r>
              <a:rPr lang="en-US" sz="2400" dirty="0" smtClean="0">
                <a:latin typeface="Arial" pitchFamily="34" charset="0"/>
                <a:cs typeface="Arial" pitchFamily="34" charset="0"/>
              </a:rPr>
              <a:t>Eight human subjects, the same set of 252 trials.</a:t>
            </a:r>
          </a:p>
        </p:txBody>
      </p:sp>
      <p:sp>
        <p:nvSpPr>
          <p:cNvPr id="4" name="Slide Number Placeholder 3"/>
          <p:cNvSpPr>
            <a:spLocks noGrp="1"/>
          </p:cNvSpPr>
          <p:nvPr>
            <p:ph type="sldNum" sz="quarter" idx="12"/>
          </p:nvPr>
        </p:nvSpPr>
        <p:spPr/>
        <p:txBody>
          <a:bodyPr/>
          <a:lstStyle/>
          <a:p>
            <a:fld id="{E0BB3CA0-32E3-4CDE-8D18-1C80C234AB4A}" type="slidenum">
              <a:rPr lang="en-US" smtClean="0"/>
              <a:pPr/>
              <a:t>24</a:t>
            </a:fld>
            <a:endParaRPr lang="en-US" dirty="0"/>
          </a:p>
        </p:txBody>
      </p:sp>
      <p:sp>
        <p:nvSpPr>
          <p:cNvPr id="33" name="TextBox 32"/>
          <p:cNvSpPr txBox="1"/>
          <p:nvPr/>
        </p:nvSpPr>
        <p:spPr>
          <a:xfrm>
            <a:off x="838200" y="2362200"/>
            <a:ext cx="1524000" cy="656590"/>
          </a:xfrm>
          <a:prstGeom prst="rect">
            <a:avLst/>
          </a:prstGeom>
          <a:noFill/>
        </p:spPr>
        <p:txBody>
          <a:bodyPr wrap="square" rtlCol="0">
            <a:spAutoFit/>
          </a:bodyPr>
          <a:lstStyle/>
          <a:p>
            <a:pPr algn="ctr">
              <a:lnSpc>
                <a:spcPts val="4400"/>
              </a:lnSpc>
            </a:pPr>
            <a:r>
              <a:rPr lang="en-US" sz="2400" dirty="0" smtClean="0">
                <a:latin typeface="Arial" pitchFamily="34" charset="0"/>
                <a:cs typeface="Arial" pitchFamily="34" charset="0"/>
              </a:rPr>
              <a:t>One trial:</a:t>
            </a:r>
          </a:p>
        </p:txBody>
      </p:sp>
      <p:grpSp>
        <p:nvGrpSpPr>
          <p:cNvPr id="2" name="Group 21"/>
          <p:cNvGrpSpPr/>
          <p:nvPr/>
        </p:nvGrpSpPr>
        <p:grpSpPr>
          <a:xfrm>
            <a:off x="452849" y="4410710"/>
            <a:ext cx="1632826" cy="1761490"/>
            <a:chOff x="452849" y="4410710"/>
            <a:chExt cx="1632826" cy="1761490"/>
          </a:xfrm>
        </p:grpSpPr>
        <p:pic>
          <p:nvPicPr>
            <p:cNvPr id="760835" name="Picture 3"/>
            <p:cNvPicPr>
              <a:picLocks noChangeAspect="1" noChangeArrowheads="1"/>
            </p:cNvPicPr>
            <p:nvPr/>
          </p:nvPicPr>
          <p:blipFill>
            <a:blip r:embed="rId2" cstate="print"/>
            <a:srcRect/>
            <a:stretch>
              <a:fillRect/>
            </a:stretch>
          </p:blipFill>
          <p:spPr bwMode="auto">
            <a:xfrm>
              <a:off x="742350" y="5143500"/>
              <a:ext cx="1066800" cy="1028700"/>
            </a:xfrm>
            <a:prstGeom prst="rect">
              <a:avLst/>
            </a:prstGeom>
            <a:noFill/>
            <a:ln w="9525">
              <a:noFill/>
              <a:miter lim="800000"/>
              <a:headEnd/>
              <a:tailEnd/>
            </a:ln>
          </p:spPr>
        </p:pic>
        <p:sp>
          <p:nvSpPr>
            <p:cNvPr id="14" name="TextBox 13"/>
            <p:cNvSpPr txBox="1"/>
            <p:nvPr/>
          </p:nvSpPr>
          <p:spPr>
            <a:xfrm>
              <a:off x="970950" y="4410710"/>
              <a:ext cx="609600" cy="656590"/>
            </a:xfrm>
            <a:prstGeom prst="rect">
              <a:avLst/>
            </a:prstGeom>
            <a:noFill/>
          </p:spPr>
          <p:txBody>
            <a:bodyPr wrap="square" rtlCol="0">
              <a:spAutoFit/>
            </a:bodyPr>
            <a:lstStyle/>
            <a:p>
              <a:pPr algn="ctr">
                <a:lnSpc>
                  <a:spcPts val="4400"/>
                </a:lnSpc>
              </a:pPr>
              <a:r>
                <a:rPr lang="en-US" sz="5400" b="1" dirty="0" smtClean="0">
                  <a:solidFill>
                    <a:srgbClr val="FF0000"/>
                  </a:solidFill>
                  <a:latin typeface="Arial" pitchFamily="34" charset="0"/>
                  <a:cs typeface="Arial" pitchFamily="34" charset="0"/>
                </a:rPr>
                <a:t>?</a:t>
              </a:r>
            </a:p>
          </p:txBody>
        </p:sp>
        <p:sp>
          <p:nvSpPr>
            <p:cNvPr id="16" name="TextBox 15"/>
            <p:cNvSpPr txBox="1"/>
            <p:nvPr/>
          </p:nvSpPr>
          <p:spPr>
            <a:xfrm rot="19778615">
              <a:off x="452849" y="4480714"/>
              <a:ext cx="609600" cy="656590"/>
            </a:xfrm>
            <a:prstGeom prst="rect">
              <a:avLst/>
            </a:prstGeom>
            <a:noFill/>
          </p:spPr>
          <p:txBody>
            <a:bodyPr wrap="square" rtlCol="0">
              <a:spAutoFit/>
            </a:bodyPr>
            <a:lstStyle/>
            <a:p>
              <a:pPr algn="ctr">
                <a:lnSpc>
                  <a:spcPts val="4400"/>
                </a:lnSpc>
              </a:pPr>
              <a:r>
                <a:rPr lang="en-US" sz="5400" b="1" dirty="0" smtClean="0">
                  <a:solidFill>
                    <a:srgbClr val="FF0000"/>
                  </a:solidFill>
                  <a:latin typeface="Arial" pitchFamily="34" charset="0"/>
                  <a:cs typeface="Arial" pitchFamily="34" charset="0"/>
                </a:rPr>
                <a:t>?</a:t>
              </a:r>
            </a:p>
          </p:txBody>
        </p:sp>
        <p:sp>
          <p:nvSpPr>
            <p:cNvPr id="17" name="TextBox 16"/>
            <p:cNvSpPr txBox="1"/>
            <p:nvPr/>
          </p:nvSpPr>
          <p:spPr>
            <a:xfrm rot="1821385" flipH="1">
              <a:off x="1476075" y="4490530"/>
              <a:ext cx="609600" cy="656590"/>
            </a:xfrm>
            <a:prstGeom prst="rect">
              <a:avLst/>
            </a:prstGeom>
            <a:noFill/>
          </p:spPr>
          <p:txBody>
            <a:bodyPr wrap="square" rtlCol="0">
              <a:spAutoFit/>
            </a:bodyPr>
            <a:lstStyle/>
            <a:p>
              <a:pPr algn="ctr">
                <a:lnSpc>
                  <a:spcPts val="4400"/>
                </a:lnSpc>
              </a:pPr>
              <a:r>
                <a:rPr lang="en-US" sz="5400" b="1" dirty="0" smtClean="0">
                  <a:solidFill>
                    <a:srgbClr val="FF0000"/>
                  </a:solidFill>
                  <a:latin typeface="Arial" pitchFamily="34" charset="0"/>
                  <a:cs typeface="Arial" pitchFamily="34" charset="0"/>
                </a:rPr>
                <a:t>?</a:t>
              </a:r>
            </a:p>
          </p:txBody>
        </p:sp>
      </p:grpSp>
      <p:grpSp>
        <p:nvGrpSpPr>
          <p:cNvPr id="3" name="Group 28"/>
          <p:cNvGrpSpPr/>
          <p:nvPr/>
        </p:nvGrpSpPr>
        <p:grpSpPr>
          <a:xfrm>
            <a:off x="2359152" y="2560320"/>
            <a:ext cx="4983480" cy="3294698"/>
            <a:chOff x="2359152" y="2560320"/>
            <a:chExt cx="4983480" cy="3294698"/>
          </a:xfrm>
        </p:grpSpPr>
        <p:pic>
          <p:nvPicPr>
            <p:cNvPr id="760834" name="Picture 2"/>
            <p:cNvPicPr>
              <a:picLocks noChangeAspect="1" noChangeArrowheads="1"/>
            </p:cNvPicPr>
            <p:nvPr/>
          </p:nvPicPr>
          <p:blipFill>
            <a:blip r:embed="rId3" cstate="print"/>
            <a:srcRect/>
            <a:stretch>
              <a:fillRect/>
            </a:stretch>
          </p:blipFill>
          <p:spPr bwMode="auto">
            <a:xfrm>
              <a:off x="2359152" y="2560320"/>
              <a:ext cx="4983480" cy="3294698"/>
            </a:xfrm>
            <a:prstGeom prst="rect">
              <a:avLst/>
            </a:prstGeom>
            <a:noFill/>
            <a:ln w="9525">
              <a:noFill/>
              <a:miter lim="800000"/>
              <a:headEnd/>
              <a:tailEnd/>
            </a:ln>
          </p:spPr>
        </p:pic>
        <p:sp>
          <p:nvSpPr>
            <p:cNvPr id="28" name="TextBox 27"/>
            <p:cNvSpPr txBox="1"/>
            <p:nvPr/>
          </p:nvSpPr>
          <p:spPr>
            <a:xfrm>
              <a:off x="2898648" y="3447288"/>
              <a:ext cx="762000" cy="184666"/>
            </a:xfrm>
            <a:prstGeom prst="rect">
              <a:avLst/>
            </a:prstGeom>
            <a:noFill/>
          </p:spPr>
          <p:txBody>
            <a:bodyPr wrap="square" rtlCol="0">
              <a:spAutoFit/>
            </a:bodyPr>
            <a:lstStyle/>
            <a:p>
              <a:r>
                <a:rPr lang="en-US" sz="600" dirty="0" smtClean="0"/>
                <a:t>Reference image</a:t>
              </a:r>
              <a:endParaRPr lang="en-US" sz="600" dirty="0"/>
            </a:p>
          </p:txBody>
        </p:sp>
        <p:pic>
          <p:nvPicPr>
            <p:cNvPr id="882689" name="Picture 1"/>
            <p:cNvPicPr>
              <a:picLocks noChangeAspect="1" noChangeArrowheads="1"/>
            </p:cNvPicPr>
            <p:nvPr/>
          </p:nvPicPr>
          <p:blipFill>
            <a:blip r:embed="rId4" cstate="print"/>
            <a:srcRect/>
            <a:stretch>
              <a:fillRect/>
            </a:stretch>
          </p:blipFill>
          <p:spPr bwMode="auto">
            <a:xfrm>
              <a:off x="2795589" y="3601496"/>
              <a:ext cx="2005012" cy="1524000"/>
            </a:xfrm>
            <a:prstGeom prst="rect">
              <a:avLst/>
            </a:prstGeom>
            <a:noFill/>
            <a:ln w="9525">
              <a:noFill/>
              <a:miter lim="800000"/>
              <a:headEnd/>
              <a:tailEnd/>
            </a:ln>
          </p:spPr>
        </p:pic>
        <p:pic>
          <p:nvPicPr>
            <p:cNvPr id="23" name="Picture 22" descr="image11.bmp"/>
            <p:cNvPicPr>
              <a:picLocks noChangeAspect="1"/>
            </p:cNvPicPr>
            <p:nvPr/>
          </p:nvPicPr>
          <p:blipFill>
            <a:blip r:embed="rId5" cstate="print"/>
            <a:stretch>
              <a:fillRect/>
            </a:stretch>
          </p:blipFill>
          <p:spPr>
            <a:xfrm>
              <a:off x="3434024" y="3657623"/>
              <a:ext cx="714000" cy="1204572"/>
            </a:xfrm>
            <a:prstGeom prst="rect">
              <a:avLst/>
            </a:prstGeom>
          </p:spPr>
        </p:pic>
        <p:pic>
          <p:nvPicPr>
            <p:cNvPr id="882690" name="Picture 2"/>
            <p:cNvPicPr>
              <a:picLocks noChangeAspect="1" noChangeArrowheads="1"/>
            </p:cNvPicPr>
            <p:nvPr/>
          </p:nvPicPr>
          <p:blipFill>
            <a:blip r:embed="rId4" cstate="print"/>
            <a:srcRect/>
            <a:stretch>
              <a:fillRect/>
            </a:stretch>
          </p:blipFill>
          <p:spPr bwMode="auto">
            <a:xfrm>
              <a:off x="5081587" y="2971800"/>
              <a:ext cx="1852613" cy="2590799"/>
            </a:xfrm>
            <a:prstGeom prst="rect">
              <a:avLst/>
            </a:prstGeom>
            <a:noFill/>
            <a:ln w="9525">
              <a:noFill/>
              <a:miter lim="800000"/>
              <a:headEnd/>
              <a:tailEnd/>
            </a:ln>
          </p:spPr>
        </p:pic>
        <p:sp>
          <p:nvSpPr>
            <p:cNvPr id="26" name="TextBox 25"/>
            <p:cNvSpPr txBox="1"/>
            <p:nvPr/>
          </p:nvSpPr>
          <p:spPr>
            <a:xfrm>
              <a:off x="4873752" y="2898648"/>
              <a:ext cx="838200" cy="184666"/>
            </a:xfrm>
            <a:prstGeom prst="rect">
              <a:avLst/>
            </a:prstGeom>
            <a:noFill/>
          </p:spPr>
          <p:txBody>
            <a:bodyPr wrap="square" rtlCol="0">
              <a:spAutoFit/>
            </a:bodyPr>
            <a:lstStyle/>
            <a:p>
              <a:r>
                <a:rPr lang="en-US" sz="600" dirty="0" smtClean="0"/>
                <a:t>Comparison images</a:t>
              </a:r>
              <a:endParaRPr lang="en-US" sz="600" dirty="0"/>
            </a:p>
          </p:txBody>
        </p:sp>
        <p:pic>
          <p:nvPicPr>
            <p:cNvPr id="20" name="Picture 19" descr="image04.bmp"/>
            <p:cNvPicPr>
              <a:picLocks noChangeAspect="1"/>
            </p:cNvPicPr>
            <p:nvPr/>
          </p:nvPicPr>
          <p:blipFill>
            <a:blip r:embed="rId6" cstate="print"/>
            <a:stretch>
              <a:fillRect/>
            </a:stretch>
          </p:blipFill>
          <p:spPr>
            <a:xfrm>
              <a:off x="5187464" y="3156955"/>
              <a:ext cx="1671429" cy="1219048"/>
            </a:xfrm>
            <a:prstGeom prst="rect">
              <a:avLst/>
            </a:prstGeom>
          </p:spPr>
        </p:pic>
        <p:pic>
          <p:nvPicPr>
            <p:cNvPr id="21" name="Picture 20" descr="image20.bmp"/>
            <p:cNvPicPr>
              <a:picLocks noChangeAspect="1"/>
            </p:cNvPicPr>
            <p:nvPr/>
          </p:nvPicPr>
          <p:blipFill>
            <a:blip r:embed="rId7" cstate="print"/>
            <a:stretch>
              <a:fillRect/>
            </a:stretch>
          </p:blipFill>
          <p:spPr>
            <a:xfrm>
              <a:off x="5684029" y="4437276"/>
              <a:ext cx="640571" cy="1201524"/>
            </a:xfrm>
            <a:prstGeom prst="rect">
              <a:avLst/>
            </a:prstGeom>
          </p:spPr>
        </p:pic>
      </p:grpSp>
      <p:sp>
        <p:nvSpPr>
          <p:cNvPr id="29"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371600"/>
            <a:ext cx="8229600" cy="1219200"/>
          </a:xfrm>
        </p:spPr>
        <p:txBody>
          <a:bodyPr>
            <a:normAutofit/>
          </a:bodyPr>
          <a:lstStyle/>
          <a:p>
            <a:r>
              <a:rPr lang="en-US" sz="2800" dirty="0" smtClean="0">
                <a:latin typeface="Arial" pitchFamily="34" charset="0"/>
                <a:cs typeface="Arial" pitchFamily="34" charset="0"/>
              </a:rPr>
              <a:t>Human annotation experiment:</a:t>
            </a:r>
          </a:p>
          <a:p>
            <a:pPr lvl="1"/>
            <a:r>
              <a:rPr lang="en-US" sz="2400" dirty="0" smtClean="0">
                <a:latin typeface="Arial" pitchFamily="34" charset="0"/>
                <a:cs typeface="Arial" pitchFamily="34" charset="0"/>
              </a:rPr>
              <a:t>Eight human subjects, the same set of 252 trials.</a:t>
            </a:r>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E0BB3CA0-32E3-4CDE-8D18-1C80C234AB4A}" type="slidenum">
              <a:rPr lang="en-US" smtClean="0"/>
              <a:pPr/>
              <a:t>25</a:t>
            </a:fld>
            <a:endParaRPr lang="en-US" dirty="0"/>
          </a:p>
        </p:txBody>
      </p:sp>
      <p:pic>
        <p:nvPicPr>
          <p:cNvPr id="12" name="Picture 11" descr="consistency_slides.emf"/>
          <p:cNvPicPr>
            <a:picLocks noChangeAspect="1"/>
          </p:cNvPicPr>
          <p:nvPr/>
        </p:nvPicPr>
        <p:blipFill>
          <a:blip r:embed="rId2" cstate="print"/>
          <a:stretch>
            <a:fillRect/>
          </a:stretch>
        </p:blipFill>
        <p:spPr>
          <a:xfrm>
            <a:off x="1882761" y="2292105"/>
            <a:ext cx="5051439" cy="3880095"/>
          </a:xfrm>
          <a:prstGeom prst="rect">
            <a:avLst/>
          </a:prstGeom>
        </p:spPr>
      </p:pic>
      <p:sp>
        <p:nvSpPr>
          <p:cNvPr id="8"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26</a:t>
            </a:fld>
            <a:endParaRPr lang="en-US" dirty="0"/>
          </a:p>
        </p:txBody>
      </p:sp>
      <p:pic>
        <p:nvPicPr>
          <p:cNvPr id="17" name="Picture 16" descr="tennis_serve_image32.png"/>
          <p:cNvPicPr>
            <a:picLocks noChangeAspect="1"/>
          </p:cNvPicPr>
          <p:nvPr/>
        </p:nvPicPr>
        <p:blipFill>
          <a:blip r:embed="rId4" cstate="print"/>
          <a:stretch>
            <a:fillRect/>
          </a:stretch>
        </p:blipFill>
        <p:spPr>
          <a:xfrm>
            <a:off x="6873240" y="3907865"/>
            <a:ext cx="365760" cy="365760"/>
          </a:xfrm>
          <a:prstGeom prst="rect">
            <a:avLst/>
          </a:prstGeom>
          <a:ln w="19050">
            <a:noFill/>
          </a:ln>
        </p:spPr>
      </p:pic>
      <p:pic>
        <p:nvPicPr>
          <p:cNvPr id="18" name="Picture 17" descr="tennis_forehand_image48.png"/>
          <p:cNvPicPr>
            <a:picLocks noChangeAspect="1"/>
          </p:cNvPicPr>
          <p:nvPr/>
        </p:nvPicPr>
        <p:blipFill>
          <a:blip r:embed="rId5" cstate="print"/>
          <a:stretch>
            <a:fillRect/>
          </a:stretch>
        </p:blipFill>
        <p:spPr>
          <a:xfrm>
            <a:off x="6873240" y="3481145"/>
            <a:ext cx="365760" cy="365760"/>
          </a:xfrm>
          <a:prstGeom prst="rect">
            <a:avLst/>
          </a:prstGeom>
          <a:ln w="19050">
            <a:solidFill>
              <a:srgbClr val="FF0000"/>
            </a:solidFill>
          </a:ln>
        </p:spPr>
      </p:pic>
      <p:pic>
        <p:nvPicPr>
          <p:cNvPr id="19" name="Picture 18" descr="volleyball_smash_image33.png"/>
          <p:cNvPicPr>
            <a:picLocks noChangeAspect="1"/>
          </p:cNvPicPr>
          <p:nvPr/>
        </p:nvPicPr>
        <p:blipFill>
          <a:blip r:embed="rId6" cstate="print"/>
          <a:stretch>
            <a:fillRect/>
          </a:stretch>
        </p:blipFill>
        <p:spPr>
          <a:xfrm>
            <a:off x="6873240" y="5309945"/>
            <a:ext cx="365760" cy="365760"/>
          </a:xfrm>
          <a:prstGeom prst="rect">
            <a:avLst/>
          </a:prstGeom>
          <a:ln w="19050">
            <a:solidFill>
              <a:srgbClr val="0000FF"/>
            </a:solidFill>
          </a:ln>
        </p:spPr>
      </p:pic>
      <p:pic>
        <p:nvPicPr>
          <p:cNvPr id="21" name="Picture 20" descr="cricket_bowling_image48.png"/>
          <p:cNvPicPr>
            <a:picLocks noChangeAspect="1"/>
          </p:cNvPicPr>
          <p:nvPr/>
        </p:nvPicPr>
        <p:blipFill>
          <a:blip r:embed="rId7" cstate="print"/>
          <a:stretch>
            <a:fillRect/>
          </a:stretch>
        </p:blipFill>
        <p:spPr>
          <a:xfrm>
            <a:off x="6873240" y="4365065"/>
            <a:ext cx="365760" cy="365760"/>
          </a:xfrm>
          <a:prstGeom prst="rect">
            <a:avLst/>
          </a:prstGeom>
        </p:spPr>
      </p:pic>
      <p:pic>
        <p:nvPicPr>
          <p:cNvPr id="22" name="Picture 21" descr="cricket_batting_image42.png"/>
          <p:cNvPicPr>
            <a:picLocks noChangeAspect="1"/>
          </p:cNvPicPr>
          <p:nvPr/>
        </p:nvPicPr>
        <p:blipFill>
          <a:blip r:embed="rId8" cstate="print"/>
          <a:stretch>
            <a:fillRect/>
          </a:stretch>
        </p:blipFill>
        <p:spPr>
          <a:xfrm>
            <a:off x="6873240" y="3039185"/>
            <a:ext cx="365760" cy="365760"/>
          </a:xfrm>
          <a:prstGeom prst="rect">
            <a:avLst/>
          </a:prstGeom>
          <a:ln w="19050">
            <a:noFill/>
          </a:ln>
        </p:spPr>
      </p:pic>
      <p:sp>
        <p:nvSpPr>
          <p:cNvPr id="29" name="Left Bracket 28"/>
          <p:cNvSpPr/>
          <p:nvPr/>
        </p:nvSpPr>
        <p:spPr>
          <a:xfrm>
            <a:off x="6233160" y="3023945"/>
            <a:ext cx="45719" cy="26670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ket 36"/>
          <p:cNvSpPr/>
          <p:nvPr/>
        </p:nvSpPr>
        <p:spPr>
          <a:xfrm>
            <a:off x="2971800" y="3252545"/>
            <a:ext cx="76200" cy="22098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8" name="Picture 47" descr="tennis_serve_image32.png"/>
          <p:cNvPicPr>
            <a:picLocks noChangeAspect="1"/>
          </p:cNvPicPr>
          <p:nvPr/>
        </p:nvPicPr>
        <p:blipFill>
          <a:blip r:embed="rId4" cstate="print"/>
          <a:stretch>
            <a:fillRect/>
          </a:stretch>
        </p:blipFill>
        <p:spPr>
          <a:xfrm>
            <a:off x="4038600" y="2795345"/>
            <a:ext cx="365760" cy="365760"/>
          </a:xfrm>
          <a:prstGeom prst="rect">
            <a:avLst/>
          </a:prstGeom>
          <a:ln w="19050">
            <a:noFill/>
          </a:ln>
        </p:spPr>
      </p:pic>
      <p:pic>
        <p:nvPicPr>
          <p:cNvPr id="49" name="Picture 48" descr="tennis_forehand_image48.png"/>
          <p:cNvPicPr>
            <a:picLocks noChangeAspect="1"/>
          </p:cNvPicPr>
          <p:nvPr/>
        </p:nvPicPr>
        <p:blipFill>
          <a:blip r:embed="rId5" cstate="print"/>
          <a:stretch>
            <a:fillRect/>
          </a:stretch>
        </p:blipFill>
        <p:spPr>
          <a:xfrm>
            <a:off x="3613150" y="2795345"/>
            <a:ext cx="365760" cy="365760"/>
          </a:xfrm>
          <a:prstGeom prst="rect">
            <a:avLst/>
          </a:prstGeom>
          <a:ln w="19050">
            <a:solidFill>
              <a:srgbClr val="FF0000"/>
            </a:solidFill>
          </a:ln>
        </p:spPr>
      </p:pic>
      <p:pic>
        <p:nvPicPr>
          <p:cNvPr id="50" name="Picture 49" descr="volleyball_smash_image33.png"/>
          <p:cNvPicPr>
            <a:picLocks noChangeAspect="1"/>
          </p:cNvPicPr>
          <p:nvPr/>
        </p:nvPicPr>
        <p:blipFill>
          <a:blip r:embed="rId6" cstate="print"/>
          <a:stretch>
            <a:fillRect/>
          </a:stretch>
        </p:blipFill>
        <p:spPr>
          <a:xfrm>
            <a:off x="5336540" y="2795345"/>
            <a:ext cx="365760" cy="365760"/>
          </a:xfrm>
          <a:prstGeom prst="rect">
            <a:avLst/>
          </a:prstGeom>
          <a:ln w="19050">
            <a:solidFill>
              <a:srgbClr val="0000FF"/>
            </a:solidFill>
          </a:ln>
        </p:spPr>
      </p:pic>
      <p:pic>
        <p:nvPicPr>
          <p:cNvPr id="52" name="Picture 51" descr="cricket_bowling_image48.png"/>
          <p:cNvPicPr>
            <a:picLocks noChangeAspect="1"/>
          </p:cNvPicPr>
          <p:nvPr/>
        </p:nvPicPr>
        <p:blipFill>
          <a:blip r:embed="rId7" cstate="print"/>
          <a:stretch>
            <a:fillRect/>
          </a:stretch>
        </p:blipFill>
        <p:spPr>
          <a:xfrm>
            <a:off x="4483100" y="2795345"/>
            <a:ext cx="365760" cy="365760"/>
          </a:xfrm>
          <a:prstGeom prst="rect">
            <a:avLst/>
          </a:prstGeom>
        </p:spPr>
      </p:pic>
      <p:pic>
        <p:nvPicPr>
          <p:cNvPr id="53" name="Picture 52" descr="cricket_batting_image42.png"/>
          <p:cNvPicPr>
            <a:picLocks noChangeAspect="1"/>
          </p:cNvPicPr>
          <p:nvPr/>
        </p:nvPicPr>
        <p:blipFill>
          <a:blip r:embed="rId8" cstate="print"/>
          <a:stretch>
            <a:fillRect/>
          </a:stretch>
        </p:blipFill>
        <p:spPr>
          <a:xfrm>
            <a:off x="3200400" y="2795345"/>
            <a:ext cx="365760" cy="365760"/>
          </a:xfrm>
          <a:prstGeom prst="rect">
            <a:avLst/>
          </a:prstGeom>
          <a:ln w="19050">
            <a:noFill/>
          </a:ln>
        </p:spPr>
      </p:pic>
      <p:sp>
        <p:nvSpPr>
          <p:cNvPr id="54" name="Left Bracket 53"/>
          <p:cNvSpPr/>
          <p:nvPr/>
        </p:nvSpPr>
        <p:spPr>
          <a:xfrm flipH="1">
            <a:off x="6736081" y="3023945"/>
            <a:ext cx="45719" cy="26670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Left Bracket 56"/>
          <p:cNvSpPr/>
          <p:nvPr/>
        </p:nvSpPr>
        <p:spPr>
          <a:xfrm flipH="1">
            <a:off x="5867400" y="3252545"/>
            <a:ext cx="76200" cy="22098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58" name="Object 57"/>
          <p:cNvGraphicFramePr>
            <a:graphicFrameLocks noChangeAspect="1"/>
          </p:cNvGraphicFramePr>
          <p:nvPr/>
        </p:nvGraphicFramePr>
        <p:xfrm>
          <a:off x="6045200" y="4243145"/>
          <a:ext cx="127000" cy="165100"/>
        </p:xfrm>
        <a:graphic>
          <a:graphicData uri="http://schemas.openxmlformats.org/presentationml/2006/ole">
            <p:oleObj spid="_x0000_s926722" name="Equation" r:id="rId9" imgW="126780" imgH="164814" progId="Equation.DSMT4">
              <p:embed/>
            </p:oleObj>
          </a:graphicData>
        </a:graphic>
      </p:graphicFrame>
      <p:graphicFrame>
        <p:nvGraphicFramePr>
          <p:cNvPr id="61" name="Object 60"/>
          <p:cNvGraphicFramePr>
            <a:graphicFrameLocks noChangeAspect="1"/>
          </p:cNvGraphicFramePr>
          <p:nvPr/>
        </p:nvGraphicFramePr>
        <p:xfrm>
          <a:off x="7423150" y="4166945"/>
          <a:ext cx="457200" cy="304800"/>
        </p:xfrm>
        <a:graphic>
          <a:graphicData uri="http://schemas.openxmlformats.org/presentationml/2006/ole">
            <p:oleObj spid="_x0000_s926723" name="Equation" r:id="rId10" imgW="457002" imgH="304668" progId="Equation.DSMT4">
              <p:embed/>
            </p:oleObj>
          </a:graphicData>
        </a:graphic>
      </p:graphicFrame>
      <p:pic>
        <p:nvPicPr>
          <p:cNvPr id="76" name="Picture 75" descr="tennis_serve_image38.png"/>
          <p:cNvPicPr>
            <a:picLocks/>
          </p:cNvPicPr>
          <p:nvPr/>
        </p:nvPicPr>
        <p:blipFill>
          <a:blip r:embed="rId11" cstate="print"/>
          <a:srcRect l="4391" r="44383"/>
          <a:stretch>
            <a:fillRect/>
          </a:stretch>
        </p:blipFill>
        <p:spPr>
          <a:xfrm>
            <a:off x="609600" y="2362200"/>
            <a:ext cx="1828800" cy="2743200"/>
          </a:xfrm>
          <a:prstGeom prst="rect">
            <a:avLst/>
          </a:prstGeom>
          <a:ln w="38100">
            <a:solidFill>
              <a:srgbClr val="FFFF00"/>
            </a:solidFill>
          </a:ln>
        </p:spPr>
      </p:pic>
      <p:sp>
        <p:nvSpPr>
          <p:cNvPr id="77" name="TextBox 76"/>
          <p:cNvSpPr txBox="1"/>
          <p:nvPr/>
        </p:nvSpPr>
        <p:spPr>
          <a:xfrm>
            <a:off x="1524000" y="457200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graphicFrame>
        <p:nvGraphicFramePr>
          <p:cNvPr id="640006" name="Object 6"/>
          <p:cNvGraphicFramePr>
            <a:graphicFrameLocks noChangeAspect="1"/>
          </p:cNvGraphicFramePr>
          <p:nvPr/>
        </p:nvGraphicFramePr>
        <p:xfrm>
          <a:off x="7016750" y="4852745"/>
          <a:ext cx="101600" cy="342900"/>
        </p:xfrm>
        <a:graphic>
          <a:graphicData uri="http://schemas.openxmlformats.org/presentationml/2006/ole">
            <p:oleObj spid="_x0000_s926724" name="Equation" r:id="rId12" imgW="101556" imgH="342751" progId="Equation.DSMT4">
              <p:embed/>
            </p:oleObj>
          </a:graphicData>
        </a:graphic>
      </p:graphicFrame>
      <p:graphicFrame>
        <p:nvGraphicFramePr>
          <p:cNvPr id="640007" name="Object 7"/>
          <p:cNvGraphicFramePr>
            <a:graphicFrameLocks noChangeAspect="1"/>
          </p:cNvGraphicFramePr>
          <p:nvPr/>
        </p:nvGraphicFramePr>
        <p:xfrm>
          <a:off x="4919663" y="2922345"/>
          <a:ext cx="355600" cy="177800"/>
        </p:xfrm>
        <a:graphic>
          <a:graphicData uri="http://schemas.openxmlformats.org/presentationml/2006/ole">
            <p:oleObj spid="_x0000_s926725" name="Equation" r:id="rId13" imgW="355138" imgH="177569" progId="Equation.DSMT4">
              <p:embed/>
            </p:oleObj>
          </a:graphicData>
        </a:graphic>
      </p:graphicFrame>
      <p:graphicFrame>
        <p:nvGraphicFramePr>
          <p:cNvPr id="640008" name="Object 8"/>
          <p:cNvGraphicFramePr>
            <a:graphicFrameLocks noChangeAspect="1"/>
          </p:cNvGraphicFramePr>
          <p:nvPr/>
        </p:nvGraphicFramePr>
        <p:xfrm>
          <a:off x="6367272" y="2947745"/>
          <a:ext cx="254000" cy="431800"/>
        </p:xfrm>
        <a:graphic>
          <a:graphicData uri="http://schemas.openxmlformats.org/presentationml/2006/ole">
            <p:oleObj spid="_x0000_s926726" name="Equation" r:id="rId14" imgW="253890" imgH="431613" progId="Equation.DSMT4">
              <p:embed/>
            </p:oleObj>
          </a:graphicData>
        </a:graphic>
      </p:graphicFrame>
      <p:graphicFrame>
        <p:nvGraphicFramePr>
          <p:cNvPr id="640009" name="Object 9"/>
          <p:cNvGraphicFramePr>
            <a:graphicFrameLocks noChangeAspect="1"/>
          </p:cNvGraphicFramePr>
          <p:nvPr/>
        </p:nvGraphicFramePr>
        <p:xfrm>
          <a:off x="6367272" y="3404945"/>
          <a:ext cx="292100" cy="431800"/>
        </p:xfrm>
        <a:graphic>
          <a:graphicData uri="http://schemas.openxmlformats.org/presentationml/2006/ole">
            <p:oleObj spid="_x0000_s926727" name="Equation" r:id="rId15" imgW="291973" imgH="431613" progId="Equation.DSMT4">
              <p:embed/>
            </p:oleObj>
          </a:graphicData>
        </a:graphic>
      </p:graphicFrame>
      <p:graphicFrame>
        <p:nvGraphicFramePr>
          <p:cNvPr id="640010" name="Object 10"/>
          <p:cNvGraphicFramePr>
            <a:graphicFrameLocks noChangeAspect="1"/>
          </p:cNvGraphicFramePr>
          <p:nvPr/>
        </p:nvGraphicFramePr>
        <p:xfrm>
          <a:off x="6367272" y="3862145"/>
          <a:ext cx="279400" cy="431800"/>
        </p:xfrm>
        <a:graphic>
          <a:graphicData uri="http://schemas.openxmlformats.org/presentationml/2006/ole">
            <p:oleObj spid="_x0000_s926728" name="Equation" r:id="rId16" imgW="279279" imgH="431613" progId="Equation.DSMT4">
              <p:embed/>
            </p:oleObj>
          </a:graphicData>
        </a:graphic>
      </p:graphicFrame>
      <p:graphicFrame>
        <p:nvGraphicFramePr>
          <p:cNvPr id="640011" name="Object 11"/>
          <p:cNvGraphicFramePr>
            <a:graphicFrameLocks noChangeAspect="1"/>
          </p:cNvGraphicFramePr>
          <p:nvPr/>
        </p:nvGraphicFramePr>
        <p:xfrm>
          <a:off x="6367272" y="4319345"/>
          <a:ext cx="292100" cy="431800"/>
        </p:xfrm>
        <a:graphic>
          <a:graphicData uri="http://schemas.openxmlformats.org/presentationml/2006/ole">
            <p:oleObj spid="_x0000_s926729" name="Equation" r:id="rId17" imgW="291973" imgH="431613" progId="Equation.DSMT4">
              <p:embed/>
            </p:oleObj>
          </a:graphicData>
        </a:graphic>
      </p:graphicFrame>
      <p:graphicFrame>
        <p:nvGraphicFramePr>
          <p:cNvPr id="640012" name="Object 12"/>
          <p:cNvGraphicFramePr>
            <a:graphicFrameLocks noChangeAspect="1"/>
          </p:cNvGraphicFramePr>
          <p:nvPr/>
        </p:nvGraphicFramePr>
        <p:xfrm>
          <a:off x="6367272" y="5233745"/>
          <a:ext cx="355600" cy="431800"/>
        </p:xfrm>
        <a:graphic>
          <a:graphicData uri="http://schemas.openxmlformats.org/presentationml/2006/ole">
            <p:oleObj spid="_x0000_s926730" name="Equation" r:id="rId18" imgW="355446" imgH="431613" progId="Equation.DSMT4">
              <p:embed/>
            </p:oleObj>
          </a:graphicData>
        </a:graphic>
      </p:graphicFrame>
      <p:graphicFrame>
        <p:nvGraphicFramePr>
          <p:cNvPr id="640013" name="Object 13"/>
          <p:cNvGraphicFramePr>
            <a:graphicFrameLocks noChangeAspect="1"/>
          </p:cNvGraphicFramePr>
          <p:nvPr/>
        </p:nvGraphicFramePr>
        <p:xfrm>
          <a:off x="6451600" y="4852745"/>
          <a:ext cx="101600" cy="342900"/>
        </p:xfrm>
        <a:graphic>
          <a:graphicData uri="http://schemas.openxmlformats.org/presentationml/2006/ole">
            <p:oleObj spid="_x0000_s926731" name="Equation" r:id="rId19" imgW="101556" imgH="342751" progId="Equation.DSMT4">
              <p:embed/>
            </p:oleObj>
          </a:graphicData>
        </a:graphic>
      </p:graphicFrame>
      <p:sp>
        <p:nvSpPr>
          <p:cNvPr id="41" name="TextBox 40"/>
          <p:cNvSpPr txBox="1"/>
          <p:nvPr/>
        </p:nvSpPr>
        <p:spPr>
          <a:xfrm>
            <a:off x="7194550" y="2291155"/>
            <a:ext cx="1981200" cy="579710"/>
          </a:xfrm>
          <a:prstGeom prst="rect">
            <a:avLst/>
          </a:prstGeom>
          <a:noFill/>
        </p:spPr>
        <p:txBody>
          <a:bodyPr wrap="square" rtlCol="0">
            <a:spAutoFit/>
          </a:bodyPr>
          <a:lstStyle/>
          <a:p>
            <a:pPr algn="ctr">
              <a:lnSpc>
                <a:spcPts val="4400"/>
              </a:lnSpc>
            </a:pPr>
            <a:r>
              <a:rPr lang="en-US" sz="2200" dirty="0" err="1" smtClean="0">
                <a:latin typeface="Arial" pitchFamily="34" charset="0"/>
                <a:cs typeface="Arial" pitchFamily="34" charset="0"/>
              </a:rPr>
              <a:t>Sim</a:t>
            </a:r>
            <a:r>
              <a:rPr lang="en-US" sz="2200" dirty="0" smtClean="0">
                <a:latin typeface="Arial" pitchFamily="34" charset="0"/>
                <a:cs typeface="Arial" pitchFamily="34" charset="0"/>
              </a:rPr>
              <a:t>(     ,     )</a:t>
            </a:r>
          </a:p>
        </p:txBody>
      </p:sp>
      <p:pic>
        <p:nvPicPr>
          <p:cNvPr id="42" name="Picture 41" descr="cricket_batting_image42.png"/>
          <p:cNvPicPr>
            <a:picLocks noChangeAspect="1"/>
          </p:cNvPicPr>
          <p:nvPr/>
        </p:nvPicPr>
        <p:blipFill>
          <a:blip r:embed="rId8" cstate="print"/>
          <a:stretch>
            <a:fillRect/>
          </a:stretch>
        </p:blipFill>
        <p:spPr>
          <a:xfrm>
            <a:off x="8474710" y="2458795"/>
            <a:ext cx="365760" cy="365760"/>
          </a:xfrm>
          <a:prstGeom prst="rect">
            <a:avLst/>
          </a:prstGeom>
        </p:spPr>
      </p:pic>
      <p:pic>
        <p:nvPicPr>
          <p:cNvPr id="43" name="Picture 42" descr="tennis_serve_image38.png"/>
          <p:cNvPicPr>
            <a:picLocks/>
          </p:cNvPicPr>
          <p:nvPr/>
        </p:nvPicPr>
        <p:blipFill>
          <a:blip r:embed="rId20" cstate="print"/>
          <a:srcRect l="4391" r="44383"/>
          <a:stretch>
            <a:fillRect/>
          </a:stretch>
        </p:blipFill>
        <p:spPr>
          <a:xfrm>
            <a:off x="8032750" y="2457017"/>
            <a:ext cx="365760" cy="365760"/>
          </a:xfrm>
          <a:prstGeom prst="rect">
            <a:avLst/>
          </a:prstGeom>
          <a:ln w="38100">
            <a:noFill/>
          </a:ln>
        </p:spPr>
      </p:pic>
      <p:grpSp>
        <p:nvGrpSpPr>
          <p:cNvPr id="2" name="Group 54"/>
          <p:cNvGrpSpPr/>
          <p:nvPr/>
        </p:nvGrpSpPr>
        <p:grpSpPr>
          <a:xfrm>
            <a:off x="3352800" y="1840405"/>
            <a:ext cx="2286000" cy="949785"/>
            <a:chOff x="3321050" y="1992805"/>
            <a:chExt cx="2286000" cy="949785"/>
          </a:xfrm>
        </p:grpSpPr>
        <p:sp>
          <p:nvSpPr>
            <p:cNvPr id="45" name="TextBox 44"/>
            <p:cNvSpPr txBox="1"/>
            <p:nvPr/>
          </p:nvSpPr>
          <p:spPr>
            <a:xfrm>
              <a:off x="3505200" y="1992805"/>
              <a:ext cx="1981200" cy="573940"/>
            </a:xfrm>
            <a:prstGeom prst="rect">
              <a:avLst/>
            </a:prstGeom>
            <a:noFill/>
          </p:spPr>
          <p:txBody>
            <a:bodyPr wrap="square" rtlCol="0">
              <a:spAutoFit/>
            </a:bodyPr>
            <a:lstStyle/>
            <a:p>
              <a:pPr algn="ctr">
                <a:lnSpc>
                  <a:spcPts val="4400"/>
                </a:lnSpc>
              </a:pPr>
              <a:r>
                <a:rPr lang="en-US" sz="2000" i="1" dirty="0" err="1" smtClean="0">
                  <a:latin typeface="Arial" pitchFamily="34" charset="0"/>
                  <a:cs typeface="Arial" pitchFamily="34" charset="0"/>
                </a:rPr>
                <a:t>Pairwise</a:t>
              </a:r>
              <a:endParaRPr lang="en-US" sz="2000" i="1" dirty="0" smtClean="0">
                <a:latin typeface="Arial" pitchFamily="34" charset="0"/>
                <a:cs typeface="Arial" pitchFamily="34" charset="0"/>
              </a:endParaRPr>
            </a:p>
          </p:txBody>
        </p:sp>
        <p:sp>
          <p:nvSpPr>
            <p:cNvPr id="46" name="TextBox 45"/>
            <p:cNvSpPr txBox="1"/>
            <p:nvPr/>
          </p:nvSpPr>
          <p:spPr>
            <a:xfrm>
              <a:off x="3321050" y="2286000"/>
              <a:ext cx="2286000" cy="656590"/>
            </a:xfrm>
            <a:prstGeom prst="rect">
              <a:avLst/>
            </a:prstGeom>
            <a:noFill/>
          </p:spPr>
          <p:txBody>
            <a:bodyPr wrap="square" rtlCol="0">
              <a:spAutoFit/>
            </a:bodyPr>
            <a:lstStyle/>
            <a:p>
              <a:pPr algn="ctr">
                <a:lnSpc>
                  <a:spcPts val="4400"/>
                </a:lnSpc>
              </a:pPr>
              <a:r>
                <a:rPr lang="en-US" sz="2000" i="1" dirty="0" smtClean="0">
                  <a:latin typeface="Arial" pitchFamily="34" charset="0"/>
                  <a:cs typeface="Arial" pitchFamily="34" charset="0"/>
                </a:rPr>
                <a:t>Human annotation</a:t>
              </a:r>
            </a:p>
          </p:txBody>
        </p:sp>
      </p:grpSp>
      <p:grpSp>
        <p:nvGrpSpPr>
          <p:cNvPr id="3" name="Group 55"/>
          <p:cNvGrpSpPr/>
          <p:nvPr/>
        </p:nvGrpSpPr>
        <p:grpSpPr>
          <a:xfrm>
            <a:off x="5518150" y="1828800"/>
            <a:ext cx="1981200" cy="890345"/>
            <a:chOff x="3505200" y="1981200"/>
            <a:chExt cx="1981200" cy="890345"/>
          </a:xfrm>
        </p:grpSpPr>
        <p:sp>
          <p:nvSpPr>
            <p:cNvPr id="59" name="TextBox 58"/>
            <p:cNvSpPr txBox="1"/>
            <p:nvPr/>
          </p:nvSpPr>
          <p:spPr>
            <a:xfrm>
              <a:off x="3505200" y="1981200"/>
              <a:ext cx="1981200" cy="585545"/>
            </a:xfrm>
            <a:prstGeom prst="rect">
              <a:avLst/>
            </a:prstGeom>
            <a:noFill/>
          </p:spPr>
          <p:txBody>
            <a:bodyPr wrap="square" rtlCol="0">
              <a:spAutoFit/>
            </a:bodyPr>
            <a:lstStyle/>
            <a:p>
              <a:pPr algn="ctr">
                <a:lnSpc>
                  <a:spcPts val="4400"/>
                </a:lnSpc>
              </a:pPr>
              <a:r>
                <a:rPr lang="en-US" sz="2000" i="1" dirty="0" smtClean="0">
                  <a:latin typeface="Arial" pitchFamily="34" charset="0"/>
                  <a:cs typeface="Arial" pitchFamily="34" charset="0"/>
                </a:rPr>
                <a:t>Similarity</a:t>
              </a:r>
            </a:p>
          </p:txBody>
        </p:sp>
        <p:sp>
          <p:nvSpPr>
            <p:cNvPr id="60" name="TextBox 59"/>
            <p:cNvSpPr txBox="1"/>
            <p:nvPr/>
          </p:nvSpPr>
          <p:spPr>
            <a:xfrm>
              <a:off x="3505200" y="2286000"/>
              <a:ext cx="1981200" cy="585545"/>
            </a:xfrm>
            <a:prstGeom prst="rect">
              <a:avLst/>
            </a:prstGeom>
            <a:noFill/>
          </p:spPr>
          <p:txBody>
            <a:bodyPr wrap="square" rtlCol="0">
              <a:spAutoFit/>
            </a:bodyPr>
            <a:lstStyle/>
            <a:p>
              <a:pPr algn="ctr">
                <a:lnSpc>
                  <a:spcPts val="4400"/>
                </a:lnSpc>
              </a:pPr>
              <a:r>
                <a:rPr lang="en-US" sz="2000" i="1" dirty="0" smtClean="0">
                  <a:latin typeface="Arial" pitchFamily="34" charset="0"/>
                  <a:cs typeface="Arial" pitchFamily="34" charset="0"/>
                </a:rPr>
                <a:t>vector</a:t>
              </a:r>
            </a:p>
          </p:txBody>
        </p:sp>
      </p:grpSp>
      <p:cxnSp>
        <p:nvCxnSpPr>
          <p:cNvPr id="65" name="Curved Connector 64"/>
          <p:cNvCxnSpPr/>
          <p:nvPr/>
        </p:nvCxnSpPr>
        <p:spPr>
          <a:xfrm flipV="1">
            <a:off x="6584950" y="2719145"/>
            <a:ext cx="685800" cy="304800"/>
          </a:xfrm>
          <a:prstGeom prst="curvedConnector3">
            <a:avLst>
              <a:gd name="adj1" fmla="val 36813"/>
            </a:avLst>
          </a:prstGeom>
          <a:ln w="1905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048000" y="3257490"/>
            <a:ext cx="2819400" cy="400110"/>
          </a:xfrm>
          <a:prstGeom prst="rect">
            <a:avLst/>
          </a:prstGeom>
          <a:noFill/>
        </p:spPr>
        <p:txBody>
          <a:bodyPr wrap="square" rtlCol="0">
            <a:spAutoFit/>
          </a:bodyPr>
          <a:lstStyle/>
          <a:p>
            <a:r>
              <a:rPr lang="en-US" dirty="0" smtClean="0"/>
              <a:t>   -</a:t>
            </a:r>
            <a:r>
              <a:rPr lang="en-US" sz="2000" dirty="0" smtClean="0">
                <a:latin typeface="Times New Roman" pitchFamily="18" charset="0"/>
                <a:cs typeface="Times New Roman" pitchFamily="18" charset="0"/>
              </a:rPr>
              <a:t>1    0     1     0           0</a:t>
            </a:r>
            <a:endParaRPr lang="en-US" sz="2000" dirty="0">
              <a:latin typeface="Times New Roman" pitchFamily="18" charset="0"/>
              <a:cs typeface="Times New Roman" pitchFamily="18" charset="0"/>
            </a:endParaRPr>
          </a:p>
        </p:txBody>
      </p:sp>
      <p:sp>
        <p:nvSpPr>
          <p:cNvPr id="55" name="Rectangle 54"/>
          <p:cNvSpPr/>
          <p:nvPr/>
        </p:nvSpPr>
        <p:spPr>
          <a:xfrm>
            <a:off x="3160776" y="2743200"/>
            <a:ext cx="420624" cy="457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038600" y="2743200"/>
            <a:ext cx="838200" cy="457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3916" name="Object 12"/>
          <p:cNvGraphicFramePr>
            <a:graphicFrameLocks noChangeAspect="1"/>
          </p:cNvGraphicFramePr>
          <p:nvPr/>
        </p:nvGraphicFramePr>
        <p:xfrm>
          <a:off x="4953000" y="3403600"/>
          <a:ext cx="355600" cy="177800"/>
        </p:xfrm>
        <a:graphic>
          <a:graphicData uri="http://schemas.openxmlformats.org/presentationml/2006/ole">
            <p:oleObj spid="_x0000_s926732" name="Equation" r:id="rId21" imgW="355138" imgH="177569" progId="Equation.DSMT4">
              <p:embed/>
            </p:oleObj>
          </a:graphicData>
        </a:graphic>
      </p:graphicFrame>
      <p:sp>
        <p:nvSpPr>
          <p:cNvPr id="64" name="Rectangle 63"/>
          <p:cNvSpPr/>
          <p:nvPr/>
        </p:nvSpPr>
        <p:spPr>
          <a:xfrm>
            <a:off x="6858000" y="3008376"/>
            <a:ext cx="457200" cy="42062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58000" y="3886200"/>
            <a:ext cx="457200" cy="9144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048000" y="3638490"/>
            <a:ext cx="2819400" cy="400110"/>
          </a:xfrm>
          <a:prstGeom prst="rect">
            <a:avLst/>
          </a:prstGeom>
          <a:noFill/>
        </p:spPr>
        <p:txBody>
          <a:bodyPr wrap="square" rtlCol="0">
            <a:spAutoFit/>
          </a:bodyPr>
          <a:lstStyle/>
          <a:p>
            <a:r>
              <a:rPr lang="en-US" dirty="0" smtClean="0">
                <a:latin typeface="Times New Roman" pitchFamily="18" charset="0"/>
                <a:cs typeface="Times New Roman" pitchFamily="18" charset="0"/>
              </a:rPr>
              <a:t>    0</a:t>
            </a:r>
            <a:r>
              <a:rPr lang="en-US" sz="2000" dirty="0" smtClean="0">
                <a:latin typeface="Times New Roman" pitchFamily="18" charset="0"/>
                <a:cs typeface="Times New Roman" pitchFamily="18" charset="0"/>
              </a:rPr>
              <a:t>    1     0     0           -1</a:t>
            </a:r>
            <a:endParaRPr lang="en-US" sz="2000" dirty="0">
              <a:latin typeface="Times New Roman" pitchFamily="18" charset="0"/>
              <a:cs typeface="Times New Roman" pitchFamily="18" charset="0"/>
            </a:endParaRPr>
          </a:p>
        </p:txBody>
      </p:sp>
      <p:sp>
        <p:nvSpPr>
          <p:cNvPr id="68" name="Right Arrow 67"/>
          <p:cNvSpPr/>
          <p:nvPr/>
        </p:nvSpPr>
        <p:spPr>
          <a:xfrm>
            <a:off x="2590800" y="3733800"/>
            <a:ext cx="304800" cy="1524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5965" name="Object 13"/>
          <p:cNvGraphicFramePr>
            <a:graphicFrameLocks noChangeAspect="1"/>
          </p:cNvGraphicFramePr>
          <p:nvPr/>
        </p:nvGraphicFramePr>
        <p:xfrm>
          <a:off x="4953000" y="3784600"/>
          <a:ext cx="355600" cy="177800"/>
        </p:xfrm>
        <a:graphic>
          <a:graphicData uri="http://schemas.openxmlformats.org/presentationml/2006/ole">
            <p:oleObj spid="_x0000_s926733" name="Equation" r:id="rId22" imgW="355138" imgH="177569" progId="Equation.DSMT4">
              <p:embed/>
            </p:oleObj>
          </a:graphicData>
        </a:graphic>
      </p:graphicFrame>
      <p:graphicFrame>
        <p:nvGraphicFramePr>
          <p:cNvPr id="765966" name="Object 14"/>
          <p:cNvGraphicFramePr>
            <a:graphicFrameLocks noChangeAspect="1"/>
          </p:cNvGraphicFramePr>
          <p:nvPr/>
        </p:nvGraphicFramePr>
        <p:xfrm>
          <a:off x="4470400" y="4343400"/>
          <a:ext cx="101600" cy="342900"/>
        </p:xfrm>
        <a:graphic>
          <a:graphicData uri="http://schemas.openxmlformats.org/presentationml/2006/ole">
            <p:oleObj spid="_x0000_s926734" name="Equation" r:id="rId23" imgW="101556" imgH="342751" progId="Equation.DSMT4">
              <p:embed/>
            </p:oleObj>
          </a:graphicData>
        </a:graphic>
      </p:graphicFrame>
      <p:graphicFrame>
        <p:nvGraphicFramePr>
          <p:cNvPr id="765967" name="Object 15"/>
          <p:cNvGraphicFramePr>
            <a:graphicFrameLocks noChangeAspect="1"/>
          </p:cNvGraphicFramePr>
          <p:nvPr/>
        </p:nvGraphicFramePr>
        <p:xfrm>
          <a:off x="4470400" y="4838700"/>
          <a:ext cx="101600" cy="342900"/>
        </p:xfrm>
        <a:graphic>
          <a:graphicData uri="http://schemas.openxmlformats.org/presentationml/2006/ole">
            <p:oleObj spid="_x0000_s926735" name="Equation" r:id="rId24" imgW="101556" imgH="342751" progId="Equation.DSMT4">
              <p:embed/>
            </p:oleObj>
          </a:graphicData>
        </a:graphic>
      </p:graphicFrame>
      <p:sp>
        <p:nvSpPr>
          <p:cNvPr id="63" name="Content Placeholder 14"/>
          <p:cNvSpPr>
            <a:spLocks noGrp="1"/>
          </p:cNvSpPr>
          <p:nvPr>
            <p:ph idx="1"/>
          </p:nvPr>
        </p:nvSpPr>
        <p:spPr>
          <a:xfrm>
            <a:off x="457200" y="1371600"/>
            <a:ext cx="8229600" cy="609600"/>
          </a:xfrm>
        </p:spPr>
        <p:txBody>
          <a:bodyPr>
            <a:normAutofit/>
          </a:bodyPr>
          <a:lstStyle/>
          <a:p>
            <a:r>
              <a:rPr lang="en-US" sz="2800" dirty="0" smtClean="0">
                <a:latin typeface="Arial" pitchFamily="34" charset="0"/>
                <a:cs typeface="Arial" pitchFamily="34" charset="0"/>
              </a:rPr>
              <a:t>From </a:t>
            </a:r>
            <a:r>
              <a:rPr lang="en-US" sz="2800" dirty="0" err="1" smtClean="0">
                <a:latin typeface="Arial" pitchFamily="34" charset="0"/>
                <a:cs typeface="Arial" pitchFamily="34" charset="0"/>
              </a:rPr>
              <a:t>pairwise</a:t>
            </a:r>
            <a:r>
              <a:rPr lang="en-US" sz="2800" dirty="0" smtClean="0">
                <a:latin typeface="Arial" pitchFamily="34" charset="0"/>
                <a:cs typeface="Arial" pitchFamily="34" charset="0"/>
              </a:rPr>
              <a:t> annotation to overall similarity:</a:t>
            </a:r>
            <a:endParaRPr lang="en-US" sz="2400" dirty="0">
              <a:latin typeface="Arial" pitchFamily="34" charset="0"/>
              <a:cs typeface="Arial" pitchFamily="34" charset="0"/>
            </a:endParaRPr>
          </a:p>
        </p:txBody>
      </p:sp>
      <p:sp>
        <p:nvSpPr>
          <p:cNvPr id="71"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grpSp>
        <p:nvGrpSpPr>
          <p:cNvPr id="74" name="Group 73"/>
          <p:cNvGrpSpPr/>
          <p:nvPr/>
        </p:nvGrpSpPr>
        <p:grpSpPr>
          <a:xfrm>
            <a:off x="4038600" y="5905500"/>
            <a:ext cx="2501900" cy="495300"/>
            <a:chOff x="4038600" y="5905500"/>
            <a:chExt cx="2501900" cy="495300"/>
          </a:xfrm>
        </p:grpSpPr>
        <p:graphicFrame>
          <p:nvGraphicFramePr>
            <p:cNvPr id="765968" name="Object 16"/>
            <p:cNvGraphicFramePr>
              <a:graphicFrameLocks noChangeAspect="1"/>
            </p:cNvGraphicFramePr>
            <p:nvPr/>
          </p:nvGraphicFramePr>
          <p:xfrm>
            <a:off x="4038600" y="5905500"/>
            <a:ext cx="2501900" cy="495300"/>
          </p:xfrm>
          <a:graphic>
            <a:graphicData uri="http://schemas.openxmlformats.org/presentationml/2006/ole">
              <p:oleObj spid="_x0000_s926736" name="Equation" r:id="rId25" imgW="2501900" imgH="495300" progId="Equation.DSMT4">
                <p:embed/>
              </p:oleObj>
            </a:graphicData>
          </a:graphic>
        </p:graphicFrame>
        <p:cxnSp>
          <p:nvCxnSpPr>
            <p:cNvPr id="73" name="Straight Connector 72"/>
            <p:cNvCxnSpPr/>
            <p:nvPr/>
          </p:nvCxnSpPr>
          <p:spPr>
            <a:xfrm>
              <a:off x="4876800" y="6252408"/>
              <a:ext cx="1524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27</a:t>
            </a:fld>
            <a:endParaRPr lang="en-US" dirty="0"/>
          </a:p>
        </p:txBody>
      </p:sp>
      <p:pic>
        <p:nvPicPr>
          <p:cNvPr id="76" name="Picture 75" descr="tennis_serve_image38.png"/>
          <p:cNvPicPr>
            <a:picLocks/>
          </p:cNvPicPr>
          <p:nvPr/>
        </p:nvPicPr>
        <p:blipFill>
          <a:blip r:embed="rId2" cstate="print"/>
          <a:srcRect l="4391" r="44383"/>
          <a:stretch>
            <a:fillRect/>
          </a:stretch>
        </p:blipFill>
        <p:spPr>
          <a:xfrm>
            <a:off x="609600" y="2362200"/>
            <a:ext cx="1828800" cy="2743200"/>
          </a:xfrm>
          <a:prstGeom prst="rect">
            <a:avLst/>
          </a:prstGeom>
          <a:ln w="38100">
            <a:solidFill>
              <a:srgbClr val="FFFF00"/>
            </a:solidFill>
          </a:ln>
        </p:spPr>
      </p:pic>
      <p:sp>
        <p:nvSpPr>
          <p:cNvPr id="77" name="TextBox 76"/>
          <p:cNvSpPr txBox="1"/>
          <p:nvPr/>
        </p:nvSpPr>
        <p:spPr>
          <a:xfrm>
            <a:off x="1524000" y="457200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pic>
        <p:nvPicPr>
          <p:cNvPr id="63" name="Picture 62" descr="tennis_serve_image32.png"/>
          <p:cNvPicPr>
            <a:picLocks noChangeAspect="1"/>
          </p:cNvPicPr>
          <p:nvPr/>
        </p:nvPicPr>
        <p:blipFill>
          <a:blip r:embed="rId3" cstate="print"/>
          <a:stretch>
            <a:fillRect/>
          </a:stretch>
        </p:blipFill>
        <p:spPr>
          <a:xfrm>
            <a:off x="3124200" y="2057400"/>
            <a:ext cx="914400" cy="1219200"/>
          </a:xfrm>
          <a:prstGeom prst="rect">
            <a:avLst/>
          </a:prstGeom>
        </p:spPr>
      </p:pic>
      <p:pic>
        <p:nvPicPr>
          <p:cNvPr id="67" name="Picture 66" descr="tennis_serve_image40.png"/>
          <p:cNvPicPr>
            <a:picLocks/>
          </p:cNvPicPr>
          <p:nvPr/>
        </p:nvPicPr>
        <p:blipFill>
          <a:blip r:embed="rId4" cstate="print"/>
          <a:stretch>
            <a:fillRect/>
          </a:stretch>
        </p:blipFill>
        <p:spPr>
          <a:xfrm>
            <a:off x="5105400" y="2057400"/>
            <a:ext cx="914400" cy="1216152"/>
          </a:xfrm>
          <a:prstGeom prst="rect">
            <a:avLst/>
          </a:prstGeom>
        </p:spPr>
      </p:pic>
      <p:pic>
        <p:nvPicPr>
          <p:cNvPr id="69" name="Picture 68" descr="tennis_forehand_image44.png"/>
          <p:cNvPicPr>
            <a:picLocks/>
          </p:cNvPicPr>
          <p:nvPr/>
        </p:nvPicPr>
        <p:blipFill>
          <a:blip r:embed="rId5" cstate="print"/>
          <a:stretch>
            <a:fillRect/>
          </a:stretch>
        </p:blipFill>
        <p:spPr>
          <a:xfrm>
            <a:off x="7086600" y="2057400"/>
            <a:ext cx="914400" cy="1216152"/>
          </a:xfrm>
          <a:prstGeom prst="rect">
            <a:avLst/>
          </a:prstGeom>
        </p:spPr>
      </p:pic>
      <p:pic>
        <p:nvPicPr>
          <p:cNvPr id="70" name="Picture 69" descr="tennis_serve_image49.png"/>
          <p:cNvPicPr>
            <a:picLocks/>
          </p:cNvPicPr>
          <p:nvPr/>
        </p:nvPicPr>
        <p:blipFill>
          <a:blip r:embed="rId6" cstate="print"/>
          <a:stretch>
            <a:fillRect/>
          </a:stretch>
        </p:blipFill>
        <p:spPr>
          <a:xfrm>
            <a:off x="4114800" y="2057400"/>
            <a:ext cx="914400" cy="1216152"/>
          </a:xfrm>
          <a:prstGeom prst="rect">
            <a:avLst/>
          </a:prstGeom>
        </p:spPr>
      </p:pic>
      <p:pic>
        <p:nvPicPr>
          <p:cNvPr id="71" name="Picture 70" descr="volleyball_smash_image46.png"/>
          <p:cNvPicPr>
            <a:picLocks/>
          </p:cNvPicPr>
          <p:nvPr/>
        </p:nvPicPr>
        <p:blipFill>
          <a:blip r:embed="rId7" cstate="print"/>
          <a:stretch>
            <a:fillRect/>
          </a:stretch>
        </p:blipFill>
        <p:spPr>
          <a:xfrm>
            <a:off x="4114800" y="3352800"/>
            <a:ext cx="914400" cy="1216152"/>
          </a:xfrm>
          <a:prstGeom prst="rect">
            <a:avLst/>
          </a:prstGeom>
        </p:spPr>
      </p:pic>
      <p:pic>
        <p:nvPicPr>
          <p:cNvPr id="72" name="Picture 71" descr="cricket_bowling_image37.png"/>
          <p:cNvPicPr>
            <a:picLocks/>
          </p:cNvPicPr>
          <p:nvPr/>
        </p:nvPicPr>
        <p:blipFill>
          <a:blip r:embed="rId8" cstate="print"/>
          <a:stretch>
            <a:fillRect/>
          </a:stretch>
        </p:blipFill>
        <p:spPr>
          <a:xfrm>
            <a:off x="5105400" y="3352800"/>
            <a:ext cx="914400" cy="1216152"/>
          </a:xfrm>
          <a:prstGeom prst="rect">
            <a:avLst/>
          </a:prstGeom>
        </p:spPr>
      </p:pic>
      <p:pic>
        <p:nvPicPr>
          <p:cNvPr id="73" name="Picture 72" descr="volleyball_smash_image41.png"/>
          <p:cNvPicPr>
            <a:picLocks/>
          </p:cNvPicPr>
          <p:nvPr/>
        </p:nvPicPr>
        <p:blipFill>
          <a:blip r:embed="rId9" cstate="print"/>
          <a:stretch>
            <a:fillRect/>
          </a:stretch>
        </p:blipFill>
        <p:spPr>
          <a:xfrm>
            <a:off x="6096000" y="3352800"/>
            <a:ext cx="914400" cy="1216152"/>
          </a:xfrm>
          <a:prstGeom prst="rect">
            <a:avLst/>
          </a:prstGeom>
        </p:spPr>
      </p:pic>
      <p:pic>
        <p:nvPicPr>
          <p:cNvPr id="74" name="Picture 73" descr="volleyball_smash_image48.png"/>
          <p:cNvPicPr>
            <a:picLocks/>
          </p:cNvPicPr>
          <p:nvPr/>
        </p:nvPicPr>
        <p:blipFill>
          <a:blip r:embed="rId10" cstate="print"/>
          <a:stretch>
            <a:fillRect/>
          </a:stretch>
        </p:blipFill>
        <p:spPr>
          <a:xfrm>
            <a:off x="7086600" y="3352800"/>
            <a:ext cx="914400" cy="1216152"/>
          </a:xfrm>
          <a:prstGeom prst="rect">
            <a:avLst/>
          </a:prstGeom>
        </p:spPr>
      </p:pic>
      <p:pic>
        <p:nvPicPr>
          <p:cNvPr id="75" name="Picture 74" descr="croquet_image44.png"/>
          <p:cNvPicPr>
            <a:picLocks/>
          </p:cNvPicPr>
          <p:nvPr/>
        </p:nvPicPr>
        <p:blipFill>
          <a:blip r:embed="rId11" cstate="print"/>
          <a:stretch>
            <a:fillRect/>
          </a:stretch>
        </p:blipFill>
        <p:spPr>
          <a:xfrm>
            <a:off x="4114800" y="4648200"/>
            <a:ext cx="914400" cy="1216152"/>
          </a:xfrm>
          <a:prstGeom prst="rect">
            <a:avLst/>
          </a:prstGeom>
        </p:spPr>
      </p:pic>
      <p:pic>
        <p:nvPicPr>
          <p:cNvPr id="78" name="Picture 77" descr="cricket_batting_image33.png"/>
          <p:cNvPicPr>
            <a:picLocks/>
          </p:cNvPicPr>
          <p:nvPr/>
        </p:nvPicPr>
        <p:blipFill>
          <a:blip r:embed="rId12" cstate="print"/>
          <a:stretch>
            <a:fillRect/>
          </a:stretch>
        </p:blipFill>
        <p:spPr>
          <a:xfrm>
            <a:off x="5105400" y="4648200"/>
            <a:ext cx="914400" cy="1216152"/>
          </a:xfrm>
          <a:prstGeom prst="rect">
            <a:avLst/>
          </a:prstGeom>
        </p:spPr>
      </p:pic>
      <p:pic>
        <p:nvPicPr>
          <p:cNvPr id="79" name="Picture 78" descr="volleyball_smash_image38.png"/>
          <p:cNvPicPr>
            <a:picLocks/>
          </p:cNvPicPr>
          <p:nvPr/>
        </p:nvPicPr>
        <p:blipFill>
          <a:blip r:embed="rId13" cstate="print"/>
          <a:stretch>
            <a:fillRect/>
          </a:stretch>
        </p:blipFill>
        <p:spPr>
          <a:xfrm>
            <a:off x="3124200" y="4648200"/>
            <a:ext cx="914400" cy="1216152"/>
          </a:xfrm>
          <a:prstGeom prst="rect">
            <a:avLst/>
          </a:prstGeom>
        </p:spPr>
      </p:pic>
      <p:pic>
        <p:nvPicPr>
          <p:cNvPr id="80" name="Picture 79" descr="cricket_batting_image44.png"/>
          <p:cNvPicPr>
            <a:picLocks/>
          </p:cNvPicPr>
          <p:nvPr/>
        </p:nvPicPr>
        <p:blipFill>
          <a:blip r:embed="rId14" cstate="print"/>
          <a:stretch>
            <a:fillRect/>
          </a:stretch>
        </p:blipFill>
        <p:spPr>
          <a:xfrm>
            <a:off x="6096000" y="4648200"/>
            <a:ext cx="914400" cy="1216152"/>
          </a:xfrm>
          <a:prstGeom prst="rect">
            <a:avLst/>
          </a:prstGeom>
        </p:spPr>
      </p:pic>
      <p:pic>
        <p:nvPicPr>
          <p:cNvPr id="81" name="Picture 80" descr="cricket_bowling_image34.png"/>
          <p:cNvPicPr>
            <a:picLocks/>
          </p:cNvPicPr>
          <p:nvPr/>
        </p:nvPicPr>
        <p:blipFill>
          <a:blip r:embed="rId15" cstate="print"/>
          <a:stretch>
            <a:fillRect/>
          </a:stretch>
        </p:blipFill>
        <p:spPr>
          <a:xfrm>
            <a:off x="7086600" y="4648200"/>
            <a:ext cx="914400" cy="1216152"/>
          </a:xfrm>
          <a:prstGeom prst="rect">
            <a:avLst/>
          </a:prstGeom>
        </p:spPr>
      </p:pic>
      <p:pic>
        <p:nvPicPr>
          <p:cNvPr id="82" name="Picture 81" descr="tennis_forehand_image32.png"/>
          <p:cNvPicPr>
            <a:picLocks/>
          </p:cNvPicPr>
          <p:nvPr/>
        </p:nvPicPr>
        <p:blipFill>
          <a:blip r:embed="rId16" cstate="print"/>
          <a:stretch>
            <a:fillRect/>
          </a:stretch>
        </p:blipFill>
        <p:spPr>
          <a:xfrm>
            <a:off x="3124200" y="3352800"/>
            <a:ext cx="914400" cy="1216152"/>
          </a:xfrm>
          <a:prstGeom prst="rect">
            <a:avLst/>
          </a:prstGeom>
        </p:spPr>
      </p:pic>
      <p:pic>
        <p:nvPicPr>
          <p:cNvPr id="83" name="Picture 82" descr="tennis_forehand_image38.png"/>
          <p:cNvPicPr>
            <a:picLocks/>
          </p:cNvPicPr>
          <p:nvPr/>
        </p:nvPicPr>
        <p:blipFill>
          <a:blip r:embed="rId17" cstate="print"/>
          <a:stretch>
            <a:fillRect/>
          </a:stretch>
        </p:blipFill>
        <p:spPr>
          <a:xfrm>
            <a:off x="6096000" y="2057400"/>
            <a:ext cx="914400" cy="1216152"/>
          </a:xfrm>
          <a:prstGeom prst="rect">
            <a:avLst/>
          </a:prstGeom>
        </p:spPr>
      </p:pic>
      <p:sp>
        <p:nvSpPr>
          <p:cNvPr id="85" name="TextBox 84"/>
          <p:cNvSpPr txBox="1"/>
          <p:nvPr/>
        </p:nvSpPr>
        <p:spPr>
          <a:xfrm>
            <a:off x="3200400"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0.260</a:t>
            </a:r>
            <a:endParaRPr lang="en-US" sz="2000" b="1" dirty="0">
              <a:solidFill>
                <a:srgbClr val="FF00FF"/>
              </a:solidFill>
              <a:latin typeface="Arial" pitchFamily="34" charset="0"/>
              <a:cs typeface="Arial" pitchFamily="34" charset="0"/>
            </a:endParaRPr>
          </a:p>
        </p:txBody>
      </p:sp>
      <p:sp>
        <p:nvSpPr>
          <p:cNvPr id="90" name="TextBox 89"/>
          <p:cNvSpPr txBox="1"/>
          <p:nvPr/>
        </p:nvSpPr>
        <p:spPr>
          <a:xfrm>
            <a:off x="4190999"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0.227</a:t>
            </a:r>
            <a:endParaRPr lang="en-US" sz="2000" b="1" dirty="0">
              <a:solidFill>
                <a:srgbClr val="FF00FF"/>
              </a:solidFill>
              <a:latin typeface="Arial" pitchFamily="34" charset="0"/>
              <a:cs typeface="Arial" pitchFamily="34" charset="0"/>
            </a:endParaRPr>
          </a:p>
        </p:txBody>
      </p:sp>
      <p:sp>
        <p:nvSpPr>
          <p:cNvPr id="91" name="TextBox 90"/>
          <p:cNvSpPr txBox="1"/>
          <p:nvPr/>
        </p:nvSpPr>
        <p:spPr>
          <a:xfrm>
            <a:off x="5181600"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0.145</a:t>
            </a:r>
            <a:endParaRPr lang="en-US" sz="2000" b="1" dirty="0">
              <a:solidFill>
                <a:srgbClr val="FF00FF"/>
              </a:solidFill>
              <a:latin typeface="Arial" pitchFamily="34" charset="0"/>
              <a:cs typeface="Arial" pitchFamily="34" charset="0"/>
            </a:endParaRPr>
          </a:p>
        </p:txBody>
      </p:sp>
      <p:sp>
        <p:nvSpPr>
          <p:cNvPr id="92" name="TextBox 91"/>
          <p:cNvSpPr txBox="1"/>
          <p:nvPr/>
        </p:nvSpPr>
        <p:spPr>
          <a:xfrm>
            <a:off x="6172199"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0.135</a:t>
            </a:r>
            <a:endParaRPr lang="en-US" sz="2000" b="1" dirty="0">
              <a:solidFill>
                <a:srgbClr val="FF00FF"/>
              </a:solidFill>
              <a:latin typeface="Arial" pitchFamily="34" charset="0"/>
              <a:cs typeface="Arial" pitchFamily="34" charset="0"/>
            </a:endParaRPr>
          </a:p>
        </p:txBody>
      </p:sp>
      <p:sp>
        <p:nvSpPr>
          <p:cNvPr id="93" name="TextBox 92"/>
          <p:cNvSpPr txBox="1"/>
          <p:nvPr/>
        </p:nvSpPr>
        <p:spPr>
          <a:xfrm>
            <a:off x="7162799"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0.112</a:t>
            </a:r>
            <a:endParaRPr lang="en-US" sz="2000" b="1" dirty="0">
              <a:solidFill>
                <a:srgbClr val="FF00FF"/>
              </a:solidFill>
              <a:latin typeface="Arial" pitchFamily="34" charset="0"/>
              <a:cs typeface="Arial" pitchFamily="34" charset="0"/>
            </a:endParaRPr>
          </a:p>
        </p:txBody>
      </p:sp>
      <p:sp>
        <p:nvSpPr>
          <p:cNvPr id="94" name="TextBox 93"/>
          <p:cNvSpPr txBox="1"/>
          <p:nvPr/>
        </p:nvSpPr>
        <p:spPr>
          <a:xfrm>
            <a:off x="3200400"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0.085</a:t>
            </a:r>
            <a:endParaRPr lang="en-US" sz="2000" b="1" dirty="0">
              <a:solidFill>
                <a:srgbClr val="FF00FF"/>
              </a:solidFill>
              <a:latin typeface="Arial" pitchFamily="34" charset="0"/>
              <a:cs typeface="Arial" pitchFamily="34" charset="0"/>
            </a:endParaRPr>
          </a:p>
        </p:txBody>
      </p:sp>
      <p:sp>
        <p:nvSpPr>
          <p:cNvPr id="95" name="TextBox 94"/>
          <p:cNvSpPr txBox="1"/>
          <p:nvPr/>
        </p:nvSpPr>
        <p:spPr>
          <a:xfrm>
            <a:off x="4190999"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0.075</a:t>
            </a:r>
            <a:endParaRPr lang="en-US" sz="2000" b="1" dirty="0">
              <a:solidFill>
                <a:srgbClr val="FF00FF"/>
              </a:solidFill>
              <a:latin typeface="Arial" pitchFamily="34" charset="0"/>
              <a:cs typeface="Arial" pitchFamily="34" charset="0"/>
            </a:endParaRPr>
          </a:p>
        </p:txBody>
      </p:sp>
      <p:sp>
        <p:nvSpPr>
          <p:cNvPr id="96" name="TextBox 95"/>
          <p:cNvSpPr txBox="1"/>
          <p:nvPr/>
        </p:nvSpPr>
        <p:spPr>
          <a:xfrm>
            <a:off x="5181600"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0.041</a:t>
            </a:r>
            <a:endParaRPr lang="en-US" sz="2000" b="1" dirty="0">
              <a:solidFill>
                <a:srgbClr val="FF00FF"/>
              </a:solidFill>
              <a:latin typeface="Arial" pitchFamily="34" charset="0"/>
              <a:cs typeface="Arial" pitchFamily="34" charset="0"/>
            </a:endParaRPr>
          </a:p>
        </p:txBody>
      </p:sp>
      <p:sp>
        <p:nvSpPr>
          <p:cNvPr id="97" name="TextBox 96"/>
          <p:cNvSpPr txBox="1"/>
          <p:nvPr/>
        </p:nvSpPr>
        <p:spPr>
          <a:xfrm>
            <a:off x="6172199"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0.012</a:t>
            </a:r>
            <a:endParaRPr lang="en-US" sz="2000" b="1" dirty="0">
              <a:solidFill>
                <a:srgbClr val="FF00FF"/>
              </a:solidFill>
              <a:latin typeface="Arial" pitchFamily="34" charset="0"/>
              <a:cs typeface="Arial" pitchFamily="34" charset="0"/>
            </a:endParaRPr>
          </a:p>
        </p:txBody>
      </p:sp>
      <p:sp>
        <p:nvSpPr>
          <p:cNvPr id="98" name="TextBox 97"/>
          <p:cNvSpPr txBox="1"/>
          <p:nvPr/>
        </p:nvSpPr>
        <p:spPr>
          <a:xfrm>
            <a:off x="7162799"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0.006</a:t>
            </a:r>
            <a:endParaRPr lang="en-US" sz="2000" b="1" dirty="0">
              <a:solidFill>
                <a:srgbClr val="FF00FF"/>
              </a:solidFill>
              <a:latin typeface="Arial" pitchFamily="34" charset="0"/>
              <a:cs typeface="Arial" pitchFamily="34" charset="0"/>
            </a:endParaRPr>
          </a:p>
        </p:txBody>
      </p:sp>
      <p:sp>
        <p:nvSpPr>
          <p:cNvPr id="99" name="TextBox 98"/>
          <p:cNvSpPr txBox="1"/>
          <p:nvPr/>
        </p:nvSpPr>
        <p:spPr>
          <a:xfrm>
            <a:off x="3200400"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0.002</a:t>
            </a:r>
            <a:endParaRPr lang="en-US" sz="2000" b="1" dirty="0">
              <a:solidFill>
                <a:srgbClr val="FF00FF"/>
              </a:solidFill>
              <a:latin typeface="Arial" pitchFamily="34" charset="0"/>
              <a:cs typeface="Arial" pitchFamily="34" charset="0"/>
            </a:endParaRPr>
          </a:p>
        </p:txBody>
      </p:sp>
      <p:sp>
        <p:nvSpPr>
          <p:cNvPr id="100" name="TextBox 99"/>
          <p:cNvSpPr txBox="1"/>
          <p:nvPr/>
        </p:nvSpPr>
        <p:spPr>
          <a:xfrm>
            <a:off x="4190999"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0.000</a:t>
            </a:r>
            <a:endParaRPr lang="en-US" sz="2000" b="1" dirty="0">
              <a:solidFill>
                <a:srgbClr val="FF00FF"/>
              </a:solidFill>
              <a:latin typeface="Arial" pitchFamily="34" charset="0"/>
              <a:cs typeface="Arial" pitchFamily="34" charset="0"/>
            </a:endParaRPr>
          </a:p>
        </p:txBody>
      </p:sp>
      <p:sp>
        <p:nvSpPr>
          <p:cNvPr id="101" name="TextBox 100"/>
          <p:cNvSpPr txBox="1"/>
          <p:nvPr/>
        </p:nvSpPr>
        <p:spPr>
          <a:xfrm>
            <a:off x="5181600"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0.000</a:t>
            </a:r>
            <a:endParaRPr lang="en-US" sz="2000" b="1" dirty="0">
              <a:solidFill>
                <a:srgbClr val="FF00FF"/>
              </a:solidFill>
              <a:latin typeface="Arial" pitchFamily="34" charset="0"/>
              <a:cs typeface="Arial" pitchFamily="34" charset="0"/>
            </a:endParaRPr>
          </a:p>
        </p:txBody>
      </p:sp>
      <p:sp>
        <p:nvSpPr>
          <p:cNvPr id="102" name="TextBox 101"/>
          <p:cNvSpPr txBox="1"/>
          <p:nvPr/>
        </p:nvSpPr>
        <p:spPr>
          <a:xfrm>
            <a:off x="6172199"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0.000</a:t>
            </a:r>
            <a:endParaRPr lang="en-US" sz="2000" b="1" dirty="0">
              <a:solidFill>
                <a:srgbClr val="FF00FF"/>
              </a:solidFill>
              <a:latin typeface="Arial" pitchFamily="34" charset="0"/>
              <a:cs typeface="Arial" pitchFamily="34" charset="0"/>
            </a:endParaRPr>
          </a:p>
        </p:txBody>
      </p:sp>
      <p:sp>
        <p:nvSpPr>
          <p:cNvPr id="103" name="TextBox 102"/>
          <p:cNvSpPr txBox="1"/>
          <p:nvPr/>
        </p:nvSpPr>
        <p:spPr>
          <a:xfrm>
            <a:off x="7162799"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0.000</a:t>
            </a:r>
            <a:endParaRPr lang="en-US" sz="2000" b="1" dirty="0">
              <a:solidFill>
                <a:srgbClr val="FF00FF"/>
              </a:solidFill>
              <a:latin typeface="Arial" pitchFamily="34" charset="0"/>
              <a:cs typeface="Arial" pitchFamily="34" charset="0"/>
            </a:endParaRPr>
          </a:p>
        </p:txBody>
      </p:sp>
      <p:sp>
        <p:nvSpPr>
          <p:cNvPr id="38" name="Content Placeholder 14"/>
          <p:cNvSpPr>
            <a:spLocks noGrp="1"/>
          </p:cNvSpPr>
          <p:nvPr>
            <p:ph idx="1"/>
          </p:nvPr>
        </p:nvSpPr>
        <p:spPr>
          <a:xfrm>
            <a:off x="457200" y="1371600"/>
            <a:ext cx="8229600" cy="609600"/>
          </a:xfrm>
        </p:spPr>
        <p:txBody>
          <a:bodyPr>
            <a:normAutofit/>
          </a:bodyPr>
          <a:lstStyle/>
          <a:p>
            <a:r>
              <a:rPr lang="en-US" sz="2800" dirty="0" smtClean="0">
                <a:latin typeface="Arial" pitchFamily="34" charset="0"/>
                <a:cs typeface="Arial" pitchFamily="34" charset="0"/>
              </a:rPr>
              <a:t>From </a:t>
            </a:r>
            <a:r>
              <a:rPr lang="en-US" sz="2800" dirty="0" err="1" smtClean="0">
                <a:latin typeface="Arial" pitchFamily="34" charset="0"/>
                <a:cs typeface="Arial" pitchFamily="34" charset="0"/>
              </a:rPr>
              <a:t>pairwise</a:t>
            </a:r>
            <a:r>
              <a:rPr lang="en-US" sz="2800" dirty="0" smtClean="0">
                <a:latin typeface="Arial" pitchFamily="34" charset="0"/>
                <a:cs typeface="Arial" pitchFamily="34" charset="0"/>
              </a:rPr>
              <a:t> annotation to overall similarity:</a:t>
            </a:r>
            <a:endParaRPr lang="en-US" sz="2400" dirty="0">
              <a:latin typeface="Arial" pitchFamily="34" charset="0"/>
              <a:cs typeface="Arial" pitchFamily="34" charset="0"/>
            </a:endParaRPr>
          </a:p>
        </p:txBody>
      </p:sp>
      <p:sp>
        <p:nvSpPr>
          <p:cNvPr id="42"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81000" y="1219200"/>
            <a:ext cx="3733800" cy="17526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876800" y="2286000"/>
            <a:ext cx="3581400" cy="1828800"/>
          </a:xfrm>
          <a:prstGeom prst="rect">
            <a:avLst/>
          </a:prstGeom>
          <a:solidFill>
            <a:srgbClr val="FF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105400" y="2362200"/>
            <a:ext cx="3200400" cy="5334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09.bmp"/>
          <p:cNvPicPr>
            <a:picLocks noChangeAspect="1"/>
          </p:cNvPicPr>
          <p:nvPr/>
        </p:nvPicPr>
        <p:blipFill>
          <a:blip r:embed="rId4" cstate="print"/>
          <a:stretch>
            <a:fillRect/>
          </a:stretch>
        </p:blipFill>
        <p:spPr>
          <a:xfrm>
            <a:off x="533401" y="1615440"/>
            <a:ext cx="938784" cy="1280160"/>
          </a:xfrm>
          <a:prstGeom prst="rect">
            <a:avLst/>
          </a:prstGeom>
        </p:spPr>
      </p:pic>
      <p:pic>
        <p:nvPicPr>
          <p:cNvPr id="5" name="Picture 4" descr="image10.bmp"/>
          <p:cNvPicPr>
            <a:picLocks/>
          </p:cNvPicPr>
          <p:nvPr/>
        </p:nvPicPr>
        <p:blipFill>
          <a:blip r:embed="rId5" cstate="print"/>
          <a:stretch>
            <a:fillRect/>
          </a:stretch>
        </p:blipFill>
        <p:spPr>
          <a:xfrm>
            <a:off x="1828800" y="1615440"/>
            <a:ext cx="822960" cy="1097280"/>
          </a:xfrm>
          <a:prstGeom prst="rect">
            <a:avLst/>
          </a:prstGeom>
        </p:spPr>
      </p:pic>
      <p:pic>
        <p:nvPicPr>
          <p:cNvPr id="6" name="Picture 5" descr="image20.bmp"/>
          <p:cNvPicPr>
            <a:picLocks/>
          </p:cNvPicPr>
          <p:nvPr/>
        </p:nvPicPr>
        <p:blipFill>
          <a:blip r:embed="rId6" cstate="print"/>
          <a:stretch>
            <a:fillRect/>
          </a:stretch>
        </p:blipFill>
        <p:spPr>
          <a:xfrm>
            <a:off x="3124201" y="1615440"/>
            <a:ext cx="822960" cy="1097280"/>
          </a:xfrm>
          <a:prstGeom prst="rect">
            <a:avLst/>
          </a:prstGeom>
        </p:spPr>
      </p:pic>
      <p:sp>
        <p:nvSpPr>
          <p:cNvPr id="7" name="TextBox 6"/>
          <p:cNvSpPr txBox="1"/>
          <p:nvPr/>
        </p:nvSpPr>
        <p:spPr>
          <a:xfrm>
            <a:off x="2667000" y="1760399"/>
            <a:ext cx="465192" cy="769441"/>
          </a:xfrm>
          <a:prstGeom prst="rect">
            <a:avLst/>
          </a:prstGeom>
          <a:noFill/>
        </p:spPr>
        <p:txBody>
          <a:bodyPr wrap="square" rtlCol="0">
            <a:spAutoFit/>
          </a:bodyPr>
          <a:lstStyle/>
          <a:p>
            <a:r>
              <a:rPr lang="en-US" sz="4400" dirty="0" smtClean="0">
                <a:latin typeface="Arial" pitchFamily="34" charset="0"/>
                <a:cs typeface="Arial" pitchFamily="34" charset="0"/>
              </a:rPr>
              <a:t>&gt;</a:t>
            </a:r>
            <a:endParaRPr lang="en-US" sz="4400" dirty="0">
              <a:latin typeface="Arial" pitchFamily="34" charset="0"/>
              <a:cs typeface="Arial" pitchFamily="34" charset="0"/>
            </a:endParaRPr>
          </a:p>
        </p:txBody>
      </p:sp>
      <p:pic>
        <p:nvPicPr>
          <p:cNvPr id="8" name="Picture 7" descr="image01.bmp"/>
          <p:cNvPicPr>
            <a:picLocks noChangeAspect="1"/>
          </p:cNvPicPr>
          <p:nvPr/>
        </p:nvPicPr>
        <p:blipFill>
          <a:blip r:embed="rId7" cstate="print"/>
          <a:stretch>
            <a:fillRect/>
          </a:stretch>
        </p:blipFill>
        <p:spPr>
          <a:xfrm>
            <a:off x="533400" y="5120640"/>
            <a:ext cx="938784" cy="1280160"/>
          </a:xfrm>
          <a:prstGeom prst="rect">
            <a:avLst/>
          </a:prstGeom>
        </p:spPr>
      </p:pic>
      <p:pic>
        <p:nvPicPr>
          <p:cNvPr id="10" name="Picture 9" descr="image08.bmp"/>
          <p:cNvPicPr>
            <a:picLocks/>
          </p:cNvPicPr>
          <p:nvPr/>
        </p:nvPicPr>
        <p:blipFill>
          <a:blip r:embed="rId8" cstate="print"/>
          <a:stretch>
            <a:fillRect/>
          </a:stretch>
        </p:blipFill>
        <p:spPr>
          <a:xfrm>
            <a:off x="1828801" y="5120641"/>
            <a:ext cx="822960" cy="1097280"/>
          </a:xfrm>
          <a:prstGeom prst="rect">
            <a:avLst/>
          </a:prstGeom>
        </p:spPr>
      </p:pic>
      <p:sp>
        <p:nvSpPr>
          <p:cNvPr id="11" name="TextBox 10"/>
          <p:cNvSpPr txBox="1"/>
          <p:nvPr/>
        </p:nvSpPr>
        <p:spPr>
          <a:xfrm>
            <a:off x="2667000" y="5273040"/>
            <a:ext cx="465192" cy="769441"/>
          </a:xfrm>
          <a:prstGeom prst="rect">
            <a:avLst/>
          </a:prstGeom>
          <a:noFill/>
        </p:spPr>
        <p:txBody>
          <a:bodyPr wrap="square" rtlCol="0">
            <a:spAutoFit/>
          </a:bodyPr>
          <a:lstStyle/>
          <a:p>
            <a:r>
              <a:rPr lang="en-US" sz="4400" dirty="0" smtClean="0">
                <a:latin typeface="Arial" pitchFamily="34" charset="0"/>
                <a:cs typeface="Arial" pitchFamily="34" charset="0"/>
              </a:rPr>
              <a:t>&gt;</a:t>
            </a:r>
            <a:endParaRPr lang="en-US" sz="4400" dirty="0">
              <a:latin typeface="Arial" pitchFamily="34" charset="0"/>
              <a:cs typeface="Arial" pitchFamily="34" charset="0"/>
            </a:endParaRPr>
          </a:p>
        </p:txBody>
      </p:sp>
      <p:pic>
        <p:nvPicPr>
          <p:cNvPr id="12" name="Picture 11" descr="image03.bmp"/>
          <p:cNvPicPr>
            <a:picLocks/>
          </p:cNvPicPr>
          <p:nvPr/>
        </p:nvPicPr>
        <p:blipFill>
          <a:blip r:embed="rId9" cstate="print"/>
          <a:stretch>
            <a:fillRect/>
          </a:stretch>
        </p:blipFill>
        <p:spPr>
          <a:xfrm>
            <a:off x="3124200" y="5120640"/>
            <a:ext cx="822960" cy="1097280"/>
          </a:xfrm>
          <a:prstGeom prst="rect">
            <a:avLst/>
          </a:prstGeom>
        </p:spPr>
      </p:pic>
      <p:pic>
        <p:nvPicPr>
          <p:cNvPr id="13" name="Picture 12" descr="image07.bmp"/>
          <p:cNvPicPr>
            <a:picLocks noChangeAspect="1"/>
          </p:cNvPicPr>
          <p:nvPr/>
        </p:nvPicPr>
        <p:blipFill>
          <a:blip r:embed="rId10" cstate="print"/>
          <a:stretch>
            <a:fillRect/>
          </a:stretch>
        </p:blipFill>
        <p:spPr>
          <a:xfrm>
            <a:off x="533400" y="3352800"/>
            <a:ext cx="938784" cy="1280160"/>
          </a:xfrm>
          <a:prstGeom prst="rect">
            <a:avLst/>
          </a:prstGeom>
        </p:spPr>
      </p:pic>
      <p:pic>
        <p:nvPicPr>
          <p:cNvPr id="14" name="Picture 13" descr="image25.bmp"/>
          <p:cNvPicPr>
            <a:picLocks/>
          </p:cNvPicPr>
          <p:nvPr/>
        </p:nvPicPr>
        <p:blipFill>
          <a:blip r:embed="rId11" cstate="print"/>
          <a:stretch>
            <a:fillRect/>
          </a:stretch>
        </p:blipFill>
        <p:spPr>
          <a:xfrm>
            <a:off x="1828800" y="3352800"/>
            <a:ext cx="822960" cy="1097280"/>
          </a:xfrm>
          <a:prstGeom prst="rect">
            <a:avLst/>
          </a:prstGeom>
        </p:spPr>
      </p:pic>
      <p:pic>
        <p:nvPicPr>
          <p:cNvPr id="15" name="Picture 14" descr="image02.bmp"/>
          <p:cNvPicPr>
            <a:picLocks/>
          </p:cNvPicPr>
          <p:nvPr/>
        </p:nvPicPr>
        <p:blipFill>
          <a:blip r:embed="rId12" cstate="print"/>
          <a:stretch>
            <a:fillRect/>
          </a:stretch>
        </p:blipFill>
        <p:spPr>
          <a:xfrm>
            <a:off x="3124200" y="3352800"/>
            <a:ext cx="822960" cy="1097280"/>
          </a:xfrm>
          <a:prstGeom prst="rect">
            <a:avLst/>
          </a:prstGeom>
        </p:spPr>
      </p:pic>
      <p:sp>
        <p:nvSpPr>
          <p:cNvPr id="16" name="TextBox 15"/>
          <p:cNvSpPr txBox="1"/>
          <p:nvPr/>
        </p:nvSpPr>
        <p:spPr>
          <a:xfrm>
            <a:off x="2667000" y="3497759"/>
            <a:ext cx="465192" cy="769441"/>
          </a:xfrm>
          <a:prstGeom prst="rect">
            <a:avLst/>
          </a:prstGeom>
          <a:noFill/>
        </p:spPr>
        <p:txBody>
          <a:bodyPr wrap="square" rtlCol="0">
            <a:spAutoFit/>
          </a:bodyPr>
          <a:lstStyle/>
          <a:p>
            <a:r>
              <a:rPr lang="en-US" sz="4400" dirty="0" smtClean="0">
                <a:latin typeface="Arial" pitchFamily="34" charset="0"/>
                <a:cs typeface="Arial" pitchFamily="34" charset="0"/>
              </a:rPr>
              <a:t>&gt;</a:t>
            </a:r>
            <a:endParaRPr lang="en-US" sz="4400" dirty="0">
              <a:latin typeface="Arial" pitchFamily="34" charset="0"/>
              <a:cs typeface="Arial" pitchFamily="34" charset="0"/>
            </a:endParaRPr>
          </a:p>
        </p:txBody>
      </p:sp>
      <p:sp>
        <p:nvSpPr>
          <p:cNvPr id="20" name="TextBox 19"/>
          <p:cNvSpPr txBox="1"/>
          <p:nvPr/>
        </p:nvSpPr>
        <p:spPr>
          <a:xfrm>
            <a:off x="381000" y="1219200"/>
            <a:ext cx="1600200" cy="400110"/>
          </a:xfrm>
          <a:prstGeom prst="rect">
            <a:avLst/>
          </a:prstGeom>
          <a:noFill/>
        </p:spPr>
        <p:txBody>
          <a:bodyPr wrap="square" rtlCol="0">
            <a:spAutoFit/>
          </a:bodyPr>
          <a:lstStyle/>
          <a:p>
            <a:pPr algn="ctr"/>
            <a:r>
              <a:rPr lang="en-US" sz="2000" dirty="0" smtClean="0">
                <a:latin typeface="Arial" pitchFamily="34" charset="0"/>
                <a:cs typeface="Arial" pitchFamily="34" charset="0"/>
              </a:rPr>
              <a:t>Action class</a:t>
            </a:r>
            <a:endParaRPr lang="en-US" sz="2000" dirty="0">
              <a:latin typeface="Arial" pitchFamily="34" charset="0"/>
              <a:cs typeface="Arial" pitchFamily="34" charset="0"/>
            </a:endParaRPr>
          </a:p>
        </p:txBody>
      </p:sp>
      <p:sp>
        <p:nvSpPr>
          <p:cNvPr id="21" name="TextBox 20"/>
          <p:cNvSpPr txBox="1"/>
          <p:nvPr/>
        </p:nvSpPr>
        <p:spPr>
          <a:xfrm>
            <a:off x="381000" y="2971800"/>
            <a:ext cx="1676400" cy="400110"/>
          </a:xfrm>
          <a:prstGeom prst="rect">
            <a:avLst/>
          </a:prstGeom>
          <a:noFill/>
        </p:spPr>
        <p:txBody>
          <a:bodyPr wrap="square" rtlCol="0">
            <a:spAutoFit/>
          </a:bodyPr>
          <a:lstStyle/>
          <a:p>
            <a:pPr algn="ctr"/>
            <a:r>
              <a:rPr lang="en-US" sz="2000" dirty="0" smtClean="0">
                <a:latin typeface="Arial" pitchFamily="34" charset="0"/>
                <a:cs typeface="Arial" pitchFamily="34" charset="0"/>
              </a:rPr>
              <a:t>Human pose</a:t>
            </a:r>
            <a:endParaRPr lang="en-US" sz="2000" dirty="0">
              <a:latin typeface="Arial" pitchFamily="34" charset="0"/>
              <a:cs typeface="Arial" pitchFamily="34" charset="0"/>
            </a:endParaRPr>
          </a:p>
        </p:txBody>
      </p:sp>
      <p:sp>
        <p:nvSpPr>
          <p:cNvPr id="22" name="TextBox 21"/>
          <p:cNvSpPr txBox="1"/>
          <p:nvPr/>
        </p:nvSpPr>
        <p:spPr>
          <a:xfrm>
            <a:off x="381000" y="4724400"/>
            <a:ext cx="1066800" cy="400110"/>
          </a:xfrm>
          <a:prstGeom prst="rect">
            <a:avLst/>
          </a:prstGeom>
          <a:noFill/>
        </p:spPr>
        <p:txBody>
          <a:bodyPr wrap="square" rtlCol="0">
            <a:spAutoFit/>
          </a:bodyPr>
          <a:lstStyle/>
          <a:p>
            <a:r>
              <a:rPr lang="en-US" sz="2000" dirty="0" smtClean="0">
                <a:latin typeface="Arial" pitchFamily="34" charset="0"/>
                <a:cs typeface="Arial" pitchFamily="34" charset="0"/>
              </a:rPr>
              <a:t>Object</a:t>
            </a:r>
            <a:endParaRPr lang="en-US" sz="2000" dirty="0">
              <a:latin typeface="Arial" pitchFamily="34" charset="0"/>
              <a:cs typeface="Arial" pitchFamily="34" charset="0"/>
            </a:endParaRPr>
          </a:p>
        </p:txBody>
      </p:sp>
      <p:sp>
        <p:nvSpPr>
          <p:cNvPr id="18" name="TextBox 17"/>
          <p:cNvSpPr txBox="1"/>
          <p:nvPr/>
        </p:nvSpPr>
        <p:spPr>
          <a:xfrm>
            <a:off x="4419600" y="1371600"/>
            <a:ext cx="4572000" cy="913070"/>
          </a:xfrm>
          <a:prstGeom prst="rect">
            <a:avLst/>
          </a:prstGeom>
          <a:noFill/>
        </p:spPr>
        <p:txBody>
          <a:bodyPr wrap="square" rtlCol="0">
            <a:spAutoFit/>
          </a:bodyPr>
          <a:lstStyle/>
          <a:p>
            <a:pPr>
              <a:lnSpc>
                <a:spcPts val="3200"/>
              </a:lnSpc>
              <a:buFont typeface="Arial" pitchFamily="34" charset="0"/>
              <a:buChar char="•"/>
            </a:pPr>
            <a:r>
              <a:rPr lang="en-US" sz="2400" dirty="0" smtClean="0">
                <a:latin typeface="Arial" pitchFamily="34" charset="0"/>
                <a:cs typeface="Arial" pitchFamily="34" charset="0"/>
              </a:rPr>
              <a:t>  Distance between two images </a:t>
            </a:r>
            <a:r>
              <a:rPr lang="en-US" sz="2400" i="1" dirty="0" smtClean="0">
                <a:latin typeface="Times New Roman" pitchFamily="18" charset="0"/>
                <a:cs typeface="Times New Roman" pitchFamily="18" charset="0"/>
              </a:rPr>
              <a:t>I</a:t>
            </a:r>
            <a:r>
              <a:rPr lang="en-US" sz="2400" dirty="0" smtClean="0">
                <a:latin typeface="Arial" pitchFamily="34" charset="0"/>
                <a:cs typeface="Arial" pitchFamily="34" charset="0"/>
              </a:rPr>
              <a:t> and </a:t>
            </a:r>
            <a:r>
              <a:rPr lang="en-US" sz="2400" i="1" dirty="0" smtClean="0">
                <a:latin typeface="Times New Roman" pitchFamily="18" charset="0"/>
                <a:cs typeface="Times New Roman" pitchFamily="18" charset="0"/>
              </a:rPr>
              <a:t>I’</a:t>
            </a:r>
            <a:r>
              <a:rPr lang="en-US" sz="2400" dirty="0" smtClean="0">
                <a:latin typeface="Arial" pitchFamily="34" charset="0"/>
                <a:cs typeface="Arial" pitchFamily="34" charset="0"/>
              </a:rPr>
              <a:t>:</a:t>
            </a:r>
          </a:p>
        </p:txBody>
      </p:sp>
      <p:graphicFrame>
        <p:nvGraphicFramePr>
          <p:cNvPr id="687106" name="Object 2"/>
          <p:cNvGraphicFramePr>
            <a:graphicFrameLocks noChangeAspect="1"/>
          </p:cNvGraphicFramePr>
          <p:nvPr/>
        </p:nvGraphicFramePr>
        <p:xfrm>
          <a:off x="5283200" y="2438400"/>
          <a:ext cx="2882900" cy="431800"/>
        </p:xfrm>
        <a:graphic>
          <a:graphicData uri="http://schemas.openxmlformats.org/presentationml/2006/ole">
            <p:oleObj spid="_x0000_s928770" name="Equation" r:id="rId13" imgW="2882900" imgH="431800" progId="Equation.DSMT4">
              <p:embed/>
            </p:oleObj>
          </a:graphicData>
        </a:graphic>
      </p:graphicFrame>
      <p:graphicFrame>
        <p:nvGraphicFramePr>
          <p:cNvPr id="687107" name="Object 3"/>
          <p:cNvGraphicFramePr>
            <a:graphicFrameLocks noChangeAspect="1"/>
          </p:cNvGraphicFramePr>
          <p:nvPr/>
        </p:nvGraphicFramePr>
        <p:xfrm>
          <a:off x="5041900" y="2971800"/>
          <a:ext cx="3263900" cy="431800"/>
        </p:xfrm>
        <a:graphic>
          <a:graphicData uri="http://schemas.openxmlformats.org/presentationml/2006/ole">
            <p:oleObj spid="_x0000_s928771" name="Equation" r:id="rId14" imgW="3263900" imgH="431800" progId="Equation.DSMT4">
              <p:embed/>
            </p:oleObj>
          </a:graphicData>
        </a:graphic>
      </p:graphicFrame>
      <p:graphicFrame>
        <p:nvGraphicFramePr>
          <p:cNvPr id="687108" name="Object 4"/>
          <p:cNvGraphicFramePr>
            <a:graphicFrameLocks noChangeAspect="1"/>
          </p:cNvGraphicFramePr>
          <p:nvPr/>
        </p:nvGraphicFramePr>
        <p:xfrm>
          <a:off x="5041900" y="3505200"/>
          <a:ext cx="2857500" cy="431800"/>
        </p:xfrm>
        <a:graphic>
          <a:graphicData uri="http://schemas.openxmlformats.org/presentationml/2006/ole">
            <p:oleObj spid="_x0000_s928772" name="Equation" r:id="rId15" imgW="2857500" imgH="431800" progId="Equation.DSMT4">
              <p:embed/>
            </p:oleObj>
          </a:graphicData>
        </a:graphic>
      </p:graphicFrame>
      <p:graphicFrame>
        <p:nvGraphicFramePr>
          <p:cNvPr id="23" name="Object 7"/>
          <p:cNvGraphicFramePr>
            <a:graphicFrameLocks noChangeAspect="1"/>
          </p:cNvGraphicFramePr>
          <p:nvPr/>
        </p:nvGraphicFramePr>
        <p:xfrm>
          <a:off x="5562600" y="4800600"/>
          <a:ext cx="2730500" cy="584200"/>
        </p:xfrm>
        <a:graphic>
          <a:graphicData uri="http://schemas.openxmlformats.org/presentationml/2006/ole">
            <p:oleObj spid="_x0000_s928773" name="Equation" r:id="rId16" imgW="2730500" imgH="584200" progId="Equation.DSMT4">
              <p:embed/>
            </p:oleObj>
          </a:graphicData>
        </a:graphic>
      </p:graphicFrame>
      <p:graphicFrame>
        <p:nvGraphicFramePr>
          <p:cNvPr id="24" name="Object 8"/>
          <p:cNvGraphicFramePr>
            <a:graphicFrameLocks noChangeAspect="1"/>
          </p:cNvGraphicFramePr>
          <p:nvPr/>
        </p:nvGraphicFramePr>
        <p:xfrm>
          <a:off x="5562600" y="5702300"/>
          <a:ext cx="3136900" cy="774700"/>
        </p:xfrm>
        <a:graphic>
          <a:graphicData uri="http://schemas.openxmlformats.org/presentationml/2006/ole">
            <p:oleObj spid="_x0000_s928774" name="Equation" r:id="rId17" imgW="3136900" imgH="774700" progId="Equation.DSMT4">
              <p:embed/>
            </p:oleObj>
          </a:graphicData>
        </a:graphic>
      </p:graphicFrame>
      <p:sp>
        <p:nvSpPr>
          <p:cNvPr id="25" name="TextBox 24"/>
          <p:cNvSpPr txBox="1"/>
          <p:nvPr/>
        </p:nvSpPr>
        <p:spPr>
          <a:xfrm>
            <a:off x="4648200" y="4191000"/>
            <a:ext cx="2590800" cy="579710"/>
          </a:xfrm>
          <a:prstGeom prst="rect">
            <a:avLst/>
          </a:prstGeom>
          <a:noFill/>
        </p:spPr>
        <p:txBody>
          <a:bodyPr wrap="square" rtlCol="0">
            <a:spAutoFit/>
          </a:bodyPr>
          <a:lstStyle/>
          <a:p>
            <a:pPr>
              <a:lnSpc>
                <a:spcPts val="4400"/>
              </a:lnSpc>
              <a:buFont typeface="Wingdings" pitchFamily="2" charset="2"/>
              <a:buChar char="§"/>
            </a:pPr>
            <a:r>
              <a:rPr lang="en-US" sz="2200" dirty="0" smtClean="0">
                <a:latin typeface="Arial" pitchFamily="34" charset="0"/>
                <a:cs typeface="Arial" pitchFamily="34" charset="0"/>
              </a:rPr>
              <a:t>  Total variance:</a:t>
            </a:r>
          </a:p>
        </p:txBody>
      </p:sp>
      <p:sp>
        <p:nvSpPr>
          <p:cNvPr id="26" name="TextBox 25"/>
          <p:cNvSpPr txBox="1"/>
          <p:nvPr/>
        </p:nvSpPr>
        <p:spPr>
          <a:xfrm>
            <a:off x="4648200" y="5198110"/>
            <a:ext cx="3200400" cy="656590"/>
          </a:xfrm>
          <a:prstGeom prst="rect">
            <a:avLst/>
          </a:prstGeom>
          <a:noFill/>
        </p:spPr>
        <p:txBody>
          <a:bodyPr wrap="square" rtlCol="0">
            <a:spAutoFit/>
          </a:bodyPr>
          <a:lstStyle/>
          <a:p>
            <a:pPr>
              <a:lnSpc>
                <a:spcPts val="4400"/>
              </a:lnSpc>
              <a:buFont typeface="Wingdings" pitchFamily="2" charset="2"/>
              <a:buChar char="§"/>
            </a:pPr>
            <a:r>
              <a:rPr lang="en-US" sz="2200" dirty="0" smtClean="0">
                <a:latin typeface="Arial" pitchFamily="34" charset="0"/>
                <a:cs typeface="Arial" pitchFamily="34" charset="0"/>
              </a:rPr>
              <a:t>  Chi-square statistics:</a:t>
            </a:r>
          </a:p>
        </p:txBody>
      </p:sp>
      <p:sp>
        <p:nvSpPr>
          <p:cNvPr id="30" name="Slide Number Placeholder 29"/>
          <p:cNvSpPr>
            <a:spLocks noGrp="1"/>
          </p:cNvSpPr>
          <p:nvPr>
            <p:ph type="sldNum" sz="quarter" idx="12"/>
          </p:nvPr>
        </p:nvSpPr>
        <p:spPr/>
        <p:txBody>
          <a:bodyPr/>
          <a:lstStyle/>
          <a:p>
            <a:fld id="{EA281F9D-8EED-4AEF-BC9A-640DDE2E4910}" type="slidenum">
              <a:rPr lang="en-US" smtClean="0">
                <a:solidFill>
                  <a:prstClr val="black">
                    <a:tint val="75000"/>
                  </a:prstClr>
                </a:solidFill>
              </a:rPr>
              <a:pPr/>
              <a:t>28</a:t>
            </a:fld>
            <a:endParaRPr lang="en-US">
              <a:solidFill>
                <a:prstClr val="black">
                  <a:tint val="75000"/>
                </a:prstClr>
              </a:solidFill>
            </a:endParaRPr>
          </a:p>
        </p:txBody>
      </p:sp>
      <p:sp>
        <p:nvSpPr>
          <p:cNvPr id="32"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Action Retrieval: Our Approach</a:t>
            </a:r>
            <a:endParaRPr lang="en-US" sz="3200" b="1" dirty="0">
              <a:latin typeface="Arial" pitchFamily="34" charset="0"/>
              <a:cs typeface="Arial" pitchFamily="34" charset="0"/>
            </a:endParaRPr>
          </a:p>
        </p:txBody>
      </p:sp>
    </p:spTree>
    <p:extLst>
      <p:ext uri="{BB962C8B-B14F-4D97-AF65-F5344CB8AC3E}">
        <p14:creationId xmlns="" xmlns:p14="http://schemas.microsoft.com/office/powerpoint/2010/main" val="302024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Left)">
                                      <p:cBhvr>
                                        <p:cTn id="7" dur="500"/>
                                        <p:tgtEl>
                                          <p:spTgt spid="2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strips(down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strips(downLeft)">
                                      <p:cBhvr>
                                        <p:cTn id="15" dur="500"/>
                                        <p:tgtEl>
                                          <p:spTgt spid="23"/>
                                        </p:tgtEl>
                                      </p:cBhvr>
                                    </p:animEffect>
                                  </p:childTnLst>
                                </p:cTn>
                              </p:par>
                              <p:par>
                                <p:cTn id="16" presetID="18" presetClass="entr" presetSubtype="12"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strips(downLeft)">
                                      <p:cBhvr>
                                        <p:cTn id="18" dur="500"/>
                                        <p:tgtEl>
                                          <p:spTgt spid="2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Left)">
                                      <p:cBhvr>
                                        <p:cTn id="21" dur="500"/>
                                        <p:tgtEl>
                                          <p:spTgt spid="26"/>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strips(down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29</a:t>
            </a:fld>
            <a:endParaRPr lang="en-US" dirty="0"/>
          </a:p>
        </p:txBody>
      </p:sp>
      <p:sp>
        <p:nvSpPr>
          <p:cNvPr id="47" name="Title 35"/>
          <p:cNvSpPr>
            <a:spLocks noGrp="1"/>
          </p:cNvSpPr>
          <p:nvPr>
            <p:ph type="title"/>
          </p:nvPr>
        </p:nvSpPr>
        <p:spPr>
          <a:xfrm>
            <a:off x="533400" y="274638"/>
            <a:ext cx="8077200" cy="1143000"/>
          </a:xfrm>
        </p:spPr>
        <p:txBody>
          <a:bodyPr>
            <a:noAutofit/>
          </a:bodyPr>
          <a:lstStyle/>
          <a:p>
            <a:r>
              <a:rPr lang="en-US" sz="3200" b="1" dirty="0" smtClean="0">
                <a:latin typeface="Arial" pitchFamily="34" charset="0"/>
                <a:cs typeface="Arial" pitchFamily="34" charset="0"/>
              </a:rPr>
              <a:t>Action Retrieval: Evaluation Metric</a:t>
            </a:r>
            <a:endParaRPr lang="en-US" sz="3200" b="1" dirty="0">
              <a:latin typeface="Arial" pitchFamily="34" charset="0"/>
              <a:cs typeface="Arial" pitchFamily="34" charset="0"/>
            </a:endParaRPr>
          </a:p>
        </p:txBody>
      </p:sp>
      <p:pic>
        <p:nvPicPr>
          <p:cNvPr id="14" name="Picture 13" descr="tennis_serve_image38.png"/>
          <p:cNvPicPr>
            <a:picLocks/>
          </p:cNvPicPr>
          <p:nvPr/>
        </p:nvPicPr>
        <p:blipFill>
          <a:blip r:embed="rId3" cstate="print"/>
          <a:srcRect l="4391" r="44383"/>
          <a:stretch>
            <a:fillRect/>
          </a:stretch>
        </p:blipFill>
        <p:spPr>
          <a:xfrm>
            <a:off x="914400" y="1371600"/>
            <a:ext cx="1828800" cy="2743200"/>
          </a:xfrm>
          <a:prstGeom prst="rect">
            <a:avLst/>
          </a:prstGeom>
          <a:ln w="38100">
            <a:solidFill>
              <a:srgbClr val="FFFF00"/>
            </a:solidFill>
          </a:ln>
        </p:spPr>
      </p:pic>
      <p:sp>
        <p:nvSpPr>
          <p:cNvPr id="36" name="TextBox 35"/>
          <p:cNvSpPr txBox="1"/>
          <p:nvPr/>
        </p:nvSpPr>
        <p:spPr>
          <a:xfrm>
            <a:off x="1828800" y="358140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graphicFrame>
        <p:nvGraphicFramePr>
          <p:cNvPr id="688130" name="Object 2"/>
          <p:cNvGraphicFramePr>
            <a:graphicFrameLocks noChangeAspect="1"/>
          </p:cNvGraphicFramePr>
          <p:nvPr/>
        </p:nvGraphicFramePr>
        <p:xfrm>
          <a:off x="6096000" y="2160905"/>
          <a:ext cx="347663" cy="155575"/>
        </p:xfrm>
        <a:graphic>
          <a:graphicData uri="http://schemas.openxmlformats.org/presentationml/2006/ole">
            <p:oleObj spid="_x0000_s927746" name="Equation" r:id="rId4" imgW="330057" imgH="165028" progId="Equation.DSMT4">
              <p:embed/>
            </p:oleObj>
          </a:graphicData>
        </a:graphic>
      </p:graphicFrame>
      <p:graphicFrame>
        <p:nvGraphicFramePr>
          <p:cNvPr id="688132" name="Object 4"/>
          <p:cNvGraphicFramePr>
            <a:graphicFrameLocks noChangeAspect="1"/>
          </p:cNvGraphicFramePr>
          <p:nvPr/>
        </p:nvGraphicFramePr>
        <p:xfrm>
          <a:off x="7958138" y="2164080"/>
          <a:ext cx="347662" cy="155575"/>
        </p:xfrm>
        <a:graphic>
          <a:graphicData uri="http://schemas.openxmlformats.org/presentationml/2006/ole">
            <p:oleObj spid="_x0000_s927747" name="Equation" r:id="rId5" imgW="330057" imgH="165028" progId="Equation.DSMT4">
              <p:embed/>
            </p:oleObj>
          </a:graphicData>
        </a:graphic>
      </p:graphicFrame>
      <p:sp>
        <p:nvSpPr>
          <p:cNvPr id="15" name="Content Placeholder 14"/>
          <p:cNvSpPr>
            <a:spLocks noGrp="1"/>
          </p:cNvSpPr>
          <p:nvPr>
            <p:ph idx="1"/>
          </p:nvPr>
        </p:nvSpPr>
        <p:spPr>
          <a:xfrm>
            <a:off x="3200400" y="1295400"/>
            <a:ext cx="4191000" cy="609600"/>
          </a:xfrm>
        </p:spPr>
        <p:txBody>
          <a:bodyPr>
            <a:normAutofit/>
          </a:bodyPr>
          <a:lstStyle/>
          <a:p>
            <a:r>
              <a:rPr lang="en-US" sz="2400" dirty="0" smtClean="0">
                <a:latin typeface="Arial" pitchFamily="34" charset="0"/>
                <a:cs typeface="Arial" pitchFamily="34" charset="0"/>
              </a:rPr>
              <a:t>Ranking from an algorithm:</a:t>
            </a:r>
            <a:endParaRPr lang="en-US" sz="2400" dirty="0">
              <a:latin typeface="Arial" pitchFamily="34" charset="0"/>
              <a:cs typeface="Arial" pitchFamily="34" charset="0"/>
            </a:endParaRPr>
          </a:p>
        </p:txBody>
      </p:sp>
      <p:sp>
        <p:nvSpPr>
          <p:cNvPr id="22" name="Content Placeholder 14"/>
          <p:cNvSpPr txBox="1">
            <a:spLocks/>
          </p:cNvSpPr>
          <p:nvPr/>
        </p:nvSpPr>
        <p:spPr>
          <a:xfrm>
            <a:off x="3200400" y="2743200"/>
            <a:ext cx="51816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Ranking by ground-truth</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similarity</a:t>
            </a: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endPar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cxnSp>
        <p:nvCxnSpPr>
          <p:cNvPr id="24" name="Straight Arrow Connector 23"/>
          <p:cNvCxnSpPr/>
          <p:nvPr/>
        </p:nvCxnSpPr>
        <p:spPr>
          <a:xfrm rot="5400000" flipH="1" flipV="1">
            <a:off x="1214645" y="5218906"/>
            <a:ext cx="1903412" cy="158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168732" y="6170612"/>
            <a:ext cx="3425825" cy="158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3" name="Picture 22" descr="tennis_serve_image32.png"/>
          <p:cNvPicPr>
            <a:picLocks noChangeAspect="1"/>
          </p:cNvPicPr>
          <p:nvPr/>
        </p:nvPicPr>
        <p:blipFill>
          <a:blip r:embed="rId6" cstate="print"/>
          <a:stretch>
            <a:fillRect/>
          </a:stretch>
        </p:blipFill>
        <p:spPr>
          <a:xfrm>
            <a:off x="4038600" y="3276600"/>
            <a:ext cx="548640" cy="731520"/>
          </a:xfrm>
          <a:prstGeom prst="rect">
            <a:avLst/>
          </a:prstGeom>
        </p:spPr>
      </p:pic>
      <p:pic>
        <p:nvPicPr>
          <p:cNvPr id="26" name="Picture 25" descr="tennis_serve_image49.png"/>
          <p:cNvPicPr>
            <a:picLocks noChangeAspect="1"/>
          </p:cNvPicPr>
          <p:nvPr/>
        </p:nvPicPr>
        <p:blipFill>
          <a:blip r:embed="rId7" cstate="print"/>
          <a:stretch>
            <a:fillRect/>
          </a:stretch>
        </p:blipFill>
        <p:spPr>
          <a:xfrm>
            <a:off x="5257800" y="3276601"/>
            <a:ext cx="548640" cy="729692"/>
          </a:xfrm>
          <a:prstGeom prst="rect">
            <a:avLst/>
          </a:prstGeom>
        </p:spPr>
      </p:pic>
      <p:pic>
        <p:nvPicPr>
          <p:cNvPr id="27" name="Picture 26" descr="cricket_bowling_image37.png"/>
          <p:cNvPicPr>
            <a:picLocks noChangeAspect="1"/>
          </p:cNvPicPr>
          <p:nvPr/>
        </p:nvPicPr>
        <p:blipFill>
          <a:blip r:embed="rId8" cstate="print"/>
          <a:stretch>
            <a:fillRect/>
          </a:stretch>
        </p:blipFill>
        <p:spPr>
          <a:xfrm>
            <a:off x="7147560" y="3276602"/>
            <a:ext cx="548640" cy="729693"/>
          </a:xfrm>
          <a:prstGeom prst="rect">
            <a:avLst/>
          </a:prstGeom>
        </p:spPr>
      </p:pic>
      <p:pic>
        <p:nvPicPr>
          <p:cNvPr id="28" name="Picture 27" descr="tennis_serve_image32.png"/>
          <p:cNvPicPr>
            <a:picLocks noChangeAspect="1"/>
          </p:cNvPicPr>
          <p:nvPr/>
        </p:nvPicPr>
        <p:blipFill>
          <a:blip r:embed="rId6" cstate="print"/>
          <a:stretch>
            <a:fillRect/>
          </a:stretch>
        </p:blipFill>
        <p:spPr>
          <a:xfrm>
            <a:off x="4038600" y="1859280"/>
            <a:ext cx="548640" cy="731520"/>
          </a:xfrm>
          <a:prstGeom prst="rect">
            <a:avLst/>
          </a:prstGeom>
        </p:spPr>
      </p:pic>
      <p:pic>
        <p:nvPicPr>
          <p:cNvPr id="30" name="Picture 29" descr="tennis_serve_image40.png"/>
          <p:cNvPicPr>
            <a:picLocks noChangeAspect="1"/>
          </p:cNvPicPr>
          <p:nvPr/>
        </p:nvPicPr>
        <p:blipFill>
          <a:blip r:embed="rId9" cstate="print"/>
          <a:stretch>
            <a:fillRect/>
          </a:stretch>
        </p:blipFill>
        <p:spPr>
          <a:xfrm>
            <a:off x="5257800" y="1859281"/>
            <a:ext cx="548640" cy="729692"/>
          </a:xfrm>
          <a:prstGeom prst="rect">
            <a:avLst/>
          </a:prstGeom>
        </p:spPr>
      </p:pic>
      <p:pic>
        <p:nvPicPr>
          <p:cNvPr id="32" name="Picture 31" descr="volleyball_smash_image48.png"/>
          <p:cNvPicPr>
            <a:picLocks noChangeAspect="1"/>
          </p:cNvPicPr>
          <p:nvPr/>
        </p:nvPicPr>
        <p:blipFill>
          <a:blip r:embed="rId10" cstate="print"/>
          <a:stretch>
            <a:fillRect/>
          </a:stretch>
        </p:blipFill>
        <p:spPr>
          <a:xfrm>
            <a:off x="7119938" y="1859281"/>
            <a:ext cx="548640" cy="729692"/>
          </a:xfrm>
          <a:prstGeom prst="rect">
            <a:avLst/>
          </a:prstGeom>
        </p:spPr>
      </p:pic>
      <p:sp>
        <p:nvSpPr>
          <p:cNvPr id="33" name="Freeform 32"/>
          <p:cNvSpPr/>
          <p:nvPr/>
        </p:nvSpPr>
        <p:spPr>
          <a:xfrm>
            <a:off x="2168906" y="4770411"/>
            <a:ext cx="3120851" cy="411983"/>
          </a:xfrm>
          <a:custGeom>
            <a:avLst/>
            <a:gdLst>
              <a:gd name="connsiteX0" fmla="*/ 0 w 2195565"/>
              <a:gd name="connsiteY0" fmla="*/ 0 h 411983"/>
              <a:gd name="connsiteX1" fmla="*/ 35170 w 2195565"/>
              <a:gd name="connsiteY1" fmla="*/ 10049 h 411983"/>
              <a:gd name="connsiteX2" fmla="*/ 60291 w 2195565"/>
              <a:gd name="connsiteY2" fmla="*/ 30145 h 411983"/>
              <a:gd name="connsiteX3" fmla="*/ 80387 w 2195565"/>
              <a:gd name="connsiteY3" fmla="*/ 35169 h 411983"/>
              <a:gd name="connsiteX4" fmla="*/ 110532 w 2195565"/>
              <a:gd name="connsiteY4" fmla="*/ 55266 h 411983"/>
              <a:gd name="connsiteX5" fmla="*/ 125605 w 2195565"/>
              <a:gd name="connsiteY5" fmla="*/ 65314 h 411983"/>
              <a:gd name="connsiteX6" fmla="*/ 140677 w 2195565"/>
              <a:gd name="connsiteY6" fmla="*/ 70339 h 411983"/>
              <a:gd name="connsiteX7" fmla="*/ 170822 w 2195565"/>
              <a:gd name="connsiteY7" fmla="*/ 85411 h 411983"/>
              <a:gd name="connsiteX8" fmla="*/ 226088 w 2195565"/>
              <a:gd name="connsiteY8" fmla="*/ 100484 h 411983"/>
              <a:gd name="connsiteX9" fmla="*/ 256233 w 2195565"/>
              <a:gd name="connsiteY9" fmla="*/ 110532 h 411983"/>
              <a:gd name="connsiteX10" fmla="*/ 271306 w 2195565"/>
              <a:gd name="connsiteY10" fmla="*/ 115556 h 411983"/>
              <a:gd name="connsiteX11" fmla="*/ 301451 w 2195565"/>
              <a:gd name="connsiteY11" fmla="*/ 120580 h 411983"/>
              <a:gd name="connsiteX12" fmla="*/ 371789 w 2195565"/>
              <a:gd name="connsiteY12" fmla="*/ 140677 h 411983"/>
              <a:gd name="connsiteX13" fmla="*/ 417007 w 2195565"/>
              <a:gd name="connsiteY13" fmla="*/ 145701 h 411983"/>
              <a:gd name="connsiteX14" fmla="*/ 452176 w 2195565"/>
              <a:gd name="connsiteY14" fmla="*/ 150725 h 411983"/>
              <a:gd name="connsiteX15" fmla="*/ 502418 w 2195565"/>
              <a:gd name="connsiteY15" fmla="*/ 160774 h 411983"/>
              <a:gd name="connsiteX16" fmla="*/ 582805 w 2195565"/>
              <a:gd name="connsiteY16" fmla="*/ 165798 h 411983"/>
              <a:gd name="connsiteX17" fmla="*/ 723482 w 2195565"/>
              <a:gd name="connsiteY17" fmla="*/ 165798 h 411983"/>
              <a:gd name="connsiteX18" fmla="*/ 738554 w 2195565"/>
              <a:gd name="connsiteY18" fmla="*/ 170822 h 411983"/>
              <a:gd name="connsiteX19" fmla="*/ 768699 w 2195565"/>
              <a:gd name="connsiteY19" fmla="*/ 190919 h 411983"/>
              <a:gd name="connsiteX20" fmla="*/ 778748 w 2195565"/>
              <a:gd name="connsiteY20" fmla="*/ 200967 h 411983"/>
              <a:gd name="connsiteX21" fmla="*/ 793820 w 2195565"/>
              <a:gd name="connsiteY21" fmla="*/ 211016 h 411983"/>
              <a:gd name="connsiteX22" fmla="*/ 818941 w 2195565"/>
              <a:gd name="connsiteY22" fmla="*/ 236136 h 411983"/>
              <a:gd name="connsiteX23" fmla="*/ 834014 w 2195565"/>
              <a:gd name="connsiteY23" fmla="*/ 246185 h 411983"/>
              <a:gd name="connsiteX24" fmla="*/ 859135 w 2195565"/>
              <a:gd name="connsiteY24" fmla="*/ 276330 h 411983"/>
              <a:gd name="connsiteX25" fmla="*/ 874207 w 2195565"/>
              <a:gd name="connsiteY25" fmla="*/ 286378 h 411983"/>
              <a:gd name="connsiteX26" fmla="*/ 904352 w 2195565"/>
              <a:gd name="connsiteY26" fmla="*/ 316523 h 411983"/>
              <a:gd name="connsiteX27" fmla="*/ 919425 w 2195565"/>
              <a:gd name="connsiteY27" fmla="*/ 331596 h 411983"/>
              <a:gd name="connsiteX28" fmla="*/ 939521 w 2195565"/>
              <a:gd name="connsiteY28" fmla="*/ 346668 h 411983"/>
              <a:gd name="connsiteX29" fmla="*/ 954594 w 2195565"/>
              <a:gd name="connsiteY29" fmla="*/ 356717 h 411983"/>
              <a:gd name="connsiteX30" fmla="*/ 969666 w 2195565"/>
              <a:gd name="connsiteY30" fmla="*/ 361741 h 411983"/>
              <a:gd name="connsiteX31" fmla="*/ 989763 w 2195565"/>
              <a:gd name="connsiteY31" fmla="*/ 376813 h 411983"/>
              <a:gd name="connsiteX32" fmla="*/ 1004836 w 2195565"/>
              <a:gd name="connsiteY32" fmla="*/ 381838 h 411983"/>
              <a:gd name="connsiteX33" fmla="*/ 1024932 w 2195565"/>
              <a:gd name="connsiteY33" fmla="*/ 391886 h 411983"/>
              <a:gd name="connsiteX34" fmla="*/ 1040005 w 2195565"/>
              <a:gd name="connsiteY34" fmla="*/ 401934 h 411983"/>
              <a:gd name="connsiteX35" fmla="*/ 1065126 w 2195565"/>
              <a:gd name="connsiteY35" fmla="*/ 406958 h 411983"/>
              <a:gd name="connsiteX36" fmla="*/ 1080198 w 2195565"/>
              <a:gd name="connsiteY36" fmla="*/ 411983 h 411983"/>
              <a:gd name="connsiteX37" fmla="*/ 1170633 w 2195565"/>
              <a:gd name="connsiteY37" fmla="*/ 406958 h 411983"/>
              <a:gd name="connsiteX38" fmla="*/ 1215851 w 2195565"/>
              <a:gd name="connsiteY38" fmla="*/ 391886 h 411983"/>
              <a:gd name="connsiteX39" fmla="*/ 1261069 w 2195565"/>
              <a:gd name="connsiteY39" fmla="*/ 381838 h 411983"/>
              <a:gd name="connsiteX40" fmla="*/ 1306286 w 2195565"/>
              <a:gd name="connsiteY40" fmla="*/ 361741 h 411983"/>
              <a:gd name="connsiteX41" fmla="*/ 1321359 w 2195565"/>
              <a:gd name="connsiteY41" fmla="*/ 351692 h 411983"/>
              <a:gd name="connsiteX42" fmla="*/ 1346480 w 2195565"/>
              <a:gd name="connsiteY42" fmla="*/ 341644 h 411983"/>
              <a:gd name="connsiteX43" fmla="*/ 1361552 w 2195565"/>
              <a:gd name="connsiteY43" fmla="*/ 331596 h 411983"/>
              <a:gd name="connsiteX44" fmla="*/ 1391697 w 2195565"/>
              <a:gd name="connsiteY44" fmla="*/ 321547 h 411983"/>
              <a:gd name="connsiteX45" fmla="*/ 1406770 w 2195565"/>
              <a:gd name="connsiteY45" fmla="*/ 316523 h 411983"/>
              <a:gd name="connsiteX46" fmla="*/ 1441939 w 2195565"/>
              <a:gd name="connsiteY46" fmla="*/ 301451 h 411983"/>
              <a:gd name="connsiteX47" fmla="*/ 1457011 w 2195565"/>
              <a:gd name="connsiteY47" fmla="*/ 291402 h 411983"/>
              <a:gd name="connsiteX48" fmla="*/ 1502229 w 2195565"/>
              <a:gd name="connsiteY48" fmla="*/ 276330 h 411983"/>
              <a:gd name="connsiteX49" fmla="*/ 1517302 w 2195565"/>
              <a:gd name="connsiteY49" fmla="*/ 271306 h 411983"/>
              <a:gd name="connsiteX50" fmla="*/ 1557495 w 2195565"/>
              <a:gd name="connsiteY50" fmla="*/ 261257 h 411983"/>
              <a:gd name="connsiteX51" fmla="*/ 1783583 w 2195565"/>
              <a:gd name="connsiteY51" fmla="*/ 251209 h 411983"/>
              <a:gd name="connsiteX52" fmla="*/ 1838849 w 2195565"/>
              <a:gd name="connsiteY52" fmla="*/ 241161 h 411983"/>
              <a:gd name="connsiteX53" fmla="*/ 1863970 w 2195565"/>
              <a:gd name="connsiteY53" fmla="*/ 236136 h 411983"/>
              <a:gd name="connsiteX54" fmla="*/ 1989574 w 2195565"/>
              <a:gd name="connsiteY54" fmla="*/ 231112 h 411983"/>
              <a:gd name="connsiteX55" fmla="*/ 2024743 w 2195565"/>
              <a:gd name="connsiteY55" fmla="*/ 221064 h 411983"/>
              <a:gd name="connsiteX56" fmla="*/ 2049864 w 2195565"/>
              <a:gd name="connsiteY56" fmla="*/ 205991 h 411983"/>
              <a:gd name="connsiteX57" fmla="*/ 2059913 w 2195565"/>
              <a:gd name="connsiteY57" fmla="*/ 195943 h 411983"/>
              <a:gd name="connsiteX58" fmla="*/ 2085033 w 2195565"/>
              <a:gd name="connsiteY58" fmla="*/ 190919 h 411983"/>
              <a:gd name="connsiteX59" fmla="*/ 2195565 w 2195565"/>
              <a:gd name="connsiteY59" fmla="*/ 190919 h 4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95565" h="411983">
                <a:moveTo>
                  <a:pt x="0" y="0"/>
                </a:moveTo>
                <a:cubicBezTo>
                  <a:pt x="11723" y="3350"/>
                  <a:pt x="23850" y="5521"/>
                  <a:pt x="35170" y="10049"/>
                </a:cubicBezTo>
                <a:cubicBezTo>
                  <a:pt x="94735" y="33875"/>
                  <a:pt x="14159" y="7080"/>
                  <a:pt x="60291" y="30145"/>
                </a:cubicBezTo>
                <a:cubicBezTo>
                  <a:pt x="66467" y="33233"/>
                  <a:pt x="73688" y="33494"/>
                  <a:pt x="80387" y="35169"/>
                </a:cubicBezTo>
                <a:lnTo>
                  <a:pt x="110532" y="55266"/>
                </a:lnTo>
                <a:cubicBezTo>
                  <a:pt x="115556" y="58615"/>
                  <a:pt x="119877" y="63404"/>
                  <a:pt x="125605" y="65314"/>
                </a:cubicBezTo>
                <a:cubicBezTo>
                  <a:pt x="130629" y="66989"/>
                  <a:pt x="135940" y="67971"/>
                  <a:pt x="140677" y="70339"/>
                </a:cubicBezTo>
                <a:cubicBezTo>
                  <a:pt x="179627" y="89815"/>
                  <a:pt x="132946" y="72786"/>
                  <a:pt x="170822" y="85411"/>
                </a:cubicBezTo>
                <a:cubicBezTo>
                  <a:pt x="201206" y="105667"/>
                  <a:pt x="170788" y="88634"/>
                  <a:pt x="226088" y="100484"/>
                </a:cubicBezTo>
                <a:cubicBezTo>
                  <a:pt x="236445" y="102703"/>
                  <a:pt x="246185" y="107183"/>
                  <a:pt x="256233" y="110532"/>
                </a:cubicBezTo>
                <a:cubicBezTo>
                  <a:pt x="261257" y="112207"/>
                  <a:pt x="266082" y="114685"/>
                  <a:pt x="271306" y="115556"/>
                </a:cubicBezTo>
                <a:lnTo>
                  <a:pt x="301451" y="120580"/>
                </a:lnTo>
                <a:cubicBezTo>
                  <a:pt x="326556" y="128949"/>
                  <a:pt x="344973" y="135945"/>
                  <a:pt x="371789" y="140677"/>
                </a:cubicBezTo>
                <a:cubicBezTo>
                  <a:pt x="386724" y="143312"/>
                  <a:pt x="401959" y="143820"/>
                  <a:pt x="417007" y="145701"/>
                </a:cubicBezTo>
                <a:cubicBezTo>
                  <a:pt x="428758" y="147170"/>
                  <a:pt x="440525" y="148607"/>
                  <a:pt x="452176" y="150725"/>
                </a:cubicBezTo>
                <a:cubicBezTo>
                  <a:pt x="483774" y="156470"/>
                  <a:pt x="463075" y="157197"/>
                  <a:pt x="502418" y="160774"/>
                </a:cubicBezTo>
                <a:cubicBezTo>
                  <a:pt x="529156" y="163205"/>
                  <a:pt x="556009" y="164123"/>
                  <a:pt x="582805" y="165798"/>
                </a:cubicBezTo>
                <a:cubicBezTo>
                  <a:pt x="652094" y="162499"/>
                  <a:pt x="669618" y="155025"/>
                  <a:pt x="723482" y="165798"/>
                </a:cubicBezTo>
                <a:cubicBezTo>
                  <a:pt x="728675" y="166837"/>
                  <a:pt x="733530" y="169147"/>
                  <a:pt x="738554" y="170822"/>
                </a:cubicBezTo>
                <a:cubicBezTo>
                  <a:pt x="748602" y="177521"/>
                  <a:pt x="760159" y="182380"/>
                  <a:pt x="768699" y="190919"/>
                </a:cubicBezTo>
                <a:cubicBezTo>
                  <a:pt x="772049" y="194268"/>
                  <a:pt x="775049" y="198008"/>
                  <a:pt x="778748" y="200967"/>
                </a:cubicBezTo>
                <a:cubicBezTo>
                  <a:pt x="783463" y="204739"/>
                  <a:pt x="789276" y="207040"/>
                  <a:pt x="793820" y="211016"/>
                </a:cubicBezTo>
                <a:cubicBezTo>
                  <a:pt x="802732" y="218814"/>
                  <a:pt x="809088" y="229567"/>
                  <a:pt x="818941" y="236136"/>
                </a:cubicBezTo>
                <a:cubicBezTo>
                  <a:pt x="823965" y="239486"/>
                  <a:pt x="829375" y="242319"/>
                  <a:pt x="834014" y="246185"/>
                </a:cubicBezTo>
                <a:cubicBezTo>
                  <a:pt x="883394" y="287335"/>
                  <a:pt x="819616" y="236811"/>
                  <a:pt x="859135" y="276330"/>
                </a:cubicBezTo>
                <a:cubicBezTo>
                  <a:pt x="863405" y="280600"/>
                  <a:pt x="869694" y="282367"/>
                  <a:pt x="874207" y="286378"/>
                </a:cubicBezTo>
                <a:cubicBezTo>
                  <a:pt x="884828" y="295819"/>
                  <a:pt x="894304" y="306475"/>
                  <a:pt x="904352" y="316523"/>
                </a:cubicBezTo>
                <a:cubicBezTo>
                  <a:pt x="909376" y="321547"/>
                  <a:pt x="913741" y="327333"/>
                  <a:pt x="919425" y="331596"/>
                </a:cubicBezTo>
                <a:cubicBezTo>
                  <a:pt x="926124" y="336620"/>
                  <a:pt x="932707" y="341801"/>
                  <a:pt x="939521" y="346668"/>
                </a:cubicBezTo>
                <a:cubicBezTo>
                  <a:pt x="944435" y="350178"/>
                  <a:pt x="949193" y="354016"/>
                  <a:pt x="954594" y="356717"/>
                </a:cubicBezTo>
                <a:cubicBezTo>
                  <a:pt x="959331" y="359085"/>
                  <a:pt x="964642" y="360066"/>
                  <a:pt x="969666" y="361741"/>
                </a:cubicBezTo>
                <a:cubicBezTo>
                  <a:pt x="976365" y="366765"/>
                  <a:pt x="982493" y="372659"/>
                  <a:pt x="989763" y="376813"/>
                </a:cubicBezTo>
                <a:cubicBezTo>
                  <a:pt x="994361" y="379441"/>
                  <a:pt x="999968" y="379752"/>
                  <a:pt x="1004836" y="381838"/>
                </a:cubicBezTo>
                <a:cubicBezTo>
                  <a:pt x="1011720" y="384788"/>
                  <a:pt x="1018429" y="388170"/>
                  <a:pt x="1024932" y="391886"/>
                </a:cubicBezTo>
                <a:cubicBezTo>
                  <a:pt x="1030175" y="394882"/>
                  <a:pt x="1034351" y="399814"/>
                  <a:pt x="1040005" y="401934"/>
                </a:cubicBezTo>
                <a:cubicBezTo>
                  <a:pt x="1048001" y="404932"/>
                  <a:pt x="1056842" y="404887"/>
                  <a:pt x="1065126" y="406958"/>
                </a:cubicBezTo>
                <a:cubicBezTo>
                  <a:pt x="1070264" y="408243"/>
                  <a:pt x="1075174" y="410308"/>
                  <a:pt x="1080198" y="411983"/>
                </a:cubicBezTo>
                <a:cubicBezTo>
                  <a:pt x="1110343" y="410308"/>
                  <a:pt x="1140675" y="410703"/>
                  <a:pt x="1170633" y="406958"/>
                </a:cubicBezTo>
                <a:cubicBezTo>
                  <a:pt x="1197424" y="403609"/>
                  <a:pt x="1194919" y="396072"/>
                  <a:pt x="1215851" y="391886"/>
                </a:cubicBezTo>
                <a:cubicBezTo>
                  <a:pt x="1225803" y="389896"/>
                  <a:pt x="1250429" y="385385"/>
                  <a:pt x="1261069" y="381838"/>
                </a:cubicBezTo>
                <a:cubicBezTo>
                  <a:pt x="1273981" y="377534"/>
                  <a:pt x="1294036" y="368741"/>
                  <a:pt x="1306286" y="361741"/>
                </a:cubicBezTo>
                <a:cubicBezTo>
                  <a:pt x="1311529" y="358745"/>
                  <a:pt x="1315958" y="354393"/>
                  <a:pt x="1321359" y="351692"/>
                </a:cubicBezTo>
                <a:cubicBezTo>
                  <a:pt x="1329426" y="347659"/>
                  <a:pt x="1338413" y="345677"/>
                  <a:pt x="1346480" y="341644"/>
                </a:cubicBezTo>
                <a:cubicBezTo>
                  <a:pt x="1351881" y="338944"/>
                  <a:pt x="1356034" y="334048"/>
                  <a:pt x="1361552" y="331596"/>
                </a:cubicBezTo>
                <a:cubicBezTo>
                  <a:pt x="1371231" y="327294"/>
                  <a:pt x="1381649" y="324897"/>
                  <a:pt x="1391697" y="321547"/>
                </a:cubicBezTo>
                <a:lnTo>
                  <a:pt x="1406770" y="316523"/>
                </a:lnTo>
                <a:cubicBezTo>
                  <a:pt x="1444613" y="291294"/>
                  <a:pt x="1396514" y="320920"/>
                  <a:pt x="1441939" y="301451"/>
                </a:cubicBezTo>
                <a:cubicBezTo>
                  <a:pt x="1447489" y="299072"/>
                  <a:pt x="1451610" y="294102"/>
                  <a:pt x="1457011" y="291402"/>
                </a:cubicBezTo>
                <a:cubicBezTo>
                  <a:pt x="1480104" y="279855"/>
                  <a:pt x="1479844" y="282725"/>
                  <a:pt x="1502229" y="276330"/>
                </a:cubicBezTo>
                <a:cubicBezTo>
                  <a:pt x="1507321" y="274875"/>
                  <a:pt x="1512193" y="272700"/>
                  <a:pt x="1517302" y="271306"/>
                </a:cubicBezTo>
                <a:cubicBezTo>
                  <a:pt x="1530625" y="267672"/>
                  <a:pt x="1543699" y="261870"/>
                  <a:pt x="1557495" y="261257"/>
                </a:cubicBezTo>
                <a:lnTo>
                  <a:pt x="1783583" y="251209"/>
                </a:lnTo>
                <a:cubicBezTo>
                  <a:pt x="1814331" y="240960"/>
                  <a:pt x="1786092" y="249278"/>
                  <a:pt x="1838849" y="241161"/>
                </a:cubicBezTo>
                <a:cubicBezTo>
                  <a:pt x="1847289" y="239862"/>
                  <a:pt x="1855449" y="236704"/>
                  <a:pt x="1863970" y="236136"/>
                </a:cubicBezTo>
                <a:cubicBezTo>
                  <a:pt x="1905779" y="233349"/>
                  <a:pt x="1947706" y="232787"/>
                  <a:pt x="1989574" y="231112"/>
                </a:cubicBezTo>
                <a:cubicBezTo>
                  <a:pt x="1993329" y="230173"/>
                  <a:pt x="2019594" y="224153"/>
                  <a:pt x="2024743" y="221064"/>
                </a:cubicBezTo>
                <a:cubicBezTo>
                  <a:pt x="2059231" y="200372"/>
                  <a:pt x="2007162" y="220228"/>
                  <a:pt x="2049864" y="205991"/>
                </a:cubicBezTo>
                <a:cubicBezTo>
                  <a:pt x="2053214" y="202642"/>
                  <a:pt x="2055559" y="197809"/>
                  <a:pt x="2059913" y="195943"/>
                </a:cubicBezTo>
                <a:cubicBezTo>
                  <a:pt x="2067762" y="192579"/>
                  <a:pt x="2076500" y="191235"/>
                  <a:pt x="2085033" y="190919"/>
                </a:cubicBezTo>
                <a:cubicBezTo>
                  <a:pt x="2121852" y="189555"/>
                  <a:pt x="2158721" y="190919"/>
                  <a:pt x="2195565" y="190919"/>
                </a:cubicBezTo>
              </a:path>
            </a:pathLst>
          </a:cu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4" name="Object 33"/>
          <p:cNvGraphicFramePr>
            <a:graphicFrameLocks noChangeAspect="1"/>
          </p:cNvGraphicFramePr>
          <p:nvPr/>
        </p:nvGraphicFramePr>
        <p:xfrm>
          <a:off x="3581400" y="1783080"/>
          <a:ext cx="457200" cy="381000"/>
        </p:xfrm>
        <a:graphic>
          <a:graphicData uri="http://schemas.openxmlformats.org/presentationml/2006/ole">
            <p:oleObj spid="_x0000_s927748" name="Equation" r:id="rId11" imgW="457200" imgH="381000" progId="Equation.DSMT4">
              <p:embed/>
            </p:oleObj>
          </a:graphicData>
        </a:graphic>
      </p:graphicFrame>
      <p:graphicFrame>
        <p:nvGraphicFramePr>
          <p:cNvPr id="768007" name="Object 7"/>
          <p:cNvGraphicFramePr>
            <a:graphicFrameLocks noChangeAspect="1"/>
          </p:cNvGraphicFramePr>
          <p:nvPr/>
        </p:nvGraphicFramePr>
        <p:xfrm>
          <a:off x="4775200" y="1783080"/>
          <a:ext cx="482600" cy="381000"/>
        </p:xfrm>
        <a:graphic>
          <a:graphicData uri="http://schemas.openxmlformats.org/presentationml/2006/ole">
            <p:oleObj spid="_x0000_s927749" name="Equation" r:id="rId12" imgW="482391" imgH="380835" progId="Equation.DSMT4">
              <p:embed/>
            </p:oleObj>
          </a:graphicData>
        </a:graphic>
      </p:graphicFrame>
      <p:graphicFrame>
        <p:nvGraphicFramePr>
          <p:cNvPr id="768008" name="Object 8"/>
          <p:cNvGraphicFramePr>
            <a:graphicFrameLocks noChangeAspect="1"/>
          </p:cNvGraphicFramePr>
          <p:nvPr/>
        </p:nvGraphicFramePr>
        <p:xfrm>
          <a:off x="6629400" y="1782763"/>
          <a:ext cx="482600" cy="381000"/>
        </p:xfrm>
        <a:graphic>
          <a:graphicData uri="http://schemas.openxmlformats.org/presentationml/2006/ole">
            <p:oleObj spid="_x0000_s927750" name="Equation" r:id="rId13" imgW="482391" imgH="380835" progId="Equation.DSMT4">
              <p:embed/>
            </p:oleObj>
          </a:graphicData>
        </a:graphic>
      </p:graphicFrame>
      <p:graphicFrame>
        <p:nvGraphicFramePr>
          <p:cNvPr id="768009" name="Object 9"/>
          <p:cNvGraphicFramePr>
            <a:graphicFrameLocks noChangeAspect="1"/>
          </p:cNvGraphicFramePr>
          <p:nvPr/>
        </p:nvGraphicFramePr>
        <p:xfrm>
          <a:off x="6096000" y="3575050"/>
          <a:ext cx="347663" cy="155575"/>
        </p:xfrm>
        <a:graphic>
          <a:graphicData uri="http://schemas.openxmlformats.org/presentationml/2006/ole">
            <p:oleObj spid="_x0000_s927751" name="Equation" r:id="rId14" imgW="330057" imgH="165028" progId="Equation.DSMT4">
              <p:embed/>
            </p:oleObj>
          </a:graphicData>
        </a:graphic>
      </p:graphicFrame>
      <p:graphicFrame>
        <p:nvGraphicFramePr>
          <p:cNvPr id="768010" name="Object 10"/>
          <p:cNvGraphicFramePr>
            <a:graphicFrameLocks noChangeAspect="1"/>
          </p:cNvGraphicFramePr>
          <p:nvPr/>
        </p:nvGraphicFramePr>
        <p:xfrm>
          <a:off x="7958138" y="3578225"/>
          <a:ext cx="347662" cy="155575"/>
        </p:xfrm>
        <a:graphic>
          <a:graphicData uri="http://schemas.openxmlformats.org/presentationml/2006/ole">
            <p:oleObj spid="_x0000_s927752" name="Equation" r:id="rId15" imgW="330057" imgH="165028" progId="Equation.DSMT4">
              <p:embed/>
            </p:oleObj>
          </a:graphicData>
        </a:graphic>
      </p:graphicFrame>
      <p:graphicFrame>
        <p:nvGraphicFramePr>
          <p:cNvPr id="768011" name="Object 11"/>
          <p:cNvGraphicFramePr>
            <a:graphicFrameLocks noChangeAspect="1"/>
          </p:cNvGraphicFramePr>
          <p:nvPr/>
        </p:nvGraphicFramePr>
        <p:xfrm>
          <a:off x="3581400" y="3200400"/>
          <a:ext cx="457200" cy="381000"/>
        </p:xfrm>
        <a:graphic>
          <a:graphicData uri="http://schemas.openxmlformats.org/presentationml/2006/ole">
            <p:oleObj spid="_x0000_s927753" name="Equation" r:id="rId16" imgW="457200" imgH="381000" progId="Equation.DSMT4">
              <p:embed/>
            </p:oleObj>
          </a:graphicData>
        </a:graphic>
      </p:graphicFrame>
      <p:graphicFrame>
        <p:nvGraphicFramePr>
          <p:cNvPr id="768012" name="Object 12"/>
          <p:cNvGraphicFramePr>
            <a:graphicFrameLocks noChangeAspect="1"/>
          </p:cNvGraphicFramePr>
          <p:nvPr/>
        </p:nvGraphicFramePr>
        <p:xfrm>
          <a:off x="4762500" y="3200400"/>
          <a:ext cx="495300" cy="381000"/>
        </p:xfrm>
        <a:graphic>
          <a:graphicData uri="http://schemas.openxmlformats.org/presentationml/2006/ole">
            <p:oleObj spid="_x0000_s927754" name="Equation" r:id="rId17" imgW="495085" imgH="380835" progId="Equation.DSMT4">
              <p:embed/>
            </p:oleObj>
          </a:graphicData>
        </a:graphic>
      </p:graphicFrame>
      <p:graphicFrame>
        <p:nvGraphicFramePr>
          <p:cNvPr id="768013" name="Object 13"/>
          <p:cNvGraphicFramePr>
            <a:graphicFrameLocks noChangeAspect="1"/>
          </p:cNvGraphicFramePr>
          <p:nvPr/>
        </p:nvGraphicFramePr>
        <p:xfrm>
          <a:off x="6667500" y="3200400"/>
          <a:ext cx="495300" cy="381000"/>
        </p:xfrm>
        <a:graphic>
          <a:graphicData uri="http://schemas.openxmlformats.org/presentationml/2006/ole">
            <p:oleObj spid="_x0000_s927755" name="Equation" r:id="rId18" imgW="495085" imgH="380835" progId="Equation.DSMT4">
              <p:embed/>
            </p:oleObj>
          </a:graphicData>
        </a:graphic>
      </p:graphicFrame>
      <p:sp>
        <p:nvSpPr>
          <p:cNvPr id="39" name="TextBox 38"/>
          <p:cNvSpPr txBox="1"/>
          <p:nvPr/>
        </p:nvSpPr>
        <p:spPr>
          <a:xfrm>
            <a:off x="2210007" y="6049010"/>
            <a:ext cx="3232150" cy="568104"/>
          </a:xfrm>
          <a:prstGeom prst="rect">
            <a:avLst/>
          </a:prstGeom>
          <a:noFill/>
        </p:spPr>
        <p:txBody>
          <a:bodyPr wrap="square" rtlCol="0">
            <a:spAutoFit/>
          </a:bodyPr>
          <a:lstStyle/>
          <a:p>
            <a:pPr algn="ctr">
              <a:lnSpc>
                <a:spcPts val="4400"/>
              </a:lnSpc>
            </a:pPr>
            <a:r>
              <a:rPr lang="en-US" dirty="0" smtClean="0">
                <a:latin typeface="Arial" pitchFamily="34" charset="0"/>
                <a:cs typeface="Arial" pitchFamily="34" charset="0"/>
              </a:rPr>
              <a:t>Number of Neighborhoods</a:t>
            </a:r>
          </a:p>
        </p:txBody>
      </p:sp>
      <p:sp>
        <p:nvSpPr>
          <p:cNvPr id="41" name="TextBox 40"/>
          <p:cNvSpPr txBox="1"/>
          <p:nvPr/>
        </p:nvSpPr>
        <p:spPr>
          <a:xfrm rot="16200000">
            <a:off x="1160352" y="4997243"/>
            <a:ext cx="1295400" cy="568104"/>
          </a:xfrm>
          <a:prstGeom prst="rect">
            <a:avLst/>
          </a:prstGeom>
          <a:noFill/>
        </p:spPr>
        <p:txBody>
          <a:bodyPr wrap="square" rtlCol="0">
            <a:spAutoFit/>
          </a:bodyPr>
          <a:lstStyle/>
          <a:p>
            <a:pPr algn="ctr">
              <a:lnSpc>
                <a:spcPts val="4400"/>
              </a:lnSpc>
            </a:pPr>
            <a:r>
              <a:rPr lang="en-US" dirty="0" smtClean="0">
                <a:latin typeface="Arial" pitchFamily="34" charset="0"/>
                <a:cs typeface="Arial" pitchFamily="34" charset="0"/>
              </a:rPr>
              <a:t>Accuracy</a:t>
            </a:r>
          </a:p>
        </p:txBody>
      </p:sp>
      <p:cxnSp>
        <p:nvCxnSpPr>
          <p:cNvPr id="43" name="Straight Connector 42"/>
          <p:cNvCxnSpPr/>
          <p:nvPr/>
        </p:nvCxnSpPr>
        <p:spPr>
          <a:xfrm>
            <a:off x="3998976" y="5152249"/>
            <a:ext cx="967" cy="1019951"/>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962400" y="51054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8014" name="Object 14"/>
          <p:cNvGraphicFramePr>
            <a:graphicFrameLocks noChangeAspect="1"/>
          </p:cNvGraphicFramePr>
          <p:nvPr/>
        </p:nvGraphicFramePr>
        <p:xfrm>
          <a:off x="381000" y="1308100"/>
          <a:ext cx="495300" cy="368300"/>
        </p:xfrm>
        <a:graphic>
          <a:graphicData uri="http://schemas.openxmlformats.org/presentationml/2006/ole">
            <p:oleObj spid="_x0000_s927756" name="Equation" r:id="rId19" imgW="495085" imgH="368140" progId="Equation.DSMT4">
              <p:embed/>
            </p:oleObj>
          </a:graphicData>
        </a:graphic>
      </p:graphicFrame>
      <p:graphicFrame>
        <p:nvGraphicFramePr>
          <p:cNvPr id="768015" name="Object 15"/>
          <p:cNvGraphicFramePr>
            <a:graphicFrameLocks noChangeAspect="1"/>
          </p:cNvGraphicFramePr>
          <p:nvPr/>
        </p:nvGraphicFramePr>
        <p:xfrm>
          <a:off x="4114799" y="5867400"/>
          <a:ext cx="215900" cy="228600"/>
        </p:xfrm>
        <a:graphic>
          <a:graphicData uri="http://schemas.openxmlformats.org/presentationml/2006/ole">
            <p:oleObj spid="_x0000_s927757" name="Equation" r:id="rId20" imgW="215806" imgH="228501" progId="Equation.DSMT4">
              <p:embed/>
            </p:oleObj>
          </a:graphicData>
        </a:graphic>
      </p:graphicFrame>
      <p:graphicFrame>
        <p:nvGraphicFramePr>
          <p:cNvPr id="768016" name="Object 16"/>
          <p:cNvGraphicFramePr>
            <a:graphicFrameLocks noChangeAspect="1"/>
          </p:cNvGraphicFramePr>
          <p:nvPr/>
        </p:nvGraphicFramePr>
        <p:xfrm>
          <a:off x="6172200" y="4343400"/>
          <a:ext cx="1955800" cy="1041400"/>
        </p:xfrm>
        <a:graphic>
          <a:graphicData uri="http://schemas.openxmlformats.org/presentationml/2006/ole">
            <p:oleObj spid="_x0000_s927758" name="Equation" r:id="rId21" imgW="1955800" imgH="1041400" progId="Equation.DSMT4">
              <p:embed/>
            </p:oleObj>
          </a:graphicData>
        </a:graphic>
      </p:graphicFrame>
      <p:sp>
        <p:nvSpPr>
          <p:cNvPr id="48" name="TextBox 47"/>
          <p:cNvSpPr txBox="1"/>
          <p:nvPr/>
        </p:nvSpPr>
        <p:spPr>
          <a:xfrm>
            <a:off x="5867400" y="5334000"/>
            <a:ext cx="2895600" cy="656590"/>
          </a:xfrm>
          <a:prstGeom prst="rect">
            <a:avLst/>
          </a:prstGeom>
          <a:noFill/>
        </p:spPr>
        <p:txBody>
          <a:bodyPr wrap="square" rtlCol="0">
            <a:spAutoFit/>
          </a:bodyPr>
          <a:lstStyle/>
          <a:p>
            <a:pPr algn="ctr">
              <a:lnSpc>
                <a:spcPts val="4400"/>
              </a:lnSpc>
            </a:pPr>
            <a:r>
              <a:rPr lang="en-US" sz="2000" dirty="0" smtClean="0">
                <a:latin typeface="Arial" pitchFamily="34" charset="0"/>
                <a:cs typeface="Arial" pitchFamily="34" charset="0"/>
              </a:rPr>
              <a:t> : ground-truth similarity</a:t>
            </a:r>
          </a:p>
        </p:txBody>
      </p:sp>
      <p:sp>
        <p:nvSpPr>
          <p:cNvPr id="49" name="Arc 48"/>
          <p:cNvSpPr/>
          <p:nvPr/>
        </p:nvSpPr>
        <p:spPr>
          <a:xfrm flipH="1">
            <a:off x="4032504" y="4724400"/>
            <a:ext cx="4044696" cy="685800"/>
          </a:xfrm>
          <a:prstGeom prst="arc">
            <a:avLst>
              <a:gd name="adj1" fmla="val 16200000"/>
              <a:gd name="adj2" fmla="val 0"/>
            </a:avLst>
          </a:prstGeom>
          <a:ln w="12700">
            <a:solidFill>
              <a:schemeClr val="tx1"/>
            </a:solidFill>
            <a:headEnd type="triangle"/>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768017" name="Object 17"/>
          <p:cNvGraphicFramePr>
            <a:graphicFrameLocks noChangeAspect="1"/>
          </p:cNvGraphicFramePr>
          <p:nvPr/>
        </p:nvGraphicFramePr>
        <p:xfrm>
          <a:off x="5854700" y="5651500"/>
          <a:ext cx="165100" cy="203200"/>
        </p:xfrm>
        <a:graphic>
          <a:graphicData uri="http://schemas.openxmlformats.org/presentationml/2006/ole">
            <p:oleObj spid="_x0000_s927759" name="Equation" r:id="rId22" imgW="164957" imgH="203024"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68014"/>
                                        </p:tgtEl>
                                        <p:attrNameLst>
                                          <p:attrName>style.visibility</p:attrName>
                                        </p:attrNameLst>
                                      </p:cBhvr>
                                      <p:to>
                                        <p:strVal val="visible"/>
                                      </p:to>
                                    </p:set>
                                    <p:animEffect transition="in" filter="strips(downLeft)">
                                      <p:cBhvr>
                                        <p:cTn id="7" dur="500"/>
                                        <p:tgtEl>
                                          <p:spTgt spid="7680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88130"/>
                                        </p:tgtEl>
                                        <p:attrNameLst>
                                          <p:attrName>style.visibility</p:attrName>
                                        </p:attrNameLst>
                                      </p:cBhvr>
                                      <p:to>
                                        <p:strVal val="visible"/>
                                      </p:to>
                                    </p:set>
                                    <p:animEffect transition="in" filter="strips(downLeft)">
                                      <p:cBhvr>
                                        <p:cTn id="12" dur="500"/>
                                        <p:tgtEl>
                                          <p:spTgt spid="688130"/>
                                        </p:tgtEl>
                                      </p:cBhvr>
                                    </p:animEffect>
                                  </p:childTnLst>
                                </p:cTn>
                              </p:par>
                              <p:par>
                                <p:cTn id="13" presetID="18" presetClass="entr" presetSubtype="12" fill="hold" nodeType="withEffect">
                                  <p:stCondLst>
                                    <p:cond delay="0"/>
                                  </p:stCondLst>
                                  <p:childTnLst>
                                    <p:set>
                                      <p:cBhvr>
                                        <p:cTn id="14" dur="1" fill="hold">
                                          <p:stCondLst>
                                            <p:cond delay="0"/>
                                          </p:stCondLst>
                                        </p:cTn>
                                        <p:tgtEl>
                                          <p:spTgt spid="688132"/>
                                        </p:tgtEl>
                                        <p:attrNameLst>
                                          <p:attrName>style.visibility</p:attrName>
                                        </p:attrNameLst>
                                      </p:cBhvr>
                                      <p:to>
                                        <p:strVal val="visible"/>
                                      </p:to>
                                    </p:set>
                                    <p:animEffect transition="in" filter="strips(downLeft)">
                                      <p:cBhvr>
                                        <p:cTn id="15" dur="500"/>
                                        <p:tgtEl>
                                          <p:spTgt spid="68813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strips(downLeft)">
                                      <p:cBhvr>
                                        <p:cTn id="18" dur="500"/>
                                        <p:tgtEl>
                                          <p:spTgt spid="15">
                                            <p:txEl>
                                              <p:pRg st="0" end="0"/>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strips(downLeft)">
                                      <p:cBhvr>
                                        <p:cTn id="21" dur="500"/>
                                        <p:tgtEl>
                                          <p:spTgt spid="28"/>
                                        </p:tgtEl>
                                      </p:cBhvr>
                                    </p:animEffect>
                                  </p:childTnLst>
                                </p:cTn>
                              </p:par>
                              <p:par>
                                <p:cTn id="22" presetID="18" presetClass="entr" presetSubtype="12"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strips(downLeft)">
                                      <p:cBhvr>
                                        <p:cTn id="24" dur="500"/>
                                        <p:tgtEl>
                                          <p:spTgt spid="30"/>
                                        </p:tgtEl>
                                      </p:cBhvr>
                                    </p:animEffect>
                                  </p:childTnLst>
                                </p:cTn>
                              </p:par>
                              <p:par>
                                <p:cTn id="25" presetID="18" presetClass="entr" presetSubtype="12"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strips(downLeft)">
                                      <p:cBhvr>
                                        <p:cTn id="27" dur="500"/>
                                        <p:tgtEl>
                                          <p:spTgt spid="32"/>
                                        </p:tgtEl>
                                      </p:cBhvr>
                                    </p:animEffect>
                                  </p:childTnLst>
                                </p:cTn>
                              </p:par>
                              <p:par>
                                <p:cTn id="28" presetID="18" presetClass="entr" presetSubtype="12"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strips(downLeft)">
                                      <p:cBhvr>
                                        <p:cTn id="30" dur="500"/>
                                        <p:tgtEl>
                                          <p:spTgt spid="34"/>
                                        </p:tgtEl>
                                      </p:cBhvr>
                                    </p:animEffect>
                                  </p:childTnLst>
                                </p:cTn>
                              </p:par>
                              <p:par>
                                <p:cTn id="31" presetID="18" presetClass="entr" presetSubtype="12" fill="hold" nodeType="withEffect">
                                  <p:stCondLst>
                                    <p:cond delay="0"/>
                                  </p:stCondLst>
                                  <p:childTnLst>
                                    <p:set>
                                      <p:cBhvr>
                                        <p:cTn id="32" dur="1" fill="hold">
                                          <p:stCondLst>
                                            <p:cond delay="0"/>
                                          </p:stCondLst>
                                        </p:cTn>
                                        <p:tgtEl>
                                          <p:spTgt spid="768007"/>
                                        </p:tgtEl>
                                        <p:attrNameLst>
                                          <p:attrName>style.visibility</p:attrName>
                                        </p:attrNameLst>
                                      </p:cBhvr>
                                      <p:to>
                                        <p:strVal val="visible"/>
                                      </p:to>
                                    </p:set>
                                    <p:animEffect transition="in" filter="strips(downLeft)">
                                      <p:cBhvr>
                                        <p:cTn id="33" dur="500"/>
                                        <p:tgtEl>
                                          <p:spTgt spid="768007"/>
                                        </p:tgtEl>
                                      </p:cBhvr>
                                    </p:animEffect>
                                  </p:childTnLst>
                                </p:cTn>
                              </p:par>
                              <p:par>
                                <p:cTn id="34" presetID="18" presetClass="entr" presetSubtype="12" fill="hold" nodeType="withEffect">
                                  <p:stCondLst>
                                    <p:cond delay="0"/>
                                  </p:stCondLst>
                                  <p:childTnLst>
                                    <p:set>
                                      <p:cBhvr>
                                        <p:cTn id="35" dur="1" fill="hold">
                                          <p:stCondLst>
                                            <p:cond delay="0"/>
                                          </p:stCondLst>
                                        </p:cTn>
                                        <p:tgtEl>
                                          <p:spTgt spid="768008"/>
                                        </p:tgtEl>
                                        <p:attrNameLst>
                                          <p:attrName>style.visibility</p:attrName>
                                        </p:attrNameLst>
                                      </p:cBhvr>
                                      <p:to>
                                        <p:strVal val="visible"/>
                                      </p:to>
                                    </p:set>
                                    <p:animEffect transition="in" filter="strips(downLeft)">
                                      <p:cBhvr>
                                        <p:cTn id="36" dur="500"/>
                                        <p:tgtEl>
                                          <p:spTgt spid="76800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strips(downLeft)">
                                      <p:cBhvr>
                                        <p:cTn id="41" dur="500"/>
                                        <p:tgtEl>
                                          <p:spTgt spid="22"/>
                                        </p:tgtEl>
                                      </p:cBhvr>
                                    </p:animEffect>
                                  </p:childTnLst>
                                </p:cTn>
                              </p:par>
                              <p:par>
                                <p:cTn id="42" presetID="18" presetClass="entr" presetSubtype="12"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strips(downLeft)">
                                      <p:cBhvr>
                                        <p:cTn id="44" dur="500"/>
                                        <p:tgtEl>
                                          <p:spTgt spid="23"/>
                                        </p:tgtEl>
                                      </p:cBhvr>
                                    </p:animEffect>
                                  </p:childTnLst>
                                </p:cTn>
                              </p:par>
                              <p:par>
                                <p:cTn id="45" presetID="18" presetClass="entr" presetSubtype="12"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strips(downLeft)">
                                      <p:cBhvr>
                                        <p:cTn id="47" dur="500"/>
                                        <p:tgtEl>
                                          <p:spTgt spid="26"/>
                                        </p:tgtEl>
                                      </p:cBhvr>
                                    </p:animEffect>
                                  </p:childTnLst>
                                </p:cTn>
                              </p:par>
                              <p:par>
                                <p:cTn id="48" presetID="18" presetClass="entr" presetSubtype="12"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strips(downLeft)">
                                      <p:cBhvr>
                                        <p:cTn id="50" dur="500"/>
                                        <p:tgtEl>
                                          <p:spTgt spid="27"/>
                                        </p:tgtEl>
                                      </p:cBhvr>
                                    </p:animEffect>
                                  </p:childTnLst>
                                </p:cTn>
                              </p:par>
                              <p:par>
                                <p:cTn id="51" presetID="18" presetClass="entr" presetSubtype="12" fill="hold" nodeType="withEffect">
                                  <p:stCondLst>
                                    <p:cond delay="0"/>
                                  </p:stCondLst>
                                  <p:childTnLst>
                                    <p:set>
                                      <p:cBhvr>
                                        <p:cTn id="52" dur="1" fill="hold">
                                          <p:stCondLst>
                                            <p:cond delay="0"/>
                                          </p:stCondLst>
                                        </p:cTn>
                                        <p:tgtEl>
                                          <p:spTgt spid="768009"/>
                                        </p:tgtEl>
                                        <p:attrNameLst>
                                          <p:attrName>style.visibility</p:attrName>
                                        </p:attrNameLst>
                                      </p:cBhvr>
                                      <p:to>
                                        <p:strVal val="visible"/>
                                      </p:to>
                                    </p:set>
                                    <p:animEffect transition="in" filter="strips(downLeft)">
                                      <p:cBhvr>
                                        <p:cTn id="53" dur="500"/>
                                        <p:tgtEl>
                                          <p:spTgt spid="768009"/>
                                        </p:tgtEl>
                                      </p:cBhvr>
                                    </p:animEffect>
                                  </p:childTnLst>
                                </p:cTn>
                              </p:par>
                              <p:par>
                                <p:cTn id="54" presetID="18" presetClass="entr" presetSubtype="12" fill="hold" nodeType="withEffect">
                                  <p:stCondLst>
                                    <p:cond delay="0"/>
                                  </p:stCondLst>
                                  <p:childTnLst>
                                    <p:set>
                                      <p:cBhvr>
                                        <p:cTn id="55" dur="1" fill="hold">
                                          <p:stCondLst>
                                            <p:cond delay="0"/>
                                          </p:stCondLst>
                                        </p:cTn>
                                        <p:tgtEl>
                                          <p:spTgt spid="768010"/>
                                        </p:tgtEl>
                                        <p:attrNameLst>
                                          <p:attrName>style.visibility</p:attrName>
                                        </p:attrNameLst>
                                      </p:cBhvr>
                                      <p:to>
                                        <p:strVal val="visible"/>
                                      </p:to>
                                    </p:set>
                                    <p:animEffect transition="in" filter="strips(downLeft)">
                                      <p:cBhvr>
                                        <p:cTn id="56" dur="500"/>
                                        <p:tgtEl>
                                          <p:spTgt spid="768010"/>
                                        </p:tgtEl>
                                      </p:cBhvr>
                                    </p:animEffect>
                                  </p:childTnLst>
                                </p:cTn>
                              </p:par>
                              <p:par>
                                <p:cTn id="57" presetID="18" presetClass="entr" presetSubtype="12" fill="hold" nodeType="withEffect">
                                  <p:stCondLst>
                                    <p:cond delay="0"/>
                                  </p:stCondLst>
                                  <p:childTnLst>
                                    <p:set>
                                      <p:cBhvr>
                                        <p:cTn id="58" dur="1" fill="hold">
                                          <p:stCondLst>
                                            <p:cond delay="0"/>
                                          </p:stCondLst>
                                        </p:cTn>
                                        <p:tgtEl>
                                          <p:spTgt spid="768011"/>
                                        </p:tgtEl>
                                        <p:attrNameLst>
                                          <p:attrName>style.visibility</p:attrName>
                                        </p:attrNameLst>
                                      </p:cBhvr>
                                      <p:to>
                                        <p:strVal val="visible"/>
                                      </p:to>
                                    </p:set>
                                    <p:animEffect transition="in" filter="strips(downLeft)">
                                      <p:cBhvr>
                                        <p:cTn id="59" dur="500"/>
                                        <p:tgtEl>
                                          <p:spTgt spid="768011"/>
                                        </p:tgtEl>
                                      </p:cBhvr>
                                    </p:animEffect>
                                  </p:childTnLst>
                                </p:cTn>
                              </p:par>
                              <p:par>
                                <p:cTn id="60" presetID="18" presetClass="entr" presetSubtype="12" fill="hold" nodeType="withEffect">
                                  <p:stCondLst>
                                    <p:cond delay="0"/>
                                  </p:stCondLst>
                                  <p:childTnLst>
                                    <p:set>
                                      <p:cBhvr>
                                        <p:cTn id="61" dur="1" fill="hold">
                                          <p:stCondLst>
                                            <p:cond delay="0"/>
                                          </p:stCondLst>
                                        </p:cTn>
                                        <p:tgtEl>
                                          <p:spTgt spid="768012"/>
                                        </p:tgtEl>
                                        <p:attrNameLst>
                                          <p:attrName>style.visibility</p:attrName>
                                        </p:attrNameLst>
                                      </p:cBhvr>
                                      <p:to>
                                        <p:strVal val="visible"/>
                                      </p:to>
                                    </p:set>
                                    <p:animEffect transition="in" filter="strips(downLeft)">
                                      <p:cBhvr>
                                        <p:cTn id="62" dur="500"/>
                                        <p:tgtEl>
                                          <p:spTgt spid="768012"/>
                                        </p:tgtEl>
                                      </p:cBhvr>
                                    </p:animEffect>
                                  </p:childTnLst>
                                </p:cTn>
                              </p:par>
                              <p:par>
                                <p:cTn id="63" presetID="18" presetClass="entr" presetSubtype="12" fill="hold" nodeType="withEffect">
                                  <p:stCondLst>
                                    <p:cond delay="0"/>
                                  </p:stCondLst>
                                  <p:childTnLst>
                                    <p:set>
                                      <p:cBhvr>
                                        <p:cTn id="64" dur="1" fill="hold">
                                          <p:stCondLst>
                                            <p:cond delay="0"/>
                                          </p:stCondLst>
                                        </p:cTn>
                                        <p:tgtEl>
                                          <p:spTgt spid="768013"/>
                                        </p:tgtEl>
                                        <p:attrNameLst>
                                          <p:attrName>style.visibility</p:attrName>
                                        </p:attrNameLst>
                                      </p:cBhvr>
                                      <p:to>
                                        <p:strVal val="visible"/>
                                      </p:to>
                                    </p:set>
                                    <p:animEffect transition="in" filter="strips(downLeft)">
                                      <p:cBhvr>
                                        <p:cTn id="65" dur="500"/>
                                        <p:tgtEl>
                                          <p:spTgt spid="768013"/>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strips(downLeft)">
                                      <p:cBhvr>
                                        <p:cTn id="70" dur="500"/>
                                        <p:tgtEl>
                                          <p:spTgt spid="41"/>
                                        </p:tgtEl>
                                      </p:cBhvr>
                                    </p:animEffect>
                                  </p:childTnLst>
                                </p:cTn>
                              </p:par>
                              <p:par>
                                <p:cTn id="71" presetID="18" presetClass="entr" presetSubtype="12"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strips(downLeft)">
                                      <p:cBhvr>
                                        <p:cTn id="73" dur="500"/>
                                        <p:tgtEl>
                                          <p:spTgt spid="24"/>
                                        </p:tgtEl>
                                      </p:cBhvr>
                                    </p:animEffect>
                                  </p:childTnLst>
                                </p:cTn>
                              </p:par>
                              <p:par>
                                <p:cTn id="74" presetID="18" presetClass="entr" presetSubtype="12"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strips(downLeft)">
                                      <p:cBhvr>
                                        <p:cTn id="76" dur="500"/>
                                        <p:tgtEl>
                                          <p:spTgt spid="29"/>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strips(downLeft)">
                                      <p:cBhvr>
                                        <p:cTn id="79" dur="500"/>
                                        <p:tgtEl>
                                          <p:spTgt spid="39"/>
                                        </p:tgtEl>
                                      </p:cBhvr>
                                    </p:animEffect>
                                  </p:childTnLst>
                                </p:cTn>
                              </p:par>
                              <p:par>
                                <p:cTn id="80" presetID="18" presetClass="entr" presetSubtype="12"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strips(downLeft)">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strips(downLeft)">
                                      <p:cBhvr>
                                        <p:cTn id="87" dur="500"/>
                                        <p:tgtEl>
                                          <p:spTgt spid="44"/>
                                        </p:tgtEl>
                                      </p:cBhvr>
                                    </p:animEffect>
                                  </p:childTnLst>
                                </p:cTn>
                              </p:par>
                              <p:par>
                                <p:cTn id="88" presetID="18" presetClass="entr" presetSubtype="12"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strips(downLeft)">
                                      <p:cBhvr>
                                        <p:cTn id="90" dur="500"/>
                                        <p:tgtEl>
                                          <p:spTgt spid="43"/>
                                        </p:tgtEl>
                                      </p:cBhvr>
                                    </p:animEffect>
                                  </p:childTnLst>
                                </p:cTn>
                              </p:par>
                              <p:par>
                                <p:cTn id="91" presetID="18" presetClass="entr" presetSubtype="12" fill="hold" nodeType="withEffect">
                                  <p:stCondLst>
                                    <p:cond delay="0"/>
                                  </p:stCondLst>
                                  <p:childTnLst>
                                    <p:set>
                                      <p:cBhvr>
                                        <p:cTn id="92" dur="1" fill="hold">
                                          <p:stCondLst>
                                            <p:cond delay="0"/>
                                          </p:stCondLst>
                                        </p:cTn>
                                        <p:tgtEl>
                                          <p:spTgt spid="768015"/>
                                        </p:tgtEl>
                                        <p:attrNameLst>
                                          <p:attrName>style.visibility</p:attrName>
                                        </p:attrNameLst>
                                      </p:cBhvr>
                                      <p:to>
                                        <p:strVal val="visible"/>
                                      </p:to>
                                    </p:set>
                                    <p:animEffect transition="in" filter="strips(downLeft)">
                                      <p:cBhvr>
                                        <p:cTn id="93" dur="500"/>
                                        <p:tgtEl>
                                          <p:spTgt spid="768015"/>
                                        </p:tgtEl>
                                      </p:cBhvr>
                                    </p:animEffect>
                                  </p:childTnLst>
                                </p:cTn>
                              </p:par>
                            </p:childTnLst>
                          </p:cTn>
                        </p:par>
                        <p:par>
                          <p:cTn id="94" fill="hold">
                            <p:stCondLst>
                              <p:cond delay="500"/>
                            </p:stCondLst>
                            <p:childTnLst>
                              <p:par>
                                <p:cTn id="95" presetID="18" presetClass="entr" presetSubtype="12" fill="hold" grpId="0" nodeType="after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strips(downLeft)">
                                      <p:cBhvr>
                                        <p:cTn id="97" dur="500"/>
                                        <p:tgtEl>
                                          <p:spTgt spid="49"/>
                                        </p:tgtEl>
                                      </p:cBhvr>
                                    </p:animEffect>
                                  </p:childTnLst>
                                </p:cTn>
                              </p:par>
                              <p:par>
                                <p:cTn id="98" presetID="18" presetClass="entr" presetSubtype="12" fill="hold" nodeType="withEffect">
                                  <p:stCondLst>
                                    <p:cond delay="0"/>
                                  </p:stCondLst>
                                  <p:childTnLst>
                                    <p:set>
                                      <p:cBhvr>
                                        <p:cTn id="99" dur="1" fill="hold">
                                          <p:stCondLst>
                                            <p:cond delay="0"/>
                                          </p:stCondLst>
                                        </p:cTn>
                                        <p:tgtEl>
                                          <p:spTgt spid="768016"/>
                                        </p:tgtEl>
                                        <p:attrNameLst>
                                          <p:attrName>style.visibility</p:attrName>
                                        </p:attrNameLst>
                                      </p:cBhvr>
                                      <p:to>
                                        <p:strVal val="visible"/>
                                      </p:to>
                                    </p:set>
                                    <p:animEffect transition="in" filter="strips(downLeft)">
                                      <p:cBhvr>
                                        <p:cTn id="100" dur="500"/>
                                        <p:tgtEl>
                                          <p:spTgt spid="768016"/>
                                        </p:tgtEl>
                                      </p:cBhvr>
                                    </p:animEffect>
                                  </p:childTnLst>
                                </p:cTn>
                              </p:par>
                              <p:par>
                                <p:cTn id="101" presetID="18" presetClass="entr" presetSubtype="12"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strips(downLeft)">
                                      <p:cBhvr>
                                        <p:cTn id="103" dur="500"/>
                                        <p:tgtEl>
                                          <p:spTgt spid="48"/>
                                        </p:tgtEl>
                                      </p:cBhvr>
                                    </p:animEffect>
                                  </p:childTnLst>
                                </p:cTn>
                              </p:par>
                              <p:par>
                                <p:cTn id="104" presetID="18" presetClass="entr" presetSubtype="12" fill="hold" nodeType="withEffect">
                                  <p:stCondLst>
                                    <p:cond delay="0"/>
                                  </p:stCondLst>
                                  <p:childTnLst>
                                    <p:set>
                                      <p:cBhvr>
                                        <p:cTn id="105" dur="1" fill="hold">
                                          <p:stCondLst>
                                            <p:cond delay="0"/>
                                          </p:stCondLst>
                                        </p:cTn>
                                        <p:tgtEl>
                                          <p:spTgt spid="768017"/>
                                        </p:tgtEl>
                                        <p:attrNameLst>
                                          <p:attrName>style.visibility</p:attrName>
                                        </p:attrNameLst>
                                      </p:cBhvr>
                                      <p:to>
                                        <p:strVal val="visible"/>
                                      </p:to>
                                    </p:set>
                                    <p:animEffect transition="in" filter="strips(downLeft)">
                                      <p:cBhvr>
                                        <p:cTn id="106" dur="500"/>
                                        <p:tgtEl>
                                          <p:spTgt spid="768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2" grpId="0"/>
      <p:bldP spid="33" grpId="0" animBg="1"/>
      <p:bldP spid="39" grpId="0"/>
      <p:bldP spid="41" grpId="0"/>
      <p:bldP spid="44" grpId="0" animBg="1"/>
      <p:bldP spid="48" grpId="0"/>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Kobe_new.bmp"/>
          <p:cNvPicPr>
            <a:picLocks noChangeAspect="1"/>
          </p:cNvPicPr>
          <p:nvPr/>
        </p:nvPicPr>
        <p:blipFill>
          <a:blip r:embed="rId3" cstate="print"/>
          <a:stretch>
            <a:fillRect/>
          </a:stretch>
        </p:blipFill>
        <p:spPr>
          <a:xfrm>
            <a:off x="3276600" y="1837491"/>
            <a:ext cx="2228850" cy="2971800"/>
          </a:xfrm>
          <a:prstGeom prst="rect">
            <a:avLst/>
          </a:prstGeom>
        </p:spPr>
      </p:pic>
      <p:pic>
        <p:nvPicPr>
          <p:cNvPr id="13" name="Picture 12" descr="robot_wash.jpg"/>
          <p:cNvPicPr>
            <a:picLocks noChangeAspect="1"/>
          </p:cNvPicPr>
          <p:nvPr/>
        </p:nvPicPr>
        <p:blipFill>
          <a:blip r:embed="rId4" cstate="print"/>
          <a:stretch>
            <a:fillRect/>
          </a:stretch>
        </p:blipFill>
        <p:spPr>
          <a:xfrm>
            <a:off x="762000" y="1837491"/>
            <a:ext cx="1979242" cy="2971800"/>
          </a:xfrm>
          <a:prstGeom prst="rect">
            <a:avLst/>
          </a:prstGeom>
        </p:spPr>
      </p:pic>
      <p:sp>
        <p:nvSpPr>
          <p:cNvPr id="25" name="Title 56"/>
          <p:cNvSpPr txBox="1">
            <a:spLocks/>
          </p:cNvSpPr>
          <p:nvPr/>
        </p:nvSpPr>
        <p:spPr>
          <a:xfrm>
            <a:off x="457200" y="304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latin typeface="Arial" pitchFamily="34" charset="0"/>
                <a:ea typeface="+mj-ea"/>
                <a:cs typeface="Arial" pitchFamily="34" charset="0"/>
              </a:rPr>
              <a:t>Human-Object Interaction</a:t>
            </a:r>
            <a:endParaRPr kumimoji="0" lang="en-US" sz="40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21" name="Rounded Rectangle 20"/>
          <p:cNvSpPr/>
          <p:nvPr/>
        </p:nvSpPr>
        <p:spPr>
          <a:xfrm rot="2662767">
            <a:off x="1912773" y="1960155"/>
            <a:ext cx="347871" cy="432195"/>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ounded Rectangle 25"/>
          <p:cNvSpPr/>
          <p:nvPr/>
        </p:nvSpPr>
        <p:spPr>
          <a:xfrm rot="2422494">
            <a:off x="1357403" y="2185367"/>
            <a:ext cx="511511" cy="859552"/>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ounded Rectangle 27"/>
          <p:cNvSpPr/>
          <p:nvPr/>
        </p:nvSpPr>
        <p:spPr>
          <a:xfrm>
            <a:off x="1676400" y="2427103"/>
            <a:ext cx="190382" cy="63405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Rounded Rectangle 32"/>
          <p:cNvSpPr/>
          <p:nvPr/>
        </p:nvSpPr>
        <p:spPr>
          <a:xfrm rot="1764326">
            <a:off x="1072819" y="3840819"/>
            <a:ext cx="306430" cy="89805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Rounded Rectangle 34"/>
          <p:cNvSpPr/>
          <p:nvPr/>
        </p:nvSpPr>
        <p:spPr>
          <a:xfrm rot="1048351">
            <a:off x="1258396" y="3742213"/>
            <a:ext cx="280987" cy="811849"/>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ounded Rectangle 35"/>
          <p:cNvSpPr/>
          <p:nvPr/>
        </p:nvSpPr>
        <p:spPr>
          <a:xfrm rot="19105827">
            <a:off x="1798132" y="2983950"/>
            <a:ext cx="190382" cy="50957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Rounded Rectangle 36"/>
          <p:cNvSpPr/>
          <p:nvPr/>
        </p:nvSpPr>
        <p:spPr>
          <a:xfrm rot="20709547">
            <a:off x="1242229" y="2988427"/>
            <a:ext cx="284388" cy="811849"/>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1911096" y="3132891"/>
            <a:ext cx="4572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53184" y="3065835"/>
            <a:ext cx="585216" cy="429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85800" y="4944070"/>
            <a:ext cx="2133600" cy="646331"/>
          </a:xfrm>
          <a:prstGeom prst="rect">
            <a:avLst/>
          </a:prstGeom>
          <a:noFill/>
        </p:spPr>
        <p:txBody>
          <a:bodyPr wrap="square" rtlCol="0">
            <a:spAutoFit/>
          </a:bodyPr>
          <a:lstStyle/>
          <a:p>
            <a:pPr algn="ctr"/>
            <a:r>
              <a:rPr lang="en-US" dirty="0" smtClean="0">
                <a:latin typeface="Arial" pitchFamily="34" charset="0"/>
                <a:cs typeface="Arial" pitchFamily="34" charset="0"/>
              </a:rPr>
              <a:t>Robots interact with objects</a:t>
            </a:r>
            <a:endParaRPr lang="en-US" dirty="0">
              <a:latin typeface="Arial" pitchFamily="34" charset="0"/>
              <a:cs typeface="Arial" pitchFamily="34" charset="0"/>
            </a:endParaRPr>
          </a:p>
        </p:txBody>
      </p:sp>
      <p:sp>
        <p:nvSpPr>
          <p:cNvPr id="29" name="TextBox 28"/>
          <p:cNvSpPr txBox="1"/>
          <p:nvPr/>
        </p:nvSpPr>
        <p:spPr>
          <a:xfrm>
            <a:off x="3276600" y="4944070"/>
            <a:ext cx="2286000" cy="646331"/>
          </a:xfrm>
          <a:prstGeom prst="rect">
            <a:avLst/>
          </a:prstGeom>
          <a:noFill/>
        </p:spPr>
        <p:txBody>
          <a:bodyPr wrap="square" rtlCol="0">
            <a:spAutoFit/>
          </a:bodyPr>
          <a:lstStyle/>
          <a:p>
            <a:pPr algn="ctr"/>
            <a:r>
              <a:rPr lang="en-US" dirty="0" smtClean="0">
                <a:latin typeface="Arial" pitchFamily="34" charset="0"/>
                <a:cs typeface="Arial" pitchFamily="34" charset="0"/>
              </a:rPr>
              <a:t>Automatic sports commentary</a:t>
            </a:r>
            <a:endParaRPr lang="en-US" dirty="0">
              <a:latin typeface="Arial" pitchFamily="34" charset="0"/>
              <a:cs typeface="Arial" pitchFamily="34" charset="0"/>
            </a:endParaRPr>
          </a:p>
        </p:txBody>
      </p:sp>
      <p:sp>
        <p:nvSpPr>
          <p:cNvPr id="30" name="TextBox 29"/>
          <p:cNvSpPr txBox="1"/>
          <p:nvPr/>
        </p:nvSpPr>
        <p:spPr>
          <a:xfrm>
            <a:off x="6019800" y="4992469"/>
            <a:ext cx="2362200" cy="646331"/>
          </a:xfrm>
          <a:prstGeom prst="rect">
            <a:avLst/>
          </a:prstGeom>
          <a:noFill/>
        </p:spPr>
        <p:txBody>
          <a:bodyPr wrap="square" rtlCol="0">
            <a:spAutoFit/>
          </a:bodyPr>
          <a:lstStyle/>
          <a:p>
            <a:pPr algn="ctr"/>
            <a:r>
              <a:rPr lang="en-US" dirty="0" smtClean="0">
                <a:latin typeface="Arial" pitchFamily="34" charset="0"/>
                <a:cs typeface="Arial" pitchFamily="34" charset="0"/>
              </a:rPr>
              <a:t>Security – Drunk people detection</a:t>
            </a:r>
            <a:endParaRPr lang="en-US" dirty="0">
              <a:latin typeface="Arial" pitchFamily="34" charset="0"/>
              <a:cs typeface="Arial" pitchFamily="34" charset="0"/>
            </a:endParaRPr>
          </a:p>
        </p:txBody>
      </p:sp>
      <p:pic>
        <p:nvPicPr>
          <p:cNvPr id="31" name="Picture 30" descr="drunk_people - Copy.bmp"/>
          <p:cNvPicPr>
            <a:picLocks noChangeAspect="1"/>
          </p:cNvPicPr>
          <p:nvPr/>
        </p:nvPicPr>
        <p:blipFill>
          <a:blip r:embed="rId5" cstate="print"/>
          <a:stretch>
            <a:fillRect/>
          </a:stretch>
        </p:blipFill>
        <p:spPr>
          <a:xfrm>
            <a:off x="6076950" y="1841956"/>
            <a:ext cx="2228850" cy="2971800"/>
          </a:xfrm>
          <a:prstGeom prst="rect">
            <a:avLst/>
          </a:prstGeom>
        </p:spPr>
      </p:pic>
      <p:sp>
        <p:nvSpPr>
          <p:cNvPr id="41" name="Rounded Rectangle 40"/>
          <p:cNvSpPr/>
          <p:nvPr/>
        </p:nvSpPr>
        <p:spPr>
          <a:xfrm rot="12300732">
            <a:off x="4918724" y="2252194"/>
            <a:ext cx="190382" cy="467734"/>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ounded Rectangle 23"/>
          <p:cNvSpPr/>
          <p:nvPr/>
        </p:nvSpPr>
        <p:spPr>
          <a:xfrm rot="1330793">
            <a:off x="4720189" y="2481913"/>
            <a:ext cx="282503" cy="311013"/>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Rounded Rectangle 37"/>
          <p:cNvSpPr/>
          <p:nvPr/>
        </p:nvSpPr>
        <p:spPr>
          <a:xfrm rot="470872">
            <a:off x="4562909" y="2727076"/>
            <a:ext cx="387836" cy="674274"/>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Rounded Rectangle 38"/>
          <p:cNvSpPr/>
          <p:nvPr/>
        </p:nvSpPr>
        <p:spPr>
          <a:xfrm rot="3650339">
            <a:off x="4440175" y="2686195"/>
            <a:ext cx="190382" cy="422106"/>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ounded Rectangle 39"/>
          <p:cNvSpPr/>
          <p:nvPr/>
        </p:nvSpPr>
        <p:spPr>
          <a:xfrm rot="4450868">
            <a:off x="4021696" y="2821388"/>
            <a:ext cx="190382" cy="476616"/>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4800600" y="2066091"/>
            <a:ext cx="3810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36592" y="2005131"/>
            <a:ext cx="512064" cy="5120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252734">
            <a:off x="4542554" y="3409957"/>
            <a:ext cx="284388" cy="56191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Rounded Rectangle 42"/>
          <p:cNvSpPr/>
          <p:nvPr/>
        </p:nvSpPr>
        <p:spPr>
          <a:xfrm rot="14086801">
            <a:off x="4788580" y="3604029"/>
            <a:ext cx="230543" cy="68264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Rounded Rectangle 43"/>
          <p:cNvSpPr/>
          <p:nvPr/>
        </p:nvSpPr>
        <p:spPr>
          <a:xfrm rot="252734">
            <a:off x="4642493" y="3426722"/>
            <a:ext cx="284388" cy="56191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ounded Rectangle 44"/>
          <p:cNvSpPr/>
          <p:nvPr/>
        </p:nvSpPr>
        <p:spPr>
          <a:xfrm>
            <a:off x="7010400" y="2436485"/>
            <a:ext cx="282503" cy="304799"/>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ounded Rectangle 45"/>
          <p:cNvSpPr/>
          <p:nvPr/>
        </p:nvSpPr>
        <p:spPr>
          <a:xfrm rot="21301378">
            <a:off x="6994034" y="2749504"/>
            <a:ext cx="455475" cy="616786"/>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ounded Rectangle 46"/>
          <p:cNvSpPr/>
          <p:nvPr/>
        </p:nvSpPr>
        <p:spPr>
          <a:xfrm rot="390174">
            <a:off x="6860416" y="2799607"/>
            <a:ext cx="173903" cy="338156"/>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ounded Rectangle 47"/>
          <p:cNvSpPr/>
          <p:nvPr/>
        </p:nvSpPr>
        <p:spPr>
          <a:xfrm rot="390174">
            <a:off x="6812346" y="3145970"/>
            <a:ext cx="173903" cy="383647"/>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Rounded Rectangle 48"/>
          <p:cNvSpPr/>
          <p:nvPr/>
        </p:nvSpPr>
        <p:spPr>
          <a:xfrm>
            <a:off x="7127225" y="3413638"/>
            <a:ext cx="264175" cy="40951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Rounded Rectangle 49"/>
          <p:cNvSpPr/>
          <p:nvPr/>
        </p:nvSpPr>
        <p:spPr>
          <a:xfrm>
            <a:off x="7132249" y="3830646"/>
            <a:ext cx="264175" cy="44971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Rounded Rectangle 50"/>
          <p:cNvSpPr/>
          <p:nvPr/>
        </p:nvSpPr>
        <p:spPr>
          <a:xfrm rot="2054374">
            <a:off x="7102717" y="3404790"/>
            <a:ext cx="264175" cy="40951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Rounded Rectangle 52"/>
          <p:cNvSpPr/>
          <p:nvPr/>
        </p:nvSpPr>
        <p:spPr>
          <a:xfrm rot="1972987">
            <a:off x="6841685" y="3757524"/>
            <a:ext cx="264175" cy="44971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6714744" y="3448252"/>
            <a:ext cx="381000" cy="451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650736" y="3387292"/>
            <a:ext cx="512064" cy="5882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lide Number Placeholder 51"/>
          <p:cNvSpPr>
            <a:spLocks noGrp="1"/>
          </p:cNvSpPr>
          <p:nvPr>
            <p:ph type="sldNum" sz="quarter" idx="12"/>
          </p:nvPr>
        </p:nvSpPr>
        <p:spPr/>
        <p:txBody>
          <a:bodyPr/>
          <a:lstStyle/>
          <a:p>
            <a:fld id="{EA281F9D-8EED-4AEF-BC9A-640DDE2E4910}"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 xmlns:p14="http://schemas.microsoft.com/office/powerpoint/2010/main" val="9390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Left)">
                                      <p:cBhvr>
                                        <p:cTn id="10" dur="500"/>
                                        <p:tgtEl>
                                          <p:spTgt spid="21"/>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strips(downLeft)">
                                      <p:cBhvr>
                                        <p:cTn id="13" dur="500"/>
                                        <p:tgtEl>
                                          <p:spTgt spid="2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strips(downLeft)">
                                      <p:cBhvr>
                                        <p:cTn id="16" dur="500"/>
                                        <p:tgtEl>
                                          <p:spTgt spid="28"/>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strips(downLeft)">
                                      <p:cBhvr>
                                        <p:cTn id="19" dur="500"/>
                                        <p:tgtEl>
                                          <p:spTgt spid="3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strips(downLeft)">
                                      <p:cBhvr>
                                        <p:cTn id="22" dur="500"/>
                                        <p:tgtEl>
                                          <p:spTgt spid="35"/>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trips(downLeft)">
                                      <p:cBhvr>
                                        <p:cTn id="25" dur="500"/>
                                        <p:tgtEl>
                                          <p:spTgt spid="36"/>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strips(downLeft)">
                                      <p:cBhvr>
                                        <p:cTn id="28" dur="500"/>
                                        <p:tgtEl>
                                          <p:spTgt spid="37"/>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strips(downLeft)">
                                      <p:cBhvr>
                                        <p:cTn id="31" dur="500"/>
                                        <p:tgtEl>
                                          <p:spTgt spid="14"/>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strips(downLeft)">
                                      <p:cBhvr>
                                        <p:cTn id="34" dur="500"/>
                                        <p:tgtEl>
                                          <p:spTgt spid="19"/>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Left)">
                                      <p:cBhvr>
                                        <p:cTn id="37" dur="500"/>
                                        <p:tgtEl>
                                          <p:spTgt spid="20"/>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strips(downLeft)">
                                      <p:cBhvr>
                                        <p:cTn id="40" dur="500"/>
                                        <p:tgtEl>
                                          <p:spTgt spid="22"/>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strips(downLeft)">
                                      <p:cBhvr>
                                        <p:cTn id="43" dur="500"/>
                                        <p:tgtEl>
                                          <p:spTgt spid="32"/>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strips(downLeft)">
                                      <p:cBhvr>
                                        <p:cTn id="46" dur="500"/>
                                        <p:tgtEl>
                                          <p:spTgt spid="34"/>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strips(downLeft)">
                                      <p:cBhvr>
                                        <p:cTn id="49" dur="500"/>
                                        <p:tgtEl>
                                          <p:spTgt spid="24"/>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strips(downLeft)">
                                      <p:cBhvr>
                                        <p:cTn id="52" dur="500"/>
                                        <p:tgtEl>
                                          <p:spTgt spid="3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strips(downLeft)">
                                      <p:cBhvr>
                                        <p:cTn id="55" dur="500"/>
                                        <p:tgtEl>
                                          <p:spTgt spid="39"/>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strips(downLeft)">
                                      <p:cBhvr>
                                        <p:cTn id="58" dur="500"/>
                                        <p:tgtEl>
                                          <p:spTgt spid="40"/>
                                        </p:tgtEl>
                                      </p:cBhvr>
                                    </p:animEffect>
                                  </p:childTnLst>
                                </p:cTn>
                              </p:par>
                              <p:par>
                                <p:cTn id="59" presetID="18" presetClass="entr" presetSubtype="12"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strips(downLeft)">
                                      <p:cBhvr>
                                        <p:cTn id="61" dur="500"/>
                                        <p:tgtEl>
                                          <p:spTgt spid="41"/>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strips(downLeft)">
                                      <p:cBhvr>
                                        <p:cTn id="64" dur="500"/>
                                        <p:tgtEl>
                                          <p:spTgt spid="42"/>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strips(downLeft)">
                                      <p:cBhvr>
                                        <p:cTn id="67" dur="500"/>
                                        <p:tgtEl>
                                          <p:spTgt spid="43"/>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strips(downLeft)">
                                      <p:cBhvr>
                                        <p:cTn id="70" dur="500"/>
                                        <p:tgtEl>
                                          <p:spTgt spid="44"/>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strips(downLeft)">
                                      <p:cBhvr>
                                        <p:cTn id="73" dur="500"/>
                                        <p:tgtEl>
                                          <p:spTgt spid="45"/>
                                        </p:tgtEl>
                                      </p:cBhvr>
                                    </p:animEffect>
                                  </p:childTnLst>
                                </p:cTn>
                              </p:par>
                              <p:par>
                                <p:cTn id="74" presetID="18" presetClass="entr" presetSubtype="12"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strips(downLeft)">
                                      <p:cBhvr>
                                        <p:cTn id="76" dur="500"/>
                                        <p:tgtEl>
                                          <p:spTgt spid="46"/>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strips(downLeft)">
                                      <p:cBhvr>
                                        <p:cTn id="79" dur="500"/>
                                        <p:tgtEl>
                                          <p:spTgt spid="47"/>
                                        </p:tgtEl>
                                      </p:cBhvr>
                                    </p:animEffect>
                                  </p:childTnLst>
                                </p:cTn>
                              </p:par>
                              <p:par>
                                <p:cTn id="80" presetID="18" presetClass="entr" presetSubtype="12"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strips(downLeft)">
                                      <p:cBhvr>
                                        <p:cTn id="82" dur="500"/>
                                        <p:tgtEl>
                                          <p:spTgt spid="48"/>
                                        </p:tgtEl>
                                      </p:cBhvr>
                                    </p:animEffect>
                                  </p:childTnLst>
                                </p:cTn>
                              </p:par>
                              <p:par>
                                <p:cTn id="83" presetID="18" presetClass="entr" presetSubtype="12"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strips(downLeft)">
                                      <p:cBhvr>
                                        <p:cTn id="85" dur="500"/>
                                        <p:tgtEl>
                                          <p:spTgt spid="49"/>
                                        </p:tgtEl>
                                      </p:cBhvr>
                                    </p:animEffect>
                                  </p:childTnLst>
                                </p:cTn>
                              </p:par>
                              <p:par>
                                <p:cTn id="86" presetID="18" presetClass="entr" presetSubtype="12"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strips(downLeft)">
                                      <p:cBhvr>
                                        <p:cTn id="88" dur="500"/>
                                        <p:tgtEl>
                                          <p:spTgt spid="50"/>
                                        </p:tgtEl>
                                      </p:cBhvr>
                                    </p:animEffect>
                                  </p:childTnLst>
                                </p:cTn>
                              </p:par>
                              <p:par>
                                <p:cTn id="89" presetID="18" presetClass="entr" presetSubtype="12"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strips(downLeft)">
                                      <p:cBhvr>
                                        <p:cTn id="91" dur="500"/>
                                        <p:tgtEl>
                                          <p:spTgt spid="51"/>
                                        </p:tgtEl>
                                      </p:cBhvr>
                                    </p:animEffect>
                                  </p:childTnLst>
                                </p:cTn>
                              </p:par>
                              <p:par>
                                <p:cTn id="92" presetID="18" presetClass="entr" presetSubtype="12"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strips(downLeft)">
                                      <p:cBhvr>
                                        <p:cTn id="9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1" grpId="0" animBg="1"/>
      <p:bldP spid="26" grpId="0" animBg="1"/>
      <p:bldP spid="28" grpId="0" animBg="1"/>
      <p:bldP spid="33" grpId="0" animBg="1"/>
      <p:bldP spid="35" grpId="0" animBg="1"/>
      <p:bldP spid="36" grpId="0" animBg="1"/>
      <p:bldP spid="37" grpId="0" animBg="1"/>
      <p:bldP spid="14" grpId="0" animBg="1"/>
      <p:bldP spid="19" grpId="0" animBg="1"/>
      <p:bldP spid="41" grpId="0" animBg="1"/>
      <p:bldP spid="24" grpId="0" animBg="1"/>
      <p:bldP spid="38" grpId="0" animBg="1"/>
      <p:bldP spid="39" grpId="0" animBg="1"/>
      <p:bldP spid="40" grpId="0" animBg="1"/>
      <p:bldP spid="20" grpId="0" animBg="1"/>
      <p:bldP spid="22"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3" grpId="0" animBg="1"/>
      <p:bldP spid="32"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30</a:t>
            </a:fld>
            <a:endParaRPr lang="en-US" dirty="0"/>
          </a:p>
        </p:txBody>
      </p:sp>
      <p:sp>
        <p:nvSpPr>
          <p:cNvPr id="56" name="Title 35"/>
          <p:cNvSpPr>
            <a:spLocks noGrp="1"/>
          </p:cNvSpPr>
          <p:nvPr>
            <p:ph type="title"/>
          </p:nvPr>
        </p:nvSpPr>
        <p:spPr>
          <a:xfrm>
            <a:off x="533400" y="274638"/>
            <a:ext cx="8077200" cy="1143000"/>
          </a:xfrm>
        </p:spPr>
        <p:txBody>
          <a:bodyPr>
            <a:noAutofit/>
          </a:bodyPr>
          <a:lstStyle/>
          <a:p>
            <a:r>
              <a:rPr lang="en-US" sz="3200" b="1" dirty="0" smtClean="0">
                <a:latin typeface="Arial" pitchFamily="34" charset="0"/>
                <a:cs typeface="Arial" pitchFamily="34" charset="0"/>
              </a:rPr>
              <a:t>Action Retrieval: Result</a:t>
            </a:r>
            <a:endParaRPr lang="en-US" sz="3200" b="1" dirty="0">
              <a:latin typeface="Arial" pitchFamily="34" charset="0"/>
              <a:cs typeface="Arial" pitchFamily="34" charset="0"/>
            </a:endParaRPr>
          </a:p>
        </p:txBody>
      </p:sp>
      <p:pic>
        <p:nvPicPr>
          <p:cNvPr id="63" name="Picture 62" descr="legend.emf"/>
          <p:cNvPicPr>
            <a:picLocks noChangeAspect="1"/>
          </p:cNvPicPr>
          <p:nvPr/>
        </p:nvPicPr>
        <p:blipFill>
          <a:blip r:embed="rId2" cstate="print"/>
          <a:srcRect l="3863" t="5133" r="1931" b="76065"/>
          <a:stretch>
            <a:fillRect/>
          </a:stretch>
        </p:blipFill>
        <p:spPr>
          <a:xfrm>
            <a:off x="304801" y="4659072"/>
            <a:ext cx="1717245" cy="478985"/>
          </a:xfrm>
          <a:prstGeom prst="rect">
            <a:avLst/>
          </a:prstGeom>
        </p:spPr>
      </p:pic>
      <p:pic>
        <p:nvPicPr>
          <p:cNvPr id="64" name="Picture 63" descr="legend.emf"/>
          <p:cNvPicPr>
            <a:picLocks noChangeAspect="1"/>
          </p:cNvPicPr>
          <p:nvPr/>
        </p:nvPicPr>
        <p:blipFill>
          <a:blip r:embed="rId2" cstate="print"/>
          <a:srcRect l="3863" t="80339" r="1931" b="1974"/>
          <a:stretch>
            <a:fillRect/>
          </a:stretch>
        </p:blipFill>
        <p:spPr>
          <a:xfrm>
            <a:off x="304800" y="5192467"/>
            <a:ext cx="1717245" cy="450579"/>
          </a:xfrm>
          <a:prstGeom prst="rect">
            <a:avLst/>
          </a:prstGeom>
        </p:spPr>
      </p:pic>
      <p:pic>
        <p:nvPicPr>
          <p:cNvPr id="12" name="Picture 11" descr="legend.emf"/>
          <p:cNvPicPr>
            <a:picLocks noChangeAspect="1"/>
          </p:cNvPicPr>
          <p:nvPr/>
        </p:nvPicPr>
        <p:blipFill>
          <a:blip r:embed="rId2" cstate="print"/>
          <a:srcRect l="3863" t="23935" r="1931" b="19660"/>
          <a:stretch>
            <a:fillRect/>
          </a:stretch>
        </p:blipFill>
        <p:spPr>
          <a:xfrm>
            <a:off x="2092755" y="4582872"/>
            <a:ext cx="1717245" cy="1436928"/>
          </a:xfrm>
          <a:prstGeom prst="rect">
            <a:avLst/>
          </a:prstGeom>
        </p:spPr>
      </p:pic>
      <p:pic>
        <p:nvPicPr>
          <p:cNvPr id="15" name="Picture 14" descr="figure7.emf"/>
          <p:cNvPicPr>
            <a:picLocks noChangeAspect="1"/>
          </p:cNvPicPr>
          <p:nvPr/>
        </p:nvPicPr>
        <p:blipFill>
          <a:blip r:embed="rId3" cstate="print"/>
          <a:stretch>
            <a:fillRect/>
          </a:stretch>
        </p:blipFill>
        <p:spPr>
          <a:xfrm>
            <a:off x="301752" y="1408176"/>
            <a:ext cx="3918103" cy="2938370"/>
          </a:xfrm>
          <a:prstGeom prst="rect">
            <a:avLst/>
          </a:prstGeom>
        </p:spPr>
      </p:pic>
      <p:grpSp>
        <p:nvGrpSpPr>
          <p:cNvPr id="16" name="Group 15"/>
          <p:cNvGrpSpPr/>
          <p:nvPr/>
        </p:nvGrpSpPr>
        <p:grpSpPr>
          <a:xfrm>
            <a:off x="4191000" y="1454796"/>
            <a:ext cx="4825407" cy="2431404"/>
            <a:chOff x="4191000" y="1454796"/>
            <a:chExt cx="4825407" cy="2431404"/>
          </a:xfrm>
        </p:grpSpPr>
        <p:pic>
          <p:nvPicPr>
            <p:cNvPr id="13" name="Picture 12" descr="tennis_1.emf"/>
            <p:cNvPicPr>
              <a:picLocks noChangeAspect="1"/>
            </p:cNvPicPr>
            <p:nvPr/>
          </p:nvPicPr>
          <p:blipFill>
            <a:blip r:embed="rId4" cstate="print"/>
            <a:stretch>
              <a:fillRect/>
            </a:stretch>
          </p:blipFill>
          <p:spPr>
            <a:xfrm>
              <a:off x="4191000" y="1454796"/>
              <a:ext cx="4825407" cy="2431404"/>
            </a:xfrm>
            <a:prstGeom prst="rect">
              <a:avLst/>
            </a:prstGeom>
          </p:spPr>
        </p:pic>
        <p:pic>
          <p:nvPicPr>
            <p:cNvPr id="893954" name="Picture 2"/>
            <p:cNvPicPr>
              <a:picLocks noChangeAspect="1" noChangeArrowheads="1"/>
            </p:cNvPicPr>
            <p:nvPr/>
          </p:nvPicPr>
          <p:blipFill>
            <a:blip r:embed="rId5" cstate="print"/>
            <a:srcRect/>
            <a:stretch>
              <a:fillRect/>
            </a:stretch>
          </p:blipFill>
          <p:spPr bwMode="auto">
            <a:xfrm>
              <a:off x="4356821" y="1483808"/>
              <a:ext cx="940118" cy="214884"/>
            </a:xfrm>
            <a:prstGeom prst="rect">
              <a:avLst/>
            </a:prstGeom>
            <a:noFill/>
            <a:ln w="9525">
              <a:noFill/>
              <a:miter lim="800000"/>
              <a:headEnd/>
              <a:tailEnd/>
            </a:ln>
          </p:spPr>
        </p:pic>
      </p:grpSp>
      <p:grpSp>
        <p:nvGrpSpPr>
          <p:cNvPr id="17" name="Group 16"/>
          <p:cNvGrpSpPr/>
          <p:nvPr/>
        </p:nvGrpSpPr>
        <p:grpSpPr>
          <a:xfrm>
            <a:off x="4191000" y="3962400"/>
            <a:ext cx="4825407" cy="2431404"/>
            <a:chOff x="4191000" y="3962400"/>
            <a:chExt cx="4825407" cy="2431404"/>
          </a:xfrm>
        </p:grpSpPr>
        <p:pic>
          <p:nvPicPr>
            <p:cNvPr id="14" name="Picture 13" descr="tennis_2.emf"/>
            <p:cNvPicPr>
              <a:picLocks noChangeAspect="1"/>
            </p:cNvPicPr>
            <p:nvPr/>
          </p:nvPicPr>
          <p:blipFill>
            <a:blip r:embed="rId6" cstate="print"/>
            <a:stretch>
              <a:fillRect/>
            </a:stretch>
          </p:blipFill>
          <p:spPr>
            <a:xfrm>
              <a:off x="4191000" y="3962400"/>
              <a:ext cx="4825407" cy="2431404"/>
            </a:xfrm>
            <a:prstGeom prst="rect">
              <a:avLst/>
            </a:prstGeom>
          </p:spPr>
        </p:pic>
        <p:pic>
          <p:nvPicPr>
            <p:cNvPr id="893955" name="Picture 3"/>
            <p:cNvPicPr>
              <a:picLocks noChangeAspect="1" noChangeArrowheads="1"/>
            </p:cNvPicPr>
            <p:nvPr/>
          </p:nvPicPr>
          <p:blipFill>
            <a:blip r:embed="rId7" cstate="print"/>
            <a:srcRect/>
            <a:stretch>
              <a:fillRect/>
            </a:stretch>
          </p:blipFill>
          <p:spPr bwMode="auto">
            <a:xfrm>
              <a:off x="4239032" y="3990641"/>
              <a:ext cx="1146048" cy="21040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ntr" presetSubtype="1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31</a:t>
            </a:fld>
            <a:endParaRPr lang="en-US" dirty="0"/>
          </a:p>
        </p:txBody>
      </p:sp>
      <p:sp>
        <p:nvSpPr>
          <p:cNvPr id="56" name="Title 35"/>
          <p:cNvSpPr>
            <a:spLocks noGrp="1"/>
          </p:cNvSpPr>
          <p:nvPr>
            <p:ph type="title"/>
          </p:nvPr>
        </p:nvSpPr>
        <p:spPr>
          <a:xfrm>
            <a:off x="533400" y="274638"/>
            <a:ext cx="8077200" cy="1143000"/>
          </a:xfrm>
        </p:spPr>
        <p:txBody>
          <a:bodyPr>
            <a:noAutofit/>
          </a:bodyPr>
          <a:lstStyle/>
          <a:p>
            <a:r>
              <a:rPr lang="en-US" sz="3200" b="1" dirty="0" smtClean="0">
                <a:latin typeface="Arial" pitchFamily="34" charset="0"/>
                <a:cs typeface="Arial" pitchFamily="34" charset="0"/>
              </a:rPr>
              <a:t>Action Retrieval: Result</a:t>
            </a:r>
            <a:endParaRPr lang="en-US" sz="3200" b="1" dirty="0">
              <a:latin typeface="Arial" pitchFamily="34" charset="0"/>
              <a:cs typeface="Arial" pitchFamily="34" charset="0"/>
            </a:endParaRPr>
          </a:p>
        </p:txBody>
      </p:sp>
      <p:pic>
        <p:nvPicPr>
          <p:cNvPr id="63" name="Picture 62" descr="legend.emf"/>
          <p:cNvPicPr>
            <a:picLocks noChangeAspect="1"/>
          </p:cNvPicPr>
          <p:nvPr/>
        </p:nvPicPr>
        <p:blipFill>
          <a:blip r:embed="rId2" cstate="print"/>
          <a:srcRect l="3863" t="5133" r="1931" b="76065"/>
          <a:stretch>
            <a:fillRect/>
          </a:stretch>
        </p:blipFill>
        <p:spPr>
          <a:xfrm>
            <a:off x="304801" y="4659072"/>
            <a:ext cx="1717245" cy="478985"/>
          </a:xfrm>
          <a:prstGeom prst="rect">
            <a:avLst/>
          </a:prstGeom>
        </p:spPr>
      </p:pic>
      <p:pic>
        <p:nvPicPr>
          <p:cNvPr id="64" name="Picture 63" descr="legend.emf"/>
          <p:cNvPicPr>
            <a:picLocks noChangeAspect="1"/>
          </p:cNvPicPr>
          <p:nvPr/>
        </p:nvPicPr>
        <p:blipFill>
          <a:blip r:embed="rId2" cstate="print"/>
          <a:srcRect l="3863" t="80339" r="1931" b="1974"/>
          <a:stretch>
            <a:fillRect/>
          </a:stretch>
        </p:blipFill>
        <p:spPr>
          <a:xfrm>
            <a:off x="304800" y="5192467"/>
            <a:ext cx="1717245" cy="450579"/>
          </a:xfrm>
          <a:prstGeom prst="rect">
            <a:avLst/>
          </a:prstGeom>
        </p:spPr>
      </p:pic>
      <p:pic>
        <p:nvPicPr>
          <p:cNvPr id="12" name="Picture 11" descr="legend.emf"/>
          <p:cNvPicPr>
            <a:picLocks noChangeAspect="1"/>
          </p:cNvPicPr>
          <p:nvPr/>
        </p:nvPicPr>
        <p:blipFill>
          <a:blip r:embed="rId2" cstate="print"/>
          <a:srcRect l="3863" t="23935" r="1931" b="19660"/>
          <a:stretch>
            <a:fillRect/>
          </a:stretch>
        </p:blipFill>
        <p:spPr>
          <a:xfrm>
            <a:off x="2092755" y="4582872"/>
            <a:ext cx="1717245" cy="1436928"/>
          </a:xfrm>
          <a:prstGeom prst="rect">
            <a:avLst/>
          </a:prstGeom>
        </p:spPr>
      </p:pic>
      <p:pic>
        <p:nvPicPr>
          <p:cNvPr id="15" name="Picture 14" descr="figure7.emf"/>
          <p:cNvPicPr>
            <a:picLocks noChangeAspect="1"/>
          </p:cNvPicPr>
          <p:nvPr/>
        </p:nvPicPr>
        <p:blipFill>
          <a:blip r:embed="rId3" cstate="print"/>
          <a:stretch>
            <a:fillRect/>
          </a:stretch>
        </p:blipFill>
        <p:spPr>
          <a:xfrm>
            <a:off x="301752" y="1408176"/>
            <a:ext cx="3918103" cy="2938370"/>
          </a:xfrm>
          <a:prstGeom prst="rect">
            <a:avLst/>
          </a:prstGeom>
        </p:spPr>
      </p:pic>
      <p:pic>
        <p:nvPicPr>
          <p:cNvPr id="10" name="Picture 9" descr="volleyball_1.emf"/>
          <p:cNvPicPr>
            <a:picLocks noChangeAspect="1"/>
          </p:cNvPicPr>
          <p:nvPr/>
        </p:nvPicPr>
        <p:blipFill>
          <a:blip r:embed="rId4" cstate="print"/>
          <a:stretch>
            <a:fillRect/>
          </a:stretch>
        </p:blipFill>
        <p:spPr>
          <a:xfrm>
            <a:off x="4187952" y="1453896"/>
            <a:ext cx="4825407" cy="2431404"/>
          </a:xfrm>
          <a:prstGeom prst="rect">
            <a:avLst/>
          </a:prstGeom>
        </p:spPr>
      </p:pic>
      <p:pic>
        <p:nvPicPr>
          <p:cNvPr id="11" name="Picture 10" descr="volleyball_2.emf"/>
          <p:cNvPicPr>
            <a:picLocks noChangeAspect="1"/>
          </p:cNvPicPr>
          <p:nvPr/>
        </p:nvPicPr>
        <p:blipFill>
          <a:blip r:embed="rId5" cstate="print"/>
          <a:stretch>
            <a:fillRect/>
          </a:stretch>
        </p:blipFill>
        <p:spPr>
          <a:xfrm>
            <a:off x="4187952" y="3959352"/>
            <a:ext cx="4825407" cy="2431404"/>
          </a:xfrm>
          <a:prstGeom prst="rect">
            <a:avLst/>
          </a:prstGeom>
        </p:spPr>
      </p:pic>
      <p:pic>
        <p:nvPicPr>
          <p:cNvPr id="13" name="Picture 2"/>
          <p:cNvPicPr>
            <a:picLocks noChangeAspect="1" noChangeArrowheads="1"/>
          </p:cNvPicPr>
          <p:nvPr/>
        </p:nvPicPr>
        <p:blipFill>
          <a:blip r:embed="rId6" cstate="print"/>
          <a:srcRect/>
          <a:stretch>
            <a:fillRect/>
          </a:stretch>
        </p:blipFill>
        <p:spPr bwMode="auto">
          <a:xfrm>
            <a:off x="4356821" y="1483808"/>
            <a:ext cx="940118" cy="214884"/>
          </a:xfrm>
          <a:prstGeom prst="rect">
            <a:avLst/>
          </a:prstGeom>
          <a:noFill/>
          <a:ln w="9525">
            <a:noFill/>
            <a:miter lim="800000"/>
            <a:headEnd/>
            <a:tailEnd/>
          </a:ln>
        </p:spPr>
      </p:pic>
      <p:pic>
        <p:nvPicPr>
          <p:cNvPr id="14" name="Picture 3"/>
          <p:cNvPicPr>
            <a:picLocks noChangeAspect="1" noChangeArrowheads="1"/>
          </p:cNvPicPr>
          <p:nvPr/>
        </p:nvPicPr>
        <p:blipFill>
          <a:blip r:embed="rId7" cstate="print"/>
          <a:srcRect/>
          <a:stretch>
            <a:fillRect/>
          </a:stretch>
        </p:blipFill>
        <p:spPr bwMode="auto">
          <a:xfrm>
            <a:off x="4239032" y="3990641"/>
            <a:ext cx="1146048" cy="2104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4800" b="1" dirty="0" smtClean="0">
                <a:latin typeface="Arial" pitchFamily="34" charset="0"/>
                <a:cs typeface="Arial" pitchFamily="34" charset="0"/>
              </a:rPr>
              <a:t>Acknowledgment</a:t>
            </a:r>
          </a:p>
        </p:txBody>
      </p:sp>
      <p:sp>
        <p:nvSpPr>
          <p:cNvPr id="17" name="Slide Number Placeholder 16"/>
          <p:cNvSpPr>
            <a:spLocks noGrp="1"/>
          </p:cNvSpPr>
          <p:nvPr>
            <p:ph type="sldNum" sz="quarter" idx="12"/>
          </p:nvPr>
        </p:nvSpPr>
        <p:spPr/>
        <p:txBody>
          <a:bodyPr/>
          <a:lstStyle/>
          <a:p>
            <a:fld id="{B6F15528-21DE-4FAA-801E-634DDDAF4B2B}" type="slidenum">
              <a:rPr lang="en-US" smtClean="0"/>
              <a:pPr/>
              <a:t>32</a:t>
            </a:fld>
            <a:endParaRPr lang="en-US"/>
          </a:p>
        </p:txBody>
      </p:sp>
      <p:pic>
        <p:nvPicPr>
          <p:cNvPr id="825346" name="Picture 2"/>
          <p:cNvPicPr>
            <a:picLocks noChangeAspect="1" noChangeArrowheads="1"/>
          </p:cNvPicPr>
          <p:nvPr/>
        </p:nvPicPr>
        <p:blipFill>
          <a:blip r:embed="rId2" cstate="print"/>
          <a:srcRect/>
          <a:stretch>
            <a:fillRect/>
          </a:stretch>
        </p:blipFill>
        <p:spPr bwMode="auto">
          <a:xfrm>
            <a:off x="2514600" y="2362200"/>
            <a:ext cx="3937571"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3708708"/>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latin typeface="Arial" pitchFamily="34" charset="0"/>
                <a:cs typeface="Arial" pitchFamily="34" charset="0"/>
              </a:rPr>
              <a:t>  Mutual context model for Action </a:t>
            </a:r>
            <a:r>
              <a:rPr lang="en-US" sz="2800" dirty="0" smtClean="0">
                <a:latin typeface="Arial" pitchFamily="34" charset="0"/>
                <a:cs typeface="Arial" pitchFamily="34" charset="0"/>
              </a:rPr>
              <a:t>Recognition</a:t>
            </a:r>
            <a:endParaRPr lang="en-US" sz="2400" dirty="0" smtClean="0">
              <a:solidFill>
                <a:schemeClr val="bg1">
                  <a:lumMod val="50000"/>
                </a:schemeClr>
              </a:solidFill>
              <a:latin typeface="Arial" pitchFamily="34" charset="0"/>
              <a:cs typeface="Arial" pitchFamily="34" charset="0"/>
            </a:endParaRP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15.png"/>
          <p:cNvPicPr>
            <a:picLocks noChangeAspect="1"/>
          </p:cNvPicPr>
          <p:nvPr/>
        </p:nvPicPr>
        <p:blipFill>
          <a:blip r:embed="rId2" cstate="print"/>
          <a:stretch>
            <a:fillRect/>
          </a:stretch>
        </p:blipFill>
        <p:spPr>
          <a:xfrm>
            <a:off x="1828800" y="1905000"/>
            <a:ext cx="1989106" cy="3276600"/>
          </a:xfrm>
          <a:prstGeom prst="rect">
            <a:avLst/>
          </a:prstGeom>
        </p:spPr>
      </p:pic>
      <p:sp>
        <p:nvSpPr>
          <p:cNvPr id="33" name="Rectangle 32"/>
          <p:cNvSpPr/>
          <p:nvPr/>
        </p:nvSpPr>
        <p:spPr>
          <a:xfrm rot="17506315">
            <a:off x="2262208" y="2457923"/>
            <a:ext cx="247522" cy="1030098"/>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35"/>
          <p:cNvGrpSpPr/>
          <p:nvPr/>
        </p:nvGrpSpPr>
        <p:grpSpPr>
          <a:xfrm>
            <a:off x="2511866" y="2046565"/>
            <a:ext cx="993334" cy="2925298"/>
            <a:chOff x="2665422" y="2046565"/>
            <a:chExt cx="993334" cy="2925298"/>
          </a:xfrm>
        </p:grpSpPr>
        <p:sp>
          <p:nvSpPr>
            <p:cNvPr id="57" name="Rounded Rectangle 56"/>
            <p:cNvSpPr/>
            <p:nvPr/>
          </p:nvSpPr>
          <p:spPr>
            <a:xfrm rot="20605871">
              <a:off x="2665422" y="2046565"/>
              <a:ext cx="456991" cy="533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Rounded Rectangle 57"/>
            <p:cNvSpPr/>
            <p:nvPr/>
          </p:nvSpPr>
          <p:spPr>
            <a:xfrm rot="20255247">
              <a:off x="2895497" y="2503028"/>
              <a:ext cx="641572" cy="914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Rounded Rectangle 58"/>
            <p:cNvSpPr/>
            <p:nvPr/>
          </p:nvSpPr>
          <p:spPr>
            <a:xfrm rot="19957910">
              <a:off x="3217280" y="2419908"/>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Rounded Rectangle 59"/>
            <p:cNvSpPr/>
            <p:nvPr/>
          </p:nvSpPr>
          <p:spPr>
            <a:xfrm rot="3966386">
              <a:off x="3067035" y="2675718"/>
              <a:ext cx="238043" cy="592658"/>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Rounded Rectangle 60"/>
            <p:cNvSpPr/>
            <p:nvPr/>
          </p:nvSpPr>
          <p:spPr>
            <a:xfrm rot="21417997">
              <a:off x="2677367" y="2741022"/>
              <a:ext cx="228070" cy="53668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Rounded Rectangle 61"/>
            <p:cNvSpPr/>
            <p:nvPr/>
          </p:nvSpPr>
          <p:spPr>
            <a:xfrm rot="10584277">
              <a:off x="2751946" y="3046086"/>
              <a:ext cx="207937" cy="38651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Rounded Rectangle 62"/>
            <p:cNvSpPr/>
            <p:nvPr/>
          </p:nvSpPr>
          <p:spPr>
            <a:xfrm rot="789981">
              <a:off x="3270414" y="3357572"/>
              <a:ext cx="388342" cy="69776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Rounded Rectangle 63"/>
            <p:cNvSpPr/>
            <p:nvPr/>
          </p:nvSpPr>
          <p:spPr>
            <a:xfrm rot="789981">
              <a:off x="2898612" y="3490953"/>
              <a:ext cx="396225" cy="74124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Rounded Rectangle 64"/>
            <p:cNvSpPr/>
            <p:nvPr/>
          </p:nvSpPr>
          <p:spPr>
            <a:xfrm rot="222206">
              <a:off x="3198888" y="3988078"/>
              <a:ext cx="318735" cy="96963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Rounded Rectangle 65"/>
            <p:cNvSpPr/>
            <p:nvPr/>
          </p:nvSpPr>
          <p:spPr>
            <a:xfrm rot="18974320">
              <a:off x="2986136" y="4115779"/>
              <a:ext cx="343390" cy="85608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4" name="Rectangle 33"/>
          <p:cNvSpPr>
            <a:spLocks noChangeAspect="1"/>
          </p:cNvSpPr>
          <p:nvPr/>
        </p:nvSpPr>
        <p:spPr>
          <a:xfrm rot="17535029">
            <a:off x="2202120" y="2400519"/>
            <a:ext cx="374904" cy="1132030"/>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prstClr val="black"/>
                </a:solidFill>
                <a:latin typeface="Arial" pitchFamily="34" charset="0"/>
                <a:cs typeface="Arial" pitchFamily="34" charset="0"/>
              </a:rPr>
              <a:t>Human pose estimation &amp; Object detection</a:t>
            </a:r>
            <a:endParaRPr lang="en-US" sz="2800" b="1" dirty="0">
              <a:solidFill>
                <a:prstClr val="black"/>
              </a:solidFill>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5</a:t>
            </a:fld>
            <a:endParaRPr lang="en-US" dirty="0">
              <a:solidFill>
                <a:prstClr val="black">
                  <a:tint val="75000"/>
                </a:prstClr>
              </a:solidFill>
            </a:endParaRPr>
          </a:p>
        </p:txBody>
      </p:sp>
      <p:sp>
        <p:nvSpPr>
          <p:cNvPr id="42" name="Subtitle 2"/>
          <p:cNvSpPr txBox="1">
            <a:spLocks/>
          </p:cNvSpPr>
          <p:nvPr/>
        </p:nvSpPr>
        <p:spPr>
          <a:xfrm>
            <a:off x="2743200" y="1371600"/>
            <a:ext cx="38100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srgbClr val="FF0000"/>
                </a:solidFill>
                <a:effectLst>
                  <a:outerShdw blurRad="38100" dist="38100" dir="2700000" algn="tl">
                    <a:srgbClr val="000000">
                      <a:alpha val="43137"/>
                    </a:srgbClr>
                  </a:outerShdw>
                </a:effectLst>
                <a:latin typeface="Segoe Script" pitchFamily="34" charset="0"/>
                <a:cs typeface="Arial" pitchFamily="34" charset="0"/>
              </a:rPr>
              <a:t>Mutual Context</a:t>
            </a:r>
            <a:endParaRPr lang="en-US" sz="2800" b="1" dirty="0">
              <a:solidFill>
                <a:srgbClr val="FF0000"/>
              </a:solidFill>
              <a:effectLst>
                <a:outerShdw blurRad="38100" dist="38100" dir="2700000" algn="tl">
                  <a:srgbClr val="000000">
                    <a:alpha val="43137"/>
                  </a:srgbClr>
                </a:outerShdw>
              </a:effectLst>
              <a:latin typeface="Segoe Script" pitchFamily="34" charset="0"/>
              <a:cs typeface="Arial" pitchFamily="34" charset="0"/>
            </a:endParaRPr>
          </a:p>
        </p:txBody>
      </p:sp>
      <p:pic>
        <p:nvPicPr>
          <p:cNvPr id="3379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29001" y="1066800"/>
            <a:ext cx="2596113" cy="347472"/>
          </a:xfrm>
          <a:prstGeom prst="rect">
            <a:avLst/>
          </a:prstGeom>
          <a:noFill/>
          <a:ln w="9525">
            <a:noFill/>
            <a:miter lim="800000"/>
            <a:headEnd/>
            <a:tailEnd/>
          </a:ln>
        </p:spPr>
      </p:pic>
      <p:pic>
        <p:nvPicPr>
          <p:cNvPr id="35" name="Picture 34" descr="object.png"/>
          <p:cNvPicPr>
            <a:picLocks noChangeAspect="1"/>
          </p:cNvPicPr>
          <p:nvPr/>
        </p:nvPicPr>
        <p:blipFill>
          <a:blip r:embed="rId4" cstate="print"/>
          <a:stretch>
            <a:fillRect/>
          </a:stretch>
        </p:blipFill>
        <p:spPr>
          <a:xfrm>
            <a:off x="5334000" y="1905000"/>
            <a:ext cx="1981200" cy="3263576"/>
          </a:xfrm>
          <a:prstGeom prst="rect">
            <a:avLst/>
          </a:prstGeom>
        </p:spPr>
      </p:pic>
      <p:grpSp>
        <p:nvGrpSpPr>
          <p:cNvPr id="3" name="Group 41"/>
          <p:cNvGrpSpPr/>
          <p:nvPr/>
        </p:nvGrpSpPr>
        <p:grpSpPr>
          <a:xfrm>
            <a:off x="5622357" y="2074590"/>
            <a:ext cx="1109007" cy="2955468"/>
            <a:chOff x="5774757" y="2074590"/>
            <a:chExt cx="1109007" cy="2955468"/>
          </a:xfrm>
        </p:grpSpPr>
        <p:sp>
          <p:nvSpPr>
            <p:cNvPr id="38" name="Rounded Rectangle 37"/>
            <p:cNvSpPr/>
            <p:nvPr/>
          </p:nvSpPr>
          <p:spPr>
            <a:xfrm>
              <a:off x="6248400" y="2209800"/>
              <a:ext cx="304800" cy="4572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Rounded Rectangle 42"/>
            <p:cNvSpPr/>
            <p:nvPr/>
          </p:nvSpPr>
          <p:spPr>
            <a:xfrm>
              <a:off x="6172200" y="2590800"/>
              <a:ext cx="609600" cy="9906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ounded Rectangle 44"/>
            <p:cNvSpPr/>
            <p:nvPr/>
          </p:nvSpPr>
          <p:spPr>
            <a:xfrm rot="8355878">
              <a:off x="6602823" y="2157337"/>
              <a:ext cx="169963" cy="44872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ounded Rectangle 45"/>
            <p:cNvSpPr/>
            <p:nvPr/>
          </p:nvSpPr>
          <p:spPr>
            <a:xfrm rot="13506310">
              <a:off x="6630061" y="2442439"/>
              <a:ext cx="173357" cy="334049"/>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ounded Rectangle 47"/>
            <p:cNvSpPr/>
            <p:nvPr/>
          </p:nvSpPr>
          <p:spPr>
            <a:xfrm rot="8268781">
              <a:off x="5892401" y="2302939"/>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Rounded Rectangle 50"/>
            <p:cNvSpPr/>
            <p:nvPr/>
          </p:nvSpPr>
          <p:spPr>
            <a:xfrm rot="14320704">
              <a:off x="6033628" y="1815719"/>
              <a:ext cx="187210" cy="704952"/>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Rounded Rectangle 51"/>
            <p:cNvSpPr/>
            <p:nvPr/>
          </p:nvSpPr>
          <p:spPr>
            <a:xfrm rot="378764">
              <a:off x="6481815" y="3626266"/>
              <a:ext cx="378692" cy="719559"/>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Rounded Rectangle 66"/>
            <p:cNvSpPr/>
            <p:nvPr/>
          </p:nvSpPr>
          <p:spPr>
            <a:xfrm rot="21413603">
              <a:off x="6171024" y="3620222"/>
              <a:ext cx="383504" cy="591266"/>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Rounded Rectangle 69"/>
            <p:cNvSpPr/>
            <p:nvPr/>
          </p:nvSpPr>
          <p:spPr>
            <a:xfrm rot="21249300">
              <a:off x="6248594" y="4132084"/>
              <a:ext cx="304739" cy="89797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Rounded Rectangle 70"/>
            <p:cNvSpPr/>
            <p:nvPr/>
          </p:nvSpPr>
          <p:spPr>
            <a:xfrm rot="1220503">
              <a:off x="6412503" y="4222644"/>
              <a:ext cx="281870" cy="556311"/>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 name="Group 66"/>
          <p:cNvGrpSpPr>
            <a:grpSpLocks noChangeAspect="1"/>
          </p:cNvGrpSpPr>
          <p:nvPr/>
        </p:nvGrpSpPr>
        <p:grpSpPr>
          <a:xfrm>
            <a:off x="6217920" y="1905000"/>
            <a:ext cx="182880" cy="182880"/>
            <a:chOff x="6327648" y="1645920"/>
            <a:chExt cx="246888" cy="246888"/>
          </a:xfrm>
        </p:grpSpPr>
        <p:sp>
          <p:nvSpPr>
            <p:cNvPr id="73" name="Rectangle 72"/>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Rectangle 73"/>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 xmlns:p14="http://schemas.microsoft.com/office/powerpoint/2010/main" val="634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0" fill="hold" nodeType="withEffect">
                                  <p:stCondLst>
                                    <p:cond delay="0"/>
                                  </p:stCondLst>
                                  <p:childTnLst>
                                    <p:set>
                                      <p:cBhvr>
                                        <p:cTn id="11" dur="1" fill="hold">
                                          <p:stCondLst>
                                            <p:cond delay="0"/>
                                          </p:stCondLst>
                                        </p:cTn>
                                        <p:tgtEl>
                                          <p:spTgt spid="33793"/>
                                        </p:tgtEl>
                                        <p:attrNameLst>
                                          <p:attrName>style.visibility</p:attrName>
                                        </p:attrNameLst>
                                      </p:cBhvr>
                                      <p:to>
                                        <p:strVal val="visible"/>
                                      </p:to>
                                    </p:set>
                                    <p:anim calcmode="lin" valueType="num">
                                      <p:cBhvr>
                                        <p:cTn id="12" dur="500" fill="hold"/>
                                        <p:tgtEl>
                                          <p:spTgt spid="33793"/>
                                        </p:tgtEl>
                                        <p:attrNameLst>
                                          <p:attrName>ppt_w</p:attrName>
                                        </p:attrNameLst>
                                      </p:cBhvr>
                                      <p:tavLst>
                                        <p:tav tm="0">
                                          <p:val>
                                            <p:fltVal val="0"/>
                                          </p:val>
                                        </p:tav>
                                        <p:tav tm="100000">
                                          <p:val>
                                            <p:strVal val="#ppt_w"/>
                                          </p:val>
                                        </p:tav>
                                      </p:tavLst>
                                    </p:anim>
                                    <p:anim calcmode="lin" valueType="num">
                                      <p:cBhvr>
                                        <p:cTn id="13" dur="500" fill="hold"/>
                                        <p:tgtEl>
                                          <p:spTgt spid="33793"/>
                                        </p:tgtEl>
                                        <p:attrNameLst>
                                          <p:attrName>ppt_h</p:attrName>
                                        </p:attrNameLst>
                                      </p:cBhvr>
                                      <p:tavLst>
                                        <p:tav tm="0">
                                          <p:val>
                                            <p:fltVal val="0"/>
                                          </p:val>
                                        </p:tav>
                                        <p:tav tm="100000">
                                          <p:val>
                                            <p:strVal val="#ppt_h"/>
                                          </p:val>
                                        </p:tav>
                                      </p:tavLst>
                                    </p:anim>
                                    <p:animEffect transition="in" filter="fade">
                                      <p:cBhvr>
                                        <p:cTn id="14" dur="500"/>
                                        <p:tgtEl>
                                          <p:spTgt spid="33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1981200" y="1828800"/>
            <a:ext cx="12192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8600" y="2895600"/>
            <a:ext cx="4114800" cy="23622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6</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p:oleObj spid="_x0000_s664595" name="Equation" r:id="rId4" imgW="3771900" imgH="330200" progId="Equation.DSMT4">
              <p:embed/>
            </p:oleObj>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p:oleObj spid="_x0000_s664596" name="Equation" r:id="rId5" imgW="3136900" imgH="330200" progId="Equation.DSMT4">
              <p:embed/>
            </p:oleObj>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4" name="TextBox 73"/>
          <p:cNvSpPr txBox="1"/>
          <p:nvPr/>
        </p:nvSpPr>
        <p:spPr>
          <a:xfrm>
            <a:off x="304800" y="3025914"/>
            <a:ext cx="3657600" cy="707886"/>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Compatibility between actions, objects, and human poses: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381000" y="3905250"/>
          <a:ext cx="3898900" cy="1054100"/>
        </p:xfrm>
        <a:graphic>
          <a:graphicData uri="http://schemas.openxmlformats.org/presentationml/2006/ole">
            <p:oleObj spid="_x0000_s664597" name="Equation" r:id="rId6" imgW="3898900" imgH="1054100" progId="Equation.DSMT4">
              <p:embed/>
            </p:oleObj>
          </a:graphicData>
        </a:graphic>
      </p:graphicFrame>
      <p:sp>
        <p:nvSpPr>
          <p:cNvPr id="87" name="Oval 86"/>
          <p:cNvSpPr/>
          <p:nvPr/>
        </p:nvSpPr>
        <p:spPr>
          <a:xfrm>
            <a:off x="3767328" y="4419600"/>
            <a:ext cx="548640"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80" name="TextBox 79"/>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81" name="Straight Connector 80"/>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93"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101"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95" idx="5"/>
            <a:endCxn id="93" idx="1"/>
          </p:cNvCxnSpPr>
          <p:nvPr/>
        </p:nvCxnSpPr>
        <p:spPr>
          <a:xfrm rot="16200000" flipH="1">
            <a:off x="6489940" y="1889946"/>
            <a:ext cx="597355" cy="52856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1" name="Straight Connector 16"/>
          <p:cNvCxnSpPr>
            <a:endCxn id="95" idx="3"/>
          </p:cNvCxnSpPr>
          <p:nvPr/>
        </p:nvCxnSpPr>
        <p:spPr>
          <a:xfrm rot="5400000" flipH="1" flipV="1">
            <a:off x="5203186" y="1910170"/>
            <a:ext cx="1139893" cy="103066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2" name="Straight Connector 17"/>
          <p:cNvCxnSpPr>
            <a:endCxn id="101" idx="0"/>
          </p:cNvCxnSpPr>
          <p:nvPr/>
        </p:nvCxnSpPr>
        <p:spPr>
          <a:xfrm rot="5400000">
            <a:off x="5552594" y="2145806"/>
            <a:ext cx="1054873" cy="55497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93" name="Oval 92"/>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95" name="Oval 94"/>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97" name="Object 4"/>
          <p:cNvGraphicFramePr>
            <a:graphicFrameLocks noChangeAspect="1"/>
          </p:cNvGraphicFramePr>
          <p:nvPr/>
        </p:nvGraphicFramePr>
        <p:xfrm>
          <a:off x="7377294" y="3810159"/>
          <a:ext cx="347662" cy="155575"/>
        </p:xfrm>
        <a:graphic>
          <a:graphicData uri="http://schemas.openxmlformats.org/presentationml/2006/ole">
            <p:oleObj spid="_x0000_s664598" name="Equation" r:id="rId7" imgW="330057" imgH="165028" progId="Equation.DSMT4">
              <p:embed/>
            </p:oleObj>
          </a:graphicData>
        </a:graphic>
      </p:graphicFrame>
      <p:grpSp>
        <p:nvGrpSpPr>
          <p:cNvPr id="98" name="Group 156"/>
          <p:cNvGrpSpPr/>
          <p:nvPr/>
        </p:nvGrpSpPr>
        <p:grpSpPr>
          <a:xfrm>
            <a:off x="6245352" y="3670903"/>
            <a:ext cx="416966" cy="347472"/>
            <a:chOff x="5410200" y="3790950"/>
            <a:chExt cx="457200" cy="381000"/>
          </a:xfrm>
        </p:grpSpPr>
        <p:sp>
          <p:nvSpPr>
            <p:cNvPr id="99" name="Oval 98"/>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00" name="TextBox 99"/>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01" name="Oval 100"/>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02" name="Group 157"/>
          <p:cNvGrpSpPr/>
          <p:nvPr/>
        </p:nvGrpSpPr>
        <p:grpSpPr>
          <a:xfrm>
            <a:off x="6865061" y="3670903"/>
            <a:ext cx="416966" cy="347472"/>
            <a:chOff x="6172200" y="3733800"/>
            <a:chExt cx="457200" cy="381000"/>
          </a:xfrm>
        </p:grpSpPr>
        <p:sp>
          <p:nvSpPr>
            <p:cNvPr id="103" name="TextBox 102"/>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04" name="Oval 103"/>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05" name="Group 158"/>
          <p:cNvGrpSpPr/>
          <p:nvPr/>
        </p:nvGrpSpPr>
        <p:grpSpPr>
          <a:xfrm>
            <a:off x="7856885" y="3670903"/>
            <a:ext cx="416966" cy="347474"/>
            <a:chOff x="7467600" y="3809998"/>
            <a:chExt cx="457200" cy="381002"/>
          </a:xfrm>
        </p:grpSpPr>
        <p:sp>
          <p:nvSpPr>
            <p:cNvPr id="107" name="TextBox 106"/>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09" name="Oval 108"/>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10" name="Oval 109"/>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11" name="TextBox 110"/>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12" name="TextBox 111"/>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13" name="Object 6"/>
          <p:cNvGraphicFramePr>
            <a:graphicFrameLocks noChangeAspect="1"/>
          </p:cNvGraphicFramePr>
          <p:nvPr/>
        </p:nvGraphicFramePr>
        <p:xfrm>
          <a:off x="5311956" y="3079839"/>
          <a:ext cx="347663" cy="155575"/>
        </p:xfrm>
        <a:graphic>
          <a:graphicData uri="http://schemas.openxmlformats.org/presentationml/2006/ole">
            <p:oleObj spid="_x0000_s664599" name="Equation" r:id="rId8" imgW="330057" imgH="165028" progId="Equation.DSMT4">
              <p:embed/>
            </p:oleObj>
          </a:graphicData>
        </a:graphic>
      </p:graphicFrame>
      <p:sp>
        <p:nvSpPr>
          <p:cNvPr id="114" name="TextBox 113"/>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15" name="Straight Connector 114"/>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19" name="Straight Connector 118"/>
          <p:cNvCxnSpPr/>
          <p:nvPr/>
        </p:nvCxnSpPr>
        <p:spPr>
          <a:xfrm rot="10800000" flipV="1">
            <a:off x="5975910" y="2652871"/>
            <a:ext cx="1005840" cy="415508"/>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flipV="1">
            <a:off x="5323640" y="2594959"/>
            <a:ext cx="1652016" cy="457200"/>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pic>
        <p:nvPicPr>
          <p:cNvPr id="121" name="Picture 120" descr="model_image - Copy.bmp"/>
          <p:cNvPicPr>
            <a:picLocks/>
          </p:cNvPicPr>
          <p:nvPr/>
        </p:nvPicPr>
        <p:blipFill>
          <a:blip r:embed="rId9"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22" name="Straight Connector 121"/>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127"/>
          <p:cNvGrpSpPr/>
          <p:nvPr/>
        </p:nvGrpSpPr>
        <p:grpSpPr>
          <a:xfrm>
            <a:off x="4343400" y="4416552"/>
            <a:ext cx="5117919" cy="1291957"/>
            <a:chOff x="4267200" y="2438403"/>
            <a:chExt cx="5117919" cy="1291957"/>
          </a:xfrm>
        </p:grpSpPr>
        <p:pic>
          <p:nvPicPr>
            <p:cNvPr id="129" name="Picture 128" descr="model_image_1 - Copy.bmp"/>
            <p:cNvPicPr>
              <a:picLocks/>
            </p:cNvPicPr>
            <p:nvPr/>
          </p:nvPicPr>
          <p:blipFill>
            <a:blip r:embed="rId10"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30" name="Picture 129" descr="model_image_2 - Copy.bmp"/>
            <p:cNvPicPr>
              <a:picLocks/>
            </p:cNvPicPr>
            <p:nvPr/>
          </p:nvPicPr>
          <p:blipFill>
            <a:blip r:embed="rId11"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31" name="Straight Connector 130"/>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6" name="Arc 135"/>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TextBox 136"/>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38" name="Straight Connector 137"/>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634525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7</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p:oleObj spid="_x0000_s665619" name="Equation" r:id="rId4" imgW="3771900" imgH="330200" progId="Equation.DSMT4">
              <p:embed/>
            </p:oleObj>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p:oleObj spid="_x0000_s665620" name="Equation" r:id="rId5" imgW="3136900" imgH="330200" progId="Equation.DSMT4">
              <p:embed/>
            </p:oleObj>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3" name="Rectangle 72"/>
          <p:cNvSpPr/>
          <p:nvPr/>
        </p:nvSpPr>
        <p:spPr>
          <a:xfrm>
            <a:off x="3352800" y="1828800"/>
            <a:ext cx="8382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8600" y="2895600"/>
            <a:ext cx="4114800" cy="2667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04800" y="3025914"/>
            <a:ext cx="2209800" cy="400110"/>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Modeling actions: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533400" y="3498850"/>
          <a:ext cx="2730500" cy="673100"/>
        </p:xfrm>
        <a:graphic>
          <a:graphicData uri="http://schemas.openxmlformats.org/presentationml/2006/ole">
            <p:oleObj spid="_x0000_s665621" name="Equation" r:id="rId6" imgW="2730500" imgH="673100" progId="Equation.DSMT4">
              <p:embed/>
            </p:oleObj>
          </a:graphicData>
        </a:graphic>
      </p:graphicFrame>
      <p:cxnSp>
        <p:nvCxnSpPr>
          <p:cNvPr id="72" name="Straight Connector 71"/>
          <p:cNvCxnSpPr/>
          <p:nvPr/>
        </p:nvCxnSpPr>
        <p:spPr>
          <a:xfrm>
            <a:off x="2819400" y="4038600"/>
            <a:ext cx="4572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62200" y="4318337"/>
            <a:ext cx="1981200" cy="1015663"/>
          </a:xfrm>
          <a:prstGeom prst="rect">
            <a:avLst/>
          </a:prstGeom>
          <a:noFill/>
          <a:ln w="25400">
            <a:noFill/>
            <a:miter lim="800000"/>
          </a:ln>
        </p:spPr>
        <p:txBody>
          <a:bodyPr wrap="square" rtlCol="0">
            <a:spAutoFit/>
          </a:bodyPr>
          <a:lstStyle/>
          <a:p>
            <a:r>
              <a:rPr lang="en-US" sz="2000" i="1" dirty="0" smtClean="0">
                <a:latin typeface="Times New Roman" pitchFamily="18" charset="0"/>
                <a:cs typeface="Times New Roman" pitchFamily="18" charset="0"/>
              </a:rPr>
              <a:t>N</a:t>
            </a:r>
            <a:r>
              <a:rPr lang="en-US" sz="2000" i="1" baseline="-25000" dirty="0" smtClean="0">
                <a:latin typeface="Times New Roman" pitchFamily="18" charset="0"/>
                <a:cs typeface="Times New Roman" pitchFamily="18" charset="0"/>
              </a:rPr>
              <a:t>a</a:t>
            </a:r>
            <a:r>
              <a:rPr lang="en-US" sz="2000" dirty="0" smtClean="0">
                <a:latin typeface="Arial" pitchFamily="34" charset="0"/>
                <a:cs typeface="Arial" pitchFamily="34" charset="0"/>
              </a:rPr>
              <a:t>-dimensional output of an action classifier</a:t>
            </a:r>
            <a:endParaRPr lang="en-US" sz="2000" dirty="0">
              <a:latin typeface="Arial" pitchFamily="34" charset="0"/>
              <a:cs typeface="Arial" pitchFamily="34" charset="0"/>
            </a:endParaRPr>
          </a:p>
        </p:txBody>
      </p:sp>
      <p:sp>
        <p:nvSpPr>
          <p:cNvPr id="80" name="Oval 79"/>
          <p:cNvSpPr/>
          <p:nvPr/>
        </p:nvSpPr>
        <p:spPr>
          <a:xfrm>
            <a:off x="2414016" y="3657600"/>
            <a:ext cx="384048"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rot="16200000" flipH="1">
            <a:off x="2971800" y="4114800"/>
            <a:ext cx="304800" cy="1524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87" name="TextBox 86"/>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88" name="Straight Connector 87"/>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98"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104"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99" idx="5"/>
            <a:endCxn id="98"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16"/>
          <p:cNvCxnSpPr>
            <a:endCxn id="99"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17"/>
          <p:cNvCxnSpPr>
            <a:endCxn id="104"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Oval 97"/>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99" name="Oval 98"/>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00" name="Object 4"/>
          <p:cNvGraphicFramePr>
            <a:graphicFrameLocks noChangeAspect="1"/>
          </p:cNvGraphicFramePr>
          <p:nvPr/>
        </p:nvGraphicFramePr>
        <p:xfrm>
          <a:off x="7377294" y="3810159"/>
          <a:ext cx="347662" cy="155575"/>
        </p:xfrm>
        <a:graphic>
          <a:graphicData uri="http://schemas.openxmlformats.org/presentationml/2006/ole">
            <p:oleObj spid="_x0000_s665622" name="Equation" r:id="rId7" imgW="330057" imgH="165028" progId="Equation.DSMT4">
              <p:embed/>
            </p:oleObj>
          </a:graphicData>
        </a:graphic>
      </p:graphicFrame>
      <p:grpSp>
        <p:nvGrpSpPr>
          <p:cNvPr id="101" name="Group 156"/>
          <p:cNvGrpSpPr/>
          <p:nvPr/>
        </p:nvGrpSpPr>
        <p:grpSpPr>
          <a:xfrm>
            <a:off x="6245352" y="3670903"/>
            <a:ext cx="416966" cy="347472"/>
            <a:chOff x="5410200" y="3790950"/>
            <a:chExt cx="457200" cy="381000"/>
          </a:xfrm>
        </p:grpSpPr>
        <p:sp>
          <p:nvSpPr>
            <p:cNvPr id="102" name="Oval 101"/>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03" name="TextBox 102"/>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04" name="Oval 103"/>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05" name="Group 157"/>
          <p:cNvGrpSpPr/>
          <p:nvPr/>
        </p:nvGrpSpPr>
        <p:grpSpPr>
          <a:xfrm>
            <a:off x="6865061" y="3670903"/>
            <a:ext cx="416966" cy="347472"/>
            <a:chOff x="6172200" y="3733800"/>
            <a:chExt cx="457200" cy="381000"/>
          </a:xfrm>
        </p:grpSpPr>
        <p:sp>
          <p:nvSpPr>
            <p:cNvPr id="107" name="TextBox 106"/>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09" name="Oval 108"/>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10" name="Group 158"/>
          <p:cNvGrpSpPr/>
          <p:nvPr/>
        </p:nvGrpSpPr>
        <p:grpSpPr>
          <a:xfrm>
            <a:off x="7856885" y="3670903"/>
            <a:ext cx="416966" cy="347474"/>
            <a:chOff x="7467600" y="3809998"/>
            <a:chExt cx="457200" cy="381002"/>
          </a:xfrm>
        </p:grpSpPr>
        <p:sp>
          <p:nvSpPr>
            <p:cNvPr id="111" name="TextBox 110"/>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12" name="Oval 111"/>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13" name="Oval 112"/>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14" name="TextBox 113"/>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15" name="TextBox 114"/>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16" name="Object 6"/>
          <p:cNvGraphicFramePr>
            <a:graphicFrameLocks noChangeAspect="1"/>
          </p:cNvGraphicFramePr>
          <p:nvPr/>
        </p:nvGraphicFramePr>
        <p:xfrm>
          <a:off x="5311956" y="3079839"/>
          <a:ext cx="347663" cy="155575"/>
        </p:xfrm>
        <a:graphic>
          <a:graphicData uri="http://schemas.openxmlformats.org/presentationml/2006/ole">
            <p:oleObj spid="_x0000_s665623" name="Equation" r:id="rId8" imgW="330057" imgH="165028" progId="Equation.DSMT4">
              <p:embed/>
            </p:oleObj>
          </a:graphicData>
        </a:graphic>
      </p:graphicFrame>
      <p:cxnSp>
        <p:nvCxnSpPr>
          <p:cNvPr id="118" name="Straight Connector 117"/>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22" name="Straight Connector 121"/>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24" name="Picture 123" descr="model_image - Copy.bmp"/>
          <p:cNvPicPr>
            <a:picLocks/>
          </p:cNvPicPr>
          <p:nvPr/>
        </p:nvPicPr>
        <p:blipFill>
          <a:blip r:embed="rId9"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25" name="Straight Connector 124"/>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1" name="Group 130"/>
          <p:cNvGrpSpPr/>
          <p:nvPr/>
        </p:nvGrpSpPr>
        <p:grpSpPr>
          <a:xfrm>
            <a:off x="4343400" y="4416552"/>
            <a:ext cx="5117919" cy="1291957"/>
            <a:chOff x="4267200" y="2438403"/>
            <a:chExt cx="5117919" cy="1291957"/>
          </a:xfrm>
        </p:grpSpPr>
        <p:pic>
          <p:nvPicPr>
            <p:cNvPr id="132" name="Picture 131" descr="model_image_1 - Copy.bmp"/>
            <p:cNvPicPr>
              <a:picLocks/>
            </p:cNvPicPr>
            <p:nvPr/>
          </p:nvPicPr>
          <p:blipFill>
            <a:blip r:embed="rId10"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33" name="Picture 132" descr="model_image_2 - Copy.bmp"/>
            <p:cNvPicPr>
              <a:picLocks/>
            </p:cNvPicPr>
            <p:nvPr/>
          </p:nvPicPr>
          <p:blipFill>
            <a:blip r:embed="rId11"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34" name="Straight Connector 133"/>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2" name="Arc 141"/>
          <p:cNvSpPr/>
          <p:nvPr/>
        </p:nvSpPr>
        <p:spPr>
          <a:xfrm rot="19102699" flipV="1">
            <a:off x="6103179" y="1408848"/>
            <a:ext cx="2336961" cy="4049969"/>
          </a:xfrm>
          <a:prstGeom prst="arc">
            <a:avLst>
              <a:gd name="adj1" fmla="val 16059229"/>
              <a:gd name="adj2" fmla="val 4207621"/>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TextBox 148"/>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sp>
        <p:nvSpPr>
          <p:cNvPr id="117" name="TextBox 116"/>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50" name="Straight Connector 149"/>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634525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87" name="TextBox 86"/>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88" name="Straight Connector 87"/>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104"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112"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05" idx="5"/>
            <a:endCxn id="104"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16"/>
          <p:cNvCxnSpPr>
            <a:endCxn id="105"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7"/>
          <p:cNvCxnSpPr>
            <a:endCxn id="112"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05" name="Oval 104"/>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07" name="Object 4"/>
          <p:cNvGraphicFramePr>
            <a:graphicFrameLocks noChangeAspect="1"/>
          </p:cNvGraphicFramePr>
          <p:nvPr/>
        </p:nvGraphicFramePr>
        <p:xfrm>
          <a:off x="7377294" y="3810159"/>
          <a:ext cx="347662" cy="155575"/>
        </p:xfrm>
        <a:graphic>
          <a:graphicData uri="http://schemas.openxmlformats.org/presentationml/2006/ole">
            <p:oleObj spid="_x0000_s666646" name="Equation" r:id="rId4" imgW="330057" imgH="165028" progId="Equation.DSMT4">
              <p:embed/>
            </p:oleObj>
          </a:graphicData>
        </a:graphic>
      </p:graphicFrame>
      <p:grpSp>
        <p:nvGrpSpPr>
          <p:cNvPr id="109" name="Group 156"/>
          <p:cNvGrpSpPr/>
          <p:nvPr/>
        </p:nvGrpSpPr>
        <p:grpSpPr>
          <a:xfrm>
            <a:off x="6245352" y="3670903"/>
            <a:ext cx="416966" cy="347472"/>
            <a:chOff x="5410200" y="3790950"/>
            <a:chExt cx="457200" cy="381000"/>
          </a:xfrm>
        </p:grpSpPr>
        <p:sp>
          <p:nvSpPr>
            <p:cNvPr id="110" name="Oval 109"/>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11" name="TextBox 110"/>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12" name="Oval 111"/>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13" name="Group 157"/>
          <p:cNvGrpSpPr/>
          <p:nvPr/>
        </p:nvGrpSpPr>
        <p:grpSpPr>
          <a:xfrm>
            <a:off x="6865061" y="3670903"/>
            <a:ext cx="416966" cy="347472"/>
            <a:chOff x="6172200" y="3733800"/>
            <a:chExt cx="457200" cy="381000"/>
          </a:xfrm>
        </p:grpSpPr>
        <p:sp>
          <p:nvSpPr>
            <p:cNvPr id="114" name="TextBox 113"/>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15" name="Oval 114"/>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16" name="Group 158"/>
          <p:cNvGrpSpPr/>
          <p:nvPr/>
        </p:nvGrpSpPr>
        <p:grpSpPr>
          <a:xfrm>
            <a:off x="7856885" y="3670903"/>
            <a:ext cx="416966" cy="347474"/>
            <a:chOff x="7467600" y="3809998"/>
            <a:chExt cx="457200" cy="381002"/>
          </a:xfrm>
        </p:grpSpPr>
        <p:sp>
          <p:nvSpPr>
            <p:cNvPr id="117" name="TextBox 116"/>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18" name="Oval 117"/>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19" name="Oval 118"/>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20" name="TextBox 119"/>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21" name="TextBox 120"/>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22" name="Object 6"/>
          <p:cNvGraphicFramePr>
            <a:graphicFrameLocks noChangeAspect="1"/>
          </p:cNvGraphicFramePr>
          <p:nvPr/>
        </p:nvGraphicFramePr>
        <p:xfrm>
          <a:off x="5311956" y="3079839"/>
          <a:ext cx="347663" cy="155575"/>
        </p:xfrm>
        <a:graphic>
          <a:graphicData uri="http://schemas.openxmlformats.org/presentationml/2006/ole">
            <p:oleObj spid="_x0000_s666647" name="Equation" r:id="rId5" imgW="330057" imgH="165028" progId="Equation.DSMT4">
              <p:embed/>
            </p:oleObj>
          </a:graphicData>
        </a:graphic>
      </p:graphicFrame>
      <p:sp>
        <p:nvSpPr>
          <p:cNvPr id="123" name="TextBox 122"/>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24" name="Straight Connector 123"/>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29" name="Straight Connector 128"/>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31" name="Picture 130" descr="model_image - Copy.bmp"/>
          <p:cNvPicPr>
            <a:picLocks/>
          </p:cNvPicPr>
          <p:nvPr/>
        </p:nvPicPr>
        <p:blipFill>
          <a:blip r:embed="rId6"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32" name="Straight Connector 131"/>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36" name="Rectangle 135"/>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Group 136"/>
          <p:cNvGrpSpPr/>
          <p:nvPr/>
        </p:nvGrpSpPr>
        <p:grpSpPr>
          <a:xfrm>
            <a:off x="4343400" y="4416552"/>
            <a:ext cx="5117919" cy="1291957"/>
            <a:chOff x="4267200" y="2438403"/>
            <a:chExt cx="5117919" cy="1291957"/>
          </a:xfrm>
        </p:grpSpPr>
        <p:pic>
          <p:nvPicPr>
            <p:cNvPr id="138" name="Picture 137" descr="model_image_1 - Copy.bmp"/>
            <p:cNvPicPr>
              <a:picLocks/>
            </p:cNvPicPr>
            <p:nvPr/>
          </p:nvPicPr>
          <p:blipFill>
            <a:blip r:embed="rId7"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42" name="Picture 141" descr="model_image_2 - Copy.bmp"/>
            <p:cNvPicPr>
              <a:picLocks/>
            </p:cNvPicPr>
            <p:nvPr/>
          </p:nvPicPr>
          <p:blipFill>
            <a:blip r:embed="rId8"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49" name="Straight Connector 148"/>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24"/>
          <p:cNvCxnSpPr/>
          <p:nvPr/>
        </p:nvCxnSpPr>
        <p:spPr>
          <a:xfrm rot="5400000" flipH="1" flipV="1">
            <a:off x="5049847" y="4048331"/>
            <a:ext cx="1504539"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4" name="Straight Connector 24"/>
          <p:cNvCxnSpPr/>
          <p:nvPr/>
        </p:nvCxnSpPr>
        <p:spPr>
          <a:xfrm rot="5400000" flipH="1" flipV="1">
            <a:off x="4284125" y="4157069"/>
            <a:ext cx="1714119"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55" name="Arc 154"/>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TextBox 155"/>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57" name="Straight Connector 156"/>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8</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p:oleObj spid="_x0000_s666648" name="Equation" r:id="rId9" imgW="3771900" imgH="330200" progId="Equation.DSMT4">
              <p:embed/>
            </p:oleObj>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p:oleObj spid="_x0000_s666649" name="Equation" r:id="rId10" imgW="3136900" imgH="330200" progId="Equation.DSMT4">
              <p:embed/>
            </p:oleObj>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3" name="Rectangle 72"/>
          <p:cNvSpPr/>
          <p:nvPr/>
        </p:nvSpPr>
        <p:spPr>
          <a:xfrm>
            <a:off x="1219200" y="2209800"/>
            <a:ext cx="8382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8600" y="2819400"/>
            <a:ext cx="4572000" cy="35052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04800" y="2949714"/>
            <a:ext cx="2209800" cy="400110"/>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Modeling objects: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431800" y="3409950"/>
          <a:ext cx="3530600" cy="698500"/>
        </p:xfrm>
        <a:graphic>
          <a:graphicData uri="http://schemas.openxmlformats.org/presentationml/2006/ole">
            <p:oleObj spid="_x0000_s666650" name="Equation" r:id="rId11" imgW="3530600" imgH="698500" progId="Equation.DSMT4">
              <p:embed/>
            </p:oleObj>
          </a:graphicData>
        </a:graphic>
      </p:graphicFrame>
      <p:cxnSp>
        <p:nvCxnSpPr>
          <p:cNvPr id="82" name="Straight Connector 81"/>
          <p:cNvCxnSpPr/>
          <p:nvPr/>
        </p:nvCxnSpPr>
        <p:spPr>
          <a:xfrm>
            <a:off x="3124200" y="3962400"/>
            <a:ext cx="6096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flipV="1">
            <a:off x="1524000" y="3962400"/>
            <a:ext cx="1828800" cy="11430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28600" y="5029200"/>
            <a:ext cx="2057400" cy="707886"/>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Object detection scores</a:t>
            </a:r>
            <a:endParaRPr lang="en-US" sz="2000" dirty="0">
              <a:latin typeface="Arial" pitchFamily="34" charset="0"/>
              <a:cs typeface="Arial" pitchFamily="34" charset="0"/>
            </a:endParaRPr>
          </a:p>
        </p:txBody>
      </p:sp>
      <p:cxnSp>
        <p:nvCxnSpPr>
          <p:cNvPr id="92" name="Straight Connector 91"/>
          <p:cNvCxnSpPr/>
          <p:nvPr/>
        </p:nvCxnSpPr>
        <p:spPr>
          <a:xfrm>
            <a:off x="3657600" y="4648200"/>
            <a:ext cx="9144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3695700" y="4686300"/>
            <a:ext cx="457200" cy="3810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2362200" y="5105400"/>
            <a:ext cx="2362200" cy="1015663"/>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Spatial relationship between two object windows</a:t>
            </a:r>
            <a:endParaRPr lang="en-US" sz="2000" dirty="0">
              <a:latin typeface="Arial" pitchFamily="34" charset="0"/>
              <a:cs typeface="Arial" pitchFamily="34" charset="0"/>
            </a:endParaRPr>
          </a:p>
        </p:txBody>
      </p:sp>
      <p:graphicFrame>
        <p:nvGraphicFramePr>
          <p:cNvPr id="566279" name="Object 7"/>
          <p:cNvGraphicFramePr>
            <a:graphicFrameLocks noChangeAspect="1"/>
          </p:cNvGraphicFramePr>
          <p:nvPr/>
        </p:nvGraphicFramePr>
        <p:xfrm>
          <a:off x="381000" y="4114800"/>
          <a:ext cx="4267200" cy="698500"/>
        </p:xfrm>
        <a:graphic>
          <a:graphicData uri="http://schemas.openxmlformats.org/presentationml/2006/ole">
            <p:oleObj spid="_x0000_s666651" name="Equation" r:id="rId12" imgW="4267200" imgH="698500" progId="Equation.DSMT4">
              <p:embed/>
            </p:oleObj>
          </a:graphicData>
        </a:graphic>
      </p:graphicFrame>
      <p:sp>
        <p:nvSpPr>
          <p:cNvPr id="101" name="Oval 100"/>
          <p:cNvSpPr/>
          <p:nvPr/>
        </p:nvSpPr>
        <p:spPr>
          <a:xfrm>
            <a:off x="2667000" y="3581400"/>
            <a:ext cx="384048"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072384" y="4267200"/>
            <a:ext cx="438912"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634525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80"/>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83" name="TextBox 82"/>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87" name="Straight Connector 86"/>
          <p:cNvCxnSpPr/>
          <p:nvPr/>
        </p:nvCxnSpPr>
        <p:spPr>
          <a:xfrm rot="5400000" flipH="1" flipV="1">
            <a:off x="6266809" y="2904951"/>
            <a:ext cx="982121" cy="598020"/>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102" idx="4"/>
          </p:cNvCxnSpPr>
          <p:nvPr/>
        </p:nvCxnSpPr>
        <p:spPr>
          <a:xfrm rot="5400000" flipH="1" flipV="1">
            <a:off x="6634706" y="3148671"/>
            <a:ext cx="947172" cy="125090"/>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V="1">
            <a:off x="7112068" y="2865483"/>
            <a:ext cx="1030892" cy="677484"/>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111"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04" idx="5"/>
            <a:endCxn id="102"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16"/>
          <p:cNvCxnSpPr>
            <a:endCxn id="104"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17"/>
          <p:cNvCxnSpPr>
            <a:endCxn id="111"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04" name="Oval 103"/>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05" name="Object 4"/>
          <p:cNvGraphicFramePr>
            <a:graphicFrameLocks noChangeAspect="1"/>
          </p:cNvGraphicFramePr>
          <p:nvPr/>
        </p:nvGraphicFramePr>
        <p:xfrm>
          <a:off x="7377294" y="3810159"/>
          <a:ext cx="347662" cy="155575"/>
        </p:xfrm>
        <a:graphic>
          <a:graphicData uri="http://schemas.openxmlformats.org/presentationml/2006/ole">
            <p:oleObj spid="_x0000_s667667" name="Equation" r:id="rId4" imgW="330057" imgH="165028" progId="Equation.DSMT4">
              <p:embed/>
            </p:oleObj>
          </a:graphicData>
        </a:graphic>
      </p:graphicFrame>
      <p:grpSp>
        <p:nvGrpSpPr>
          <p:cNvPr id="107" name="Group 156"/>
          <p:cNvGrpSpPr/>
          <p:nvPr/>
        </p:nvGrpSpPr>
        <p:grpSpPr>
          <a:xfrm>
            <a:off x="6245352" y="3670903"/>
            <a:ext cx="416966" cy="347472"/>
            <a:chOff x="5410200" y="3790950"/>
            <a:chExt cx="457200" cy="381000"/>
          </a:xfrm>
        </p:grpSpPr>
        <p:sp>
          <p:nvSpPr>
            <p:cNvPr id="109" name="Oval 108"/>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10" name="TextBox 109"/>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11" name="Oval 110"/>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12" name="Group 157"/>
          <p:cNvGrpSpPr/>
          <p:nvPr/>
        </p:nvGrpSpPr>
        <p:grpSpPr>
          <a:xfrm>
            <a:off x="6865061" y="3670903"/>
            <a:ext cx="416966" cy="347472"/>
            <a:chOff x="6172200" y="3733800"/>
            <a:chExt cx="457200" cy="381000"/>
          </a:xfrm>
        </p:grpSpPr>
        <p:sp>
          <p:nvSpPr>
            <p:cNvPr id="113" name="TextBox 112"/>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14" name="Oval 113"/>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15" name="Group 158"/>
          <p:cNvGrpSpPr/>
          <p:nvPr/>
        </p:nvGrpSpPr>
        <p:grpSpPr>
          <a:xfrm>
            <a:off x="7856885" y="3670903"/>
            <a:ext cx="416966" cy="347474"/>
            <a:chOff x="7467600" y="3809998"/>
            <a:chExt cx="457200" cy="381002"/>
          </a:xfrm>
        </p:grpSpPr>
        <p:sp>
          <p:nvSpPr>
            <p:cNvPr id="116" name="TextBox 115"/>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17" name="Oval 116"/>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18" name="Oval 117"/>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19" name="TextBox 118"/>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20" name="TextBox 119"/>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21" name="Object 6"/>
          <p:cNvGraphicFramePr>
            <a:graphicFrameLocks noChangeAspect="1"/>
          </p:cNvGraphicFramePr>
          <p:nvPr/>
        </p:nvGraphicFramePr>
        <p:xfrm>
          <a:off x="5311956" y="3079839"/>
          <a:ext cx="347663" cy="155575"/>
        </p:xfrm>
        <a:graphic>
          <a:graphicData uri="http://schemas.openxmlformats.org/presentationml/2006/ole">
            <p:oleObj spid="_x0000_s667668" name="Equation" r:id="rId5" imgW="330057" imgH="165028" progId="Equation.DSMT4">
              <p:embed/>
            </p:oleObj>
          </a:graphicData>
        </a:graphic>
      </p:graphicFrame>
      <p:sp>
        <p:nvSpPr>
          <p:cNvPr id="122" name="TextBox 121"/>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23" name="Straight Connector 122"/>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28" name="Straight Connector 127"/>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30" name="Picture 129" descr="model_image - Copy.bmp"/>
          <p:cNvPicPr>
            <a:picLocks/>
          </p:cNvPicPr>
          <p:nvPr/>
        </p:nvPicPr>
        <p:blipFill>
          <a:blip r:embed="rId6"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31" name="Straight Connector 130"/>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35" name="Rectangle 134"/>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6" name="Group 135"/>
          <p:cNvGrpSpPr/>
          <p:nvPr/>
        </p:nvGrpSpPr>
        <p:grpSpPr>
          <a:xfrm>
            <a:off x="4343400" y="4416552"/>
            <a:ext cx="5117919" cy="1291957"/>
            <a:chOff x="4267200" y="2438403"/>
            <a:chExt cx="5117919" cy="1291957"/>
          </a:xfrm>
        </p:grpSpPr>
        <p:pic>
          <p:nvPicPr>
            <p:cNvPr id="137" name="Picture 136" descr="model_image_1 - Copy.bmp"/>
            <p:cNvPicPr>
              <a:picLocks/>
            </p:cNvPicPr>
            <p:nvPr/>
          </p:nvPicPr>
          <p:blipFill>
            <a:blip r:embed="rId7"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38" name="Picture 137" descr="model_image_2 - Copy.bmp"/>
            <p:cNvPicPr>
              <a:picLocks/>
            </p:cNvPicPr>
            <p:nvPr/>
          </p:nvPicPr>
          <p:blipFill>
            <a:blip r:embed="rId8"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42" name="Straight Connector 141"/>
          <p:cNvCxnSpPr/>
          <p:nvPr/>
        </p:nvCxnSpPr>
        <p:spPr>
          <a:xfrm rot="5400000" flipH="1" flipV="1">
            <a:off x="6165445" y="4295189"/>
            <a:ext cx="55362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flipH="1" flipV="1">
            <a:off x="7548632" y="4526838"/>
            <a:ext cx="1004725" cy="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0"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Arc 153"/>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Box 154"/>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56" name="Straight Connector 155"/>
          <p:cNvCxnSpPr/>
          <p:nvPr/>
        </p:nvCxnSpPr>
        <p:spPr>
          <a:xfrm rot="5400000" flipH="1" flipV="1">
            <a:off x="6736946" y="4348361"/>
            <a:ext cx="62982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209800" y="2209800"/>
            <a:ext cx="9144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9</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p:oleObj spid="_x0000_s667669" name="Equation" r:id="rId9" imgW="3771900" imgH="330200" progId="Equation.DSMT4">
              <p:embed/>
            </p:oleObj>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p:oleObj spid="_x0000_s667670" name="Equation" r:id="rId10" imgW="3136900" imgH="330200" progId="Equation.DSMT4">
              <p:embed/>
            </p:oleObj>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6" name="Rectangle 75"/>
          <p:cNvSpPr/>
          <p:nvPr/>
        </p:nvSpPr>
        <p:spPr>
          <a:xfrm>
            <a:off x="228600" y="2819400"/>
            <a:ext cx="4495800" cy="3429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04800" y="2949714"/>
            <a:ext cx="3657600" cy="400110"/>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Modeling human poses: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304800" y="3429000"/>
          <a:ext cx="4191000" cy="1028700"/>
        </p:xfrm>
        <a:graphic>
          <a:graphicData uri="http://schemas.openxmlformats.org/presentationml/2006/ole">
            <p:oleObj spid="_x0000_s667671" name="Equation" r:id="rId11" imgW="4191000" imgH="1028700" progId="Equation.DSMT4">
              <p:embed/>
            </p:oleObj>
          </a:graphicData>
        </a:graphic>
      </p:graphicFrame>
      <p:cxnSp>
        <p:nvCxnSpPr>
          <p:cNvPr id="72" name="Straight Connector 71"/>
          <p:cNvCxnSpPr/>
          <p:nvPr/>
        </p:nvCxnSpPr>
        <p:spPr>
          <a:xfrm>
            <a:off x="3886200" y="4343400"/>
            <a:ext cx="4572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3771900" y="4457700"/>
            <a:ext cx="457200" cy="2286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2743200" y="4800600"/>
            <a:ext cx="1981200" cy="1015663"/>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Detection score of the </a:t>
            </a:r>
            <a:r>
              <a:rPr lang="en-US" sz="2000" i="1" dirty="0" smtClean="0">
                <a:latin typeface="Times New Roman" pitchFamily="18" charset="0"/>
                <a:cs typeface="Times New Roman" pitchFamily="18" charset="0"/>
              </a:rPr>
              <a:t>l</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th</a:t>
            </a:r>
            <a:r>
              <a:rPr lang="en-US" sz="2000" dirty="0" smtClean="0">
                <a:latin typeface="Arial" pitchFamily="34" charset="0"/>
                <a:cs typeface="Arial" pitchFamily="34" charset="0"/>
              </a:rPr>
              <a:t> body part</a:t>
            </a:r>
            <a:endParaRPr lang="en-US" sz="2000" dirty="0">
              <a:latin typeface="Arial" pitchFamily="34" charset="0"/>
              <a:cs typeface="Arial" pitchFamily="34" charset="0"/>
            </a:endParaRPr>
          </a:p>
        </p:txBody>
      </p:sp>
      <p:sp>
        <p:nvSpPr>
          <p:cNvPr id="93" name="Oval 92"/>
          <p:cNvSpPr/>
          <p:nvPr/>
        </p:nvSpPr>
        <p:spPr>
          <a:xfrm>
            <a:off x="3374136" y="3962400"/>
            <a:ext cx="384048"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p:cNvCxnSpPr/>
          <p:nvPr/>
        </p:nvCxnSpPr>
        <p:spPr>
          <a:xfrm>
            <a:off x="2286000" y="4343400"/>
            <a:ext cx="9144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flipV="1">
            <a:off x="1676400" y="4343400"/>
            <a:ext cx="990600" cy="3810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228600" y="4724400"/>
            <a:ext cx="2286000" cy="1323439"/>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Location of the </a:t>
            </a:r>
            <a:r>
              <a:rPr lang="en-US" sz="2000" i="1" dirty="0" smtClean="0">
                <a:latin typeface="Times New Roman" pitchFamily="18" charset="0"/>
                <a:cs typeface="Times New Roman" pitchFamily="18" charset="0"/>
              </a:rPr>
              <a:t>l</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th</a:t>
            </a:r>
            <a:r>
              <a:rPr lang="en-US" sz="2000" dirty="0" smtClean="0">
                <a:latin typeface="Arial" pitchFamily="34" charset="0"/>
                <a:cs typeface="Arial" pitchFamily="34" charset="0"/>
              </a:rPr>
              <a:t> body part with the prior of atomic pose </a:t>
            </a:r>
            <a:r>
              <a:rPr lang="en-US" sz="2000" i="1" dirty="0" smtClean="0">
                <a:latin typeface="Times New Roman" pitchFamily="18" charset="0"/>
                <a:cs typeface="Times New Roman" pitchFamily="18" charset="0"/>
              </a:rPr>
              <a:t>h</a:t>
            </a:r>
            <a:r>
              <a:rPr lang="en-US" sz="2000" i="1" baseline="-25000" dirty="0" smtClean="0">
                <a:latin typeface="Times New Roman" pitchFamily="18" charset="0"/>
                <a:cs typeface="Times New Roman" pitchFamily="18" charset="0"/>
              </a:rPr>
              <a:t>i</a:t>
            </a:r>
            <a:endParaRPr lang="en-US" sz="2000" i="1" baseline="-25000" dirty="0">
              <a:latin typeface="Times New Roman" pitchFamily="18" charset="0"/>
              <a:cs typeface="Times New Roman" pitchFamily="18" charset="0"/>
            </a:endParaRPr>
          </a:p>
        </p:txBody>
      </p:sp>
      <p:sp>
        <p:nvSpPr>
          <p:cNvPr id="103" name="Oval 102"/>
          <p:cNvSpPr/>
          <p:nvPr/>
        </p:nvSpPr>
        <p:spPr>
          <a:xfrm>
            <a:off x="1783080" y="3962400"/>
            <a:ext cx="384048"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63452540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BANGPENG@ZQPLLMMRRPWYY57I" val="3783"/>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20944</TotalTime>
  <Words>1413</Words>
  <Application>Microsoft Office PowerPoint</Application>
  <PresentationFormat>On-screen Show (4:3)</PresentationFormat>
  <Paragraphs>376</Paragraphs>
  <Slides>32</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6_Office Theme</vt:lpstr>
      <vt:lpstr>Equation</vt:lpstr>
      <vt:lpstr>Recognizing Human-Object Interaction Activities</vt:lpstr>
      <vt:lpstr>Slide 2</vt:lpstr>
      <vt:lpstr>Slide 3</vt:lpstr>
      <vt:lpstr>Slide 4</vt:lpstr>
      <vt:lpstr>Slide 5</vt:lpstr>
      <vt:lpstr>Mutual Context Model Representation</vt:lpstr>
      <vt:lpstr>Mutual Context Model Representation</vt:lpstr>
      <vt:lpstr>Mutual Context Model Representation</vt:lpstr>
      <vt:lpstr>Mutual Context Model Representation</vt:lpstr>
      <vt:lpstr>Mutual Context Model Representation</vt:lpstr>
      <vt:lpstr>Model Learning Result</vt:lpstr>
      <vt:lpstr>Slide 12</vt:lpstr>
      <vt:lpstr>Sports Dataset</vt:lpstr>
      <vt:lpstr>Action Classification Results</vt:lpstr>
      <vt:lpstr>Object Detection Results</vt:lpstr>
      <vt:lpstr>Human Pose Estimation Results</vt:lpstr>
      <vt:lpstr>Slide 17</vt:lpstr>
      <vt:lpstr>Is Classification the End?</vt:lpstr>
      <vt:lpstr>Is Classification the End?</vt:lpstr>
      <vt:lpstr>Is Classification the End?</vt:lpstr>
      <vt:lpstr>Retrieval Instead of Classification</vt:lpstr>
      <vt:lpstr>Slide 22</vt:lpstr>
      <vt:lpstr>Action Retrieval: Obtaining Ground Truth</vt:lpstr>
      <vt:lpstr>Action Retrieval: Obtaining Ground Truth</vt:lpstr>
      <vt:lpstr>Action Retrieval: Obtaining Ground Truth</vt:lpstr>
      <vt:lpstr>Action Retrieval: Obtaining Ground Truth</vt:lpstr>
      <vt:lpstr>Action Retrieval: Obtaining Ground Truth</vt:lpstr>
      <vt:lpstr>Action Retrieval: Our Approach</vt:lpstr>
      <vt:lpstr>Action Retrieval: Evaluation Metric</vt:lpstr>
      <vt:lpstr>Action Retrieval: Result</vt:lpstr>
      <vt:lpstr>Action Retrieval: Result</vt:lpstr>
      <vt:lpstr>Acknowledgment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caltech talk</dc:title>
  <dc:creator>Windows User</dc:creator>
  <cp:lastModifiedBy>Bangpeng</cp:lastModifiedBy>
  <cp:revision>604</cp:revision>
  <dcterms:created xsi:type="dcterms:W3CDTF">2010-10-10T19:13:14Z</dcterms:created>
  <dcterms:modified xsi:type="dcterms:W3CDTF">2011-10-02T18:48:08Z</dcterms:modified>
</cp:coreProperties>
</file>