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60" r:id="rId3"/>
    <p:sldId id="354" r:id="rId4"/>
    <p:sldId id="263" r:id="rId5"/>
    <p:sldId id="362" r:id="rId6"/>
    <p:sldId id="363" r:id="rId7"/>
    <p:sldId id="364" r:id="rId8"/>
    <p:sldId id="365" r:id="rId9"/>
    <p:sldId id="366" r:id="rId10"/>
    <p:sldId id="323" r:id="rId11"/>
    <p:sldId id="324" r:id="rId12"/>
    <p:sldId id="330" r:id="rId13"/>
    <p:sldId id="328" r:id="rId14"/>
    <p:sldId id="335" r:id="rId15"/>
    <p:sldId id="357" r:id="rId16"/>
    <p:sldId id="358" r:id="rId17"/>
    <p:sldId id="360" r:id="rId18"/>
    <p:sldId id="337" r:id="rId19"/>
    <p:sldId id="345" r:id="rId20"/>
    <p:sldId id="346" r:id="rId21"/>
    <p:sldId id="339" r:id="rId22"/>
    <p:sldId id="348" r:id="rId23"/>
    <p:sldId id="351" r:id="rId24"/>
    <p:sldId id="368" r:id="rId25"/>
    <p:sldId id="342" r:id="rId26"/>
    <p:sldId id="343" r:id="rId27"/>
    <p:sldId id="3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0000"/>
    <a:srgbClr val="FCFCFC"/>
    <a:srgbClr val="FAFAFA"/>
    <a:srgbClr val="F2F2F2"/>
    <a:srgbClr val="FEFEFE"/>
    <a:srgbClr val="9C0000"/>
    <a:srgbClr val="8E0000"/>
    <a:srgbClr val="A90000"/>
    <a:srgbClr val="920000"/>
    <a:srgbClr val="BD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0" autoAdjust="0"/>
    <p:restoredTop sz="66334" autoAdjust="0"/>
  </p:normalViewPr>
  <p:slideViewPr>
    <p:cSldViewPr snapToGrid="0">
      <p:cViewPr varScale="1">
        <p:scale>
          <a:sx n="123" d="100"/>
          <a:sy n="123" d="100"/>
        </p:scale>
        <p:origin x="1440" y="1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3FB82-2F2C-46CD-8EA7-D8714F1DBD1C}" type="datetimeFigureOut">
              <a:rPr lang="en-US" smtClean="0"/>
              <a:t>8/21/2014</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35A8B-ACE8-4588-9DCD-BF3B0B20FA5D}" type="slidenum">
              <a:rPr lang="en-US" smtClean="0"/>
              <a:t>‹#›</a:t>
            </a:fld>
            <a:endParaRPr lang="en-US"/>
          </a:p>
        </p:txBody>
      </p:sp>
    </p:spTree>
    <p:extLst>
      <p:ext uri="{BB962C8B-B14F-4D97-AF65-F5344CB8AC3E}">
        <p14:creationId xmlns:p14="http://schemas.microsoft.com/office/powerpoint/2010/main" val="351394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a:t>
            </a:fld>
            <a:endParaRPr lang="en-US"/>
          </a:p>
        </p:txBody>
      </p:sp>
    </p:spTree>
    <p:extLst>
      <p:ext uri="{BB962C8B-B14F-4D97-AF65-F5344CB8AC3E}">
        <p14:creationId xmlns:p14="http://schemas.microsoft.com/office/powerpoint/2010/main" val="448112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Based upon the above observation,</a:t>
            </a:r>
            <a:r>
              <a:rPr lang="en-US" baseline="0" dirty="0" smtClean="0"/>
              <a:t> we propose our pipeline.</a:t>
            </a:r>
          </a:p>
          <a:p>
            <a:endParaRPr lang="en-US" baseline="0" dirty="0" smtClean="0"/>
          </a:p>
          <a:p>
            <a:r>
              <a:rPr lang="en-US" baseline="0" dirty="0" smtClean="0"/>
              <a:t>It has two main steps, building initial depth estimation and refine the depth estimation. </a:t>
            </a:r>
          </a:p>
          <a:p>
            <a:endParaRPr lang="en-US" baseline="0" dirty="0" smtClean="0"/>
          </a:p>
          <a:p>
            <a:r>
              <a:rPr lang="en-US" baseline="0" dirty="0" smtClean="0"/>
              <a:t>The first step has two sub steps. For pose estimation, we find a set of similar shapes and optimal view estimation. Based upon the view estimation, we can do 2D matching and transfer depth from sets of similar shapes to the images. </a:t>
            </a:r>
          </a:p>
          <a:p>
            <a:endParaRPr lang="en-US" baseline="0" dirty="0" smtClean="0"/>
          </a:p>
          <a:p>
            <a:r>
              <a:rPr lang="en-US" baseline="0" dirty="0" smtClean="0"/>
              <a:t>After this step, we have the initial depth estimation, thus a point cloud in 3D. In the next step, we do non-rigid ICP among the lifted point cloud and similar shapes. This outputs a refined depth estimation.</a:t>
            </a:r>
          </a:p>
          <a:p>
            <a:endParaRPr lang="en-US" baseline="0" dirty="0" smtClean="0"/>
          </a:p>
          <a:p>
            <a:r>
              <a:rPr lang="en-US" baseline="0" dirty="0" smtClean="0"/>
              <a:t>We will further explain key steps as follows.</a:t>
            </a:r>
          </a:p>
        </p:txBody>
      </p:sp>
      <p:sp>
        <p:nvSpPr>
          <p:cNvPr id="4" name="灯片编号占位符 3"/>
          <p:cNvSpPr>
            <a:spLocks noGrp="1"/>
          </p:cNvSpPr>
          <p:nvPr>
            <p:ph type="sldNum" sz="quarter" idx="10"/>
          </p:nvPr>
        </p:nvSpPr>
        <p:spPr/>
        <p:txBody>
          <a:bodyPr/>
          <a:lstStyle/>
          <a:p>
            <a:fld id="{C4235A8B-ACE8-4588-9DCD-BF3B0B20FA5D}" type="slidenum">
              <a:rPr lang="en-US" smtClean="0"/>
              <a:t>10</a:t>
            </a:fld>
            <a:endParaRPr lang="en-US"/>
          </a:p>
        </p:txBody>
      </p:sp>
    </p:spTree>
    <p:extLst>
      <p:ext uri="{BB962C8B-B14F-4D97-AF65-F5344CB8AC3E}">
        <p14:creationId xmlns:p14="http://schemas.microsoft.com/office/powerpoint/2010/main" val="204429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is</a:t>
            </a:r>
            <a:r>
              <a:rPr lang="en-US" baseline="0" dirty="0" smtClean="0"/>
              <a:t> pose estimation. </a:t>
            </a:r>
          </a:p>
          <a:p>
            <a:endParaRPr lang="en-US" baseline="0" dirty="0" smtClean="0"/>
          </a:p>
          <a:p>
            <a:r>
              <a:rPr lang="en-US" baseline="0" dirty="0" smtClean="0"/>
              <a:t>Given an image, we can compare it with rendered views of a shape by image features, such as </a:t>
            </a:r>
            <a:r>
              <a:rPr lang="en-US" baseline="0" dirty="0" err="1" smtClean="0"/>
              <a:t>HoG</a:t>
            </a:r>
            <a:r>
              <a:rPr lang="en-US" baseline="0" dirty="0" smtClean="0"/>
              <a:t>. We use the sphere to indicate the similarity of the image and every view of the shape. Blue means higher similarity. It can be seen that relying a single for pose estimation is not robust. However, if we can compare the image with multiple shapes, we can incorporate mappings among the shape network and find the pose that is the most consistent with all shape candidates. </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11</a:t>
            </a:fld>
            <a:endParaRPr lang="en-US"/>
          </a:p>
        </p:txBody>
      </p:sp>
    </p:spTree>
    <p:extLst>
      <p:ext uri="{BB962C8B-B14F-4D97-AF65-F5344CB8AC3E}">
        <p14:creationId xmlns:p14="http://schemas.microsoft.com/office/powerpoint/2010/main" val="1636289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We</a:t>
            </a:r>
            <a:r>
              <a:rPr lang="en-US" baseline="0" dirty="0" smtClean="0"/>
              <a:t> have seen the power of shape network in pose estimation. Here, we again use it in the 2D matching step. Just as before, we can take advantage of mappings in the shape network to enforce that depth estimation agrees with all shapes. </a:t>
            </a:r>
            <a:endParaRPr lang="en-US" dirty="0"/>
          </a:p>
        </p:txBody>
      </p:sp>
      <p:sp>
        <p:nvSpPr>
          <p:cNvPr id="4" name="灯片编号占位符 3"/>
          <p:cNvSpPr>
            <a:spLocks noGrp="1"/>
          </p:cNvSpPr>
          <p:nvPr>
            <p:ph type="sldNum" sz="quarter" idx="10"/>
          </p:nvPr>
        </p:nvSpPr>
        <p:spPr/>
        <p:txBody>
          <a:bodyPr/>
          <a:lstStyle/>
          <a:p>
            <a:fld id="{C4235A8B-ACE8-4588-9DCD-BF3B0B20FA5D}" type="slidenum">
              <a:rPr lang="en-US" smtClean="0"/>
              <a:t>12</a:t>
            </a:fld>
            <a:endParaRPr lang="en-US"/>
          </a:p>
        </p:txBody>
      </p:sp>
    </p:spTree>
    <p:extLst>
      <p:ext uri="{BB962C8B-B14F-4D97-AF65-F5344CB8AC3E}">
        <p14:creationId xmlns:p14="http://schemas.microsoft.com/office/powerpoint/2010/main" val="2726223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initial</a:t>
            </a:r>
            <a:r>
              <a:rPr lang="en-US" baseline="0" dirty="0" smtClean="0"/>
              <a:t> depth estimation step, we have lifted the input from 2D image to 3D point cloud. Starting from this moment, we can do matching in 3D among reconstructed point clouds and similar shapes. We adopt an iterative procedure to refine it. </a:t>
            </a:r>
          </a:p>
          <a:p>
            <a:endParaRPr lang="en-US" baseline="0" dirty="0" smtClean="0"/>
          </a:p>
          <a:p>
            <a:r>
              <a:rPr lang="en-US" baseline="0" dirty="0" smtClean="0"/>
              <a:t>Remember that the point cloud comes from an ill-defined problem, therefore, we cannot truly trust it. As a key novelty of this work, we introduce a method to deform shape with regularities learned from </a:t>
            </a:r>
            <a:r>
              <a:rPr lang="en-US" baseline="0" smtClean="0"/>
              <a:t>shape collection.</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13</a:t>
            </a:fld>
            <a:endParaRPr lang="en-US"/>
          </a:p>
        </p:txBody>
      </p:sp>
    </p:spTree>
    <p:extLst>
      <p:ext uri="{BB962C8B-B14F-4D97-AF65-F5344CB8AC3E}">
        <p14:creationId xmlns:p14="http://schemas.microsoft.com/office/powerpoint/2010/main" val="2022874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we use a</a:t>
            </a:r>
            <a:r>
              <a:rPr lang="en-US" baseline="0" dirty="0" smtClean="0"/>
              <a:t> simple example to illustrate it.</a:t>
            </a:r>
          </a:p>
          <a:p>
            <a:endParaRPr lang="en-US" baseline="0" dirty="0" smtClean="0"/>
          </a:p>
          <a:p>
            <a:r>
              <a:rPr lang="en-US" dirty="0" smtClean="0"/>
              <a:t>As we showed</a:t>
            </a:r>
            <a:r>
              <a:rPr lang="en-US" baseline="0" dirty="0" smtClean="0"/>
              <a:t> before, deforming a single shape towards the image by contour matching may give you bad result for views other than the one to be matched. But after seeing neighbor shapes in the collection, we can learn that, a natural deformation should preserve the circular symmetry. That will generate an improved result for all views. </a:t>
            </a:r>
          </a:p>
          <a:p>
            <a:endParaRPr lang="en-US" baseline="0" dirty="0" smtClean="0"/>
          </a:p>
          <a:p>
            <a:r>
              <a:rPr lang="en-US" baseline="0" dirty="0" smtClean="0"/>
              <a:t>This inspires us to infer a shape deformation prior from the shape collection and use it to guide the deformation towards the image.</a:t>
            </a:r>
            <a:endParaRPr lang="en-US" dirty="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14</a:t>
            </a:fld>
            <a:endParaRPr lang="en-US"/>
          </a:p>
        </p:txBody>
      </p:sp>
    </p:spTree>
    <p:extLst>
      <p:ext uri="{BB962C8B-B14F-4D97-AF65-F5344CB8AC3E}">
        <p14:creationId xmlns:p14="http://schemas.microsoft.com/office/powerpoint/2010/main" val="409247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Formally, we consider to</a:t>
            </a:r>
            <a:r>
              <a:rPr lang="en-US" baseline="0" dirty="0" smtClean="0"/>
              <a:t> represent shape deformation using deformation fields. Therefore, the deformation can be parameterized as the movement of “control points”. By checking how one model deforms to many neighbors, we can discover the common subspace these deformation shares.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15</a:t>
            </a:fld>
            <a:endParaRPr lang="en-US"/>
          </a:p>
        </p:txBody>
      </p:sp>
    </p:spTree>
    <p:extLst>
      <p:ext uri="{BB962C8B-B14F-4D97-AF65-F5344CB8AC3E}">
        <p14:creationId xmlns:p14="http://schemas.microsoft.com/office/powerpoint/2010/main" val="250181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In</a:t>
            </a:r>
            <a:r>
              <a:rPr lang="en-US" baseline="0" dirty="0" smtClean="0"/>
              <a:t> fact, when assuming the deformation subspace to be linear, o</a:t>
            </a:r>
            <a:r>
              <a:rPr lang="en-US" dirty="0" smtClean="0"/>
              <a:t>ur experiment shows that, </a:t>
            </a:r>
            <a:r>
              <a:rPr lang="en-US" baseline="0" dirty="0" smtClean="0"/>
              <a:t>it is quite a low-dimensional. In the plot, x-axis is the rank of principal values and y-axis is the principal values, which shows the variance of shape in the principal direction. As shown in the top-right figures, the first deformation mode tends to grow a shape taller, while the fourth deformation mode tends to shrink the model towards the center. We build a prior of quadratic form to enforce that shape deformation lives in this low-dimensional space when fitting images.</a:t>
            </a:r>
            <a:endParaRPr lang="en-US" dirty="0"/>
          </a:p>
        </p:txBody>
      </p:sp>
      <p:sp>
        <p:nvSpPr>
          <p:cNvPr id="4" name="灯片编号占位符 3"/>
          <p:cNvSpPr>
            <a:spLocks noGrp="1"/>
          </p:cNvSpPr>
          <p:nvPr>
            <p:ph type="sldNum" sz="quarter" idx="10"/>
          </p:nvPr>
        </p:nvSpPr>
        <p:spPr/>
        <p:txBody>
          <a:bodyPr/>
          <a:lstStyle/>
          <a:p>
            <a:fld id="{C4235A8B-ACE8-4588-9DCD-BF3B0B20FA5D}" type="slidenum">
              <a:rPr lang="en-US" smtClean="0"/>
              <a:t>16</a:t>
            </a:fld>
            <a:endParaRPr lang="en-US"/>
          </a:p>
        </p:txBody>
      </p:sp>
    </p:spTree>
    <p:extLst>
      <p:ext uri="{BB962C8B-B14F-4D97-AF65-F5344CB8AC3E}">
        <p14:creationId xmlns:p14="http://schemas.microsoft.com/office/powerpoint/2010/main" val="2903170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show some experiment results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18</a:t>
            </a:fld>
            <a:endParaRPr lang="en-US"/>
          </a:p>
        </p:txBody>
      </p:sp>
    </p:spTree>
    <p:extLst>
      <p:ext uri="{BB962C8B-B14F-4D97-AF65-F5344CB8AC3E}">
        <p14:creationId xmlns:p14="http://schemas.microsoft.com/office/powerpoint/2010/main" val="3152909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result is point cloud reconstruction. It can be seen that we can build pretty decent point cloud, comparable</a:t>
            </a:r>
            <a:r>
              <a:rPr lang="en-US" baseline="0" dirty="0" smtClean="0"/>
              <a:t> to Kinect scan. For the base of the lamp, because of the reflectance, Kinect misses certain area, while ours is more smooth. </a:t>
            </a:r>
          </a:p>
          <a:p>
            <a:endParaRPr lang="en-US" baseline="0" dirty="0" smtClean="0"/>
          </a:p>
          <a:p>
            <a:r>
              <a:rPr lang="en-US" baseline="0" dirty="0" smtClean="0"/>
              <a:t>However, because we introduced an L2 smooth term, we have some flying points at the neck. Using L1 smooth term may eliminate them.</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19</a:t>
            </a:fld>
            <a:endParaRPr lang="en-US"/>
          </a:p>
        </p:txBody>
      </p:sp>
    </p:spTree>
    <p:extLst>
      <p:ext uri="{BB962C8B-B14F-4D97-AF65-F5344CB8AC3E}">
        <p14:creationId xmlns:p14="http://schemas.microsoft.com/office/powerpoint/2010/main" val="3818005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again</a:t>
            </a:r>
            <a:r>
              <a:rPr lang="en-US" baseline="0" dirty="0" smtClean="0"/>
              <a:t> a point cloud reconstruction example. Our recovery is close to Kinect. Because the image is taken from high elevation, our reconstruction also looks better from above. But we also see that when looked from below, our seat estimation is too thick. This is the perspective effect.</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20</a:t>
            </a:fld>
            <a:endParaRPr lang="en-US"/>
          </a:p>
        </p:txBody>
      </p:sp>
    </p:spTree>
    <p:extLst>
      <p:ext uri="{BB962C8B-B14F-4D97-AF65-F5344CB8AC3E}">
        <p14:creationId xmlns:p14="http://schemas.microsoft.com/office/powerpoint/2010/main" val="13122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 that we have </a:t>
            </a:r>
            <a:r>
              <a:rPr lang="en-US" baseline="0" dirty="0" smtClean="0"/>
              <a:t>an image from the web. We can segment the foreground object from the background, automatically or manually. Our problem is, can we estimate the depth and even </a:t>
            </a:r>
            <a:r>
              <a:rPr lang="en-US" baseline="0" dirty="0" err="1" smtClean="0"/>
              <a:t>rebuid</a:t>
            </a:r>
            <a:r>
              <a:rPr lang="en-US" baseline="0" dirty="0" smtClean="0"/>
              <a:t> the model? We all know that this problem is physically ill-defined and extremely challenging.</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a:t>
            </a:fld>
            <a:endParaRPr lang="en-US"/>
          </a:p>
        </p:txBody>
      </p:sp>
    </p:spTree>
    <p:extLst>
      <p:ext uri="{BB962C8B-B14F-4D97-AF65-F5344CB8AC3E}">
        <p14:creationId xmlns:p14="http://schemas.microsoft.com/office/powerpoint/2010/main" val="4106040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By learning symmetry patterns from the shape collection, we can also complete</a:t>
            </a:r>
            <a:r>
              <a:rPr lang="en-US" baseline="0" dirty="0" smtClean="0"/>
              <a:t> the invisible part of the shape and reconstruct  the surface.</a:t>
            </a:r>
            <a:endParaRPr lang="en-US" dirty="0"/>
          </a:p>
        </p:txBody>
      </p:sp>
      <p:sp>
        <p:nvSpPr>
          <p:cNvPr id="4" name="灯片编号占位符 3"/>
          <p:cNvSpPr>
            <a:spLocks noGrp="1"/>
          </p:cNvSpPr>
          <p:nvPr>
            <p:ph type="sldNum" sz="quarter" idx="10"/>
          </p:nvPr>
        </p:nvSpPr>
        <p:spPr/>
        <p:txBody>
          <a:bodyPr/>
          <a:lstStyle/>
          <a:p>
            <a:fld id="{C4235A8B-ACE8-4588-9DCD-BF3B0B20FA5D}" type="slidenum">
              <a:rPr lang="en-US" smtClean="0"/>
              <a:t>21</a:t>
            </a:fld>
            <a:endParaRPr lang="en-US"/>
          </a:p>
        </p:txBody>
      </p:sp>
    </p:spTree>
    <p:extLst>
      <p:ext uri="{BB962C8B-B14F-4D97-AF65-F5344CB8AC3E}">
        <p14:creationId xmlns:p14="http://schemas.microsoft.com/office/powerpoint/2010/main" val="1454100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Traditionally, building</a:t>
            </a:r>
            <a:r>
              <a:rPr lang="en-US" altLang="zh-CN" baseline="0" dirty="0" smtClean="0"/>
              <a:t> 3D models is a highly skilled task and can only be done by professionals. We know that there are way more shapes than 3D models in the world, hence, we </a:t>
            </a:r>
            <a:r>
              <a:rPr lang="en-US" altLang="zh-CN" dirty="0" smtClean="0"/>
              <a:t>envision that our tool is </a:t>
            </a:r>
            <a:r>
              <a:rPr lang="en-US" altLang="zh-CN" baseline="0" dirty="0" smtClean="0"/>
              <a:t>a key step towards scalable shape modeling.</a:t>
            </a:r>
            <a:endParaRPr lang="en-US" dirty="0"/>
          </a:p>
        </p:txBody>
      </p:sp>
      <p:sp>
        <p:nvSpPr>
          <p:cNvPr id="4" name="灯片编号占位符 3"/>
          <p:cNvSpPr>
            <a:spLocks noGrp="1"/>
          </p:cNvSpPr>
          <p:nvPr>
            <p:ph type="sldNum" sz="quarter" idx="10"/>
          </p:nvPr>
        </p:nvSpPr>
        <p:spPr/>
        <p:txBody>
          <a:bodyPr/>
          <a:lstStyle/>
          <a:p>
            <a:fld id="{C4235A8B-ACE8-4588-9DCD-BF3B0B20FA5D}" type="slidenum">
              <a:rPr lang="en-US" smtClean="0"/>
              <a:t>22</a:t>
            </a:fld>
            <a:endParaRPr lang="en-US"/>
          </a:p>
        </p:txBody>
      </p:sp>
    </p:spTree>
    <p:extLst>
      <p:ext uri="{BB962C8B-B14F-4D97-AF65-F5344CB8AC3E}">
        <p14:creationId xmlns:p14="http://schemas.microsoft.com/office/powerpoint/2010/main" val="2513811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transporting depth from shapes to images, with the bridge built</a:t>
            </a:r>
            <a:r>
              <a:rPr lang="en-US" baseline="0" dirty="0" smtClean="0"/>
              <a:t> by our tool, we  can also transport useful information from images to shapes, such as semantic labels, color and texture.</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23</a:t>
            </a:fld>
            <a:endParaRPr lang="en-US"/>
          </a:p>
        </p:txBody>
      </p:sp>
    </p:spTree>
    <p:extLst>
      <p:ext uri="{BB962C8B-B14F-4D97-AF65-F5344CB8AC3E}">
        <p14:creationId xmlns:p14="http://schemas.microsoft.com/office/powerpoint/2010/main" val="2572971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challenge for current system</a:t>
            </a:r>
            <a:r>
              <a:rPr lang="en-US" baseline="0" dirty="0" smtClean="0"/>
              <a:t> is “</a:t>
            </a:r>
            <a:r>
              <a:rPr lang="en-US" baseline="0" smtClean="0"/>
              <a:t>image-shape matching” part.</a:t>
            </a:r>
            <a:endParaRPr lang="en-US"/>
          </a:p>
        </p:txBody>
      </p:sp>
      <p:sp>
        <p:nvSpPr>
          <p:cNvPr id="4" name="Slide Number Placeholder 3"/>
          <p:cNvSpPr>
            <a:spLocks noGrp="1"/>
          </p:cNvSpPr>
          <p:nvPr>
            <p:ph type="sldNum" sz="quarter" idx="10"/>
          </p:nvPr>
        </p:nvSpPr>
        <p:spPr/>
        <p:txBody>
          <a:bodyPr/>
          <a:lstStyle/>
          <a:p>
            <a:fld id="{C4235A8B-ACE8-4588-9DCD-BF3B0B20FA5D}" type="slidenum">
              <a:rPr lang="en-US" smtClean="0"/>
              <a:t>24</a:t>
            </a:fld>
            <a:endParaRPr lang="en-US"/>
          </a:p>
        </p:txBody>
      </p:sp>
    </p:spTree>
    <p:extLst>
      <p:ext uri="{BB962C8B-B14F-4D97-AF65-F5344CB8AC3E}">
        <p14:creationId xmlns:p14="http://schemas.microsoft.com/office/powerpoint/2010/main" val="735547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C4235A8B-ACE8-4588-9DCD-BF3B0B20FA5D}" type="slidenum">
              <a:rPr lang="en-US" smtClean="0"/>
              <a:t>25</a:t>
            </a:fld>
            <a:endParaRPr lang="en-US"/>
          </a:p>
        </p:txBody>
      </p:sp>
    </p:spTree>
    <p:extLst>
      <p:ext uri="{BB962C8B-B14F-4D97-AF65-F5344CB8AC3E}">
        <p14:creationId xmlns:p14="http://schemas.microsoft.com/office/powerpoint/2010/main" val="785392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C4235A8B-ACE8-4588-9DCD-BF3B0B20FA5D}" type="slidenum">
              <a:rPr lang="en-US" smtClean="0"/>
              <a:t>27</a:t>
            </a:fld>
            <a:endParaRPr lang="en-US"/>
          </a:p>
        </p:txBody>
      </p:sp>
    </p:spTree>
    <p:extLst>
      <p:ext uri="{BB962C8B-B14F-4D97-AF65-F5344CB8AC3E}">
        <p14:creationId xmlns:p14="http://schemas.microsoft.com/office/powerpoint/2010/main" val="173452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Using our algorithms, </a:t>
            </a:r>
            <a:r>
              <a:rPr lang="en-US" baseline="0" dirty="0" smtClean="0"/>
              <a:t>we can obtain rather accurate results, at the quality even comparable to Kinect for common man-made objects. </a:t>
            </a:r>
          </a:p>
          <a:p>
            <a:r>
              <a:rPr lang="en-US" baseline="0" dirty="0" smtClean="0"/>
              <a:t>And based upon the depth estimation, we can show a lot of interesting applications, such as depth aware image composition, novel view synthesis based upon a single image, and relight the object with simulated light source.</a:t>
            </a:r>
            <a:endParaRPr lang="en-US" dirty="0"/>
          </a:p>
        </p:txBody>
      </p:sp>
      <p:sp>
        <p:nvSpPr>
          <p:cNvPr id="4" name="灯片编号占位符 3"/>
          <p:cNvSpPr>
            <a:spLocks noGrp="1"/>
          </p:cNvSpPr>
          <p:nvPr>
            <p:ph type="sldNum" sz="quarter" idx="10"/>
          </p:nvPr>
        </p:nvSpPr>
        <p:spPr/>
        <p:txBody>
          <a:bodyPr/>
          <a:lstStyle/>
          <a:p>
            <a:fld id="{C4235A8B-ACE8-4588-9DCD-BF3B0B20FA5D}" type="slidenum">
              <a:rPr lang="en-US" smtClean="0"/>
              <a:t>3</a:t>
            </a:fld>
            <a:endParaRPr lang="en-US"/>
          </a:p>
        </p:txBody>
      </p:sp>
    </p:spTree>
    <p:extLst>
      <p:ext uri="{BB962C8B-B14F-4D97-AF65-F5344CB8AC3E}">
        <p14:creationId xmlns:p14="http://schemas.microsoft.com/office/powerpoint/2010/main" val="1740347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In fact, image-based 3D reconstruction is a long-standing problem in the heart of</a:t>
            </a:r>
            <a:r>
              <a:rPr lang="en-US" baseline="0" dirty="0" smtClean="0"/>
              <a:t> computer vision and graphics. </a:t>
            </a:r>
          </a:p>
          <a:p>
            <a:r>
              <a:rPr lang="en-US" baseline="0" dirty="0" smtClean="0"/>
              <a:t>Because the problem is ill-defined, various prior and constraints have been tried to restrict the solution space. </a:t>
            </a:r>
          </a:p>
          <a:p>
            <a:endParaRPr lang="en-US" baseline="0" dirty="0" smtClean="0"/>
          </a:p>
          <a:p>
            <a:r>
              <a:rPr lang="en-US" baseline="0" dirty="0" smtClean="0"/>
              <a:t>For example, structure from uses multiple images from different views to constrain the solution space. But it requires more than one views, which is not quite applicable for web photos.</a:t>
            </a:r>
          </a:p>
          <a:p>
            <a:endParaRPr lang="en-US" baseline="0" dirty="0" smtClean="0"/>
          </a:p>
          <a:p>
            <a:r>
              <a:rPr lang="en-US" baseline="0" dirty="0" smtClean="0"/>
              <a:t>For single view reconstruction, an important idea is shape from shading. This approach makes assumptions over surface reflective property. But again, it does not work for generic photos with unknown reflectance.</a:t>
            </a:r>
          </a:p>
          <a:p>
            <a:endParaRPr lang="en-US" baseline="0" dirty="0" smtClean="0"/>
          </a:p>
          <a:p>
            <a:r>
              <a:rPr lang="en-US" baseline="0" dirty="0" smtClean="0"/>
              <a:t>Another approach is learning based. These works try to predict geometrical properties of pixels. This works well for scene with simple layout, but fails for indoor objects with thin and fine structure.</a:t>
            </a:r>
          </a:p>
          <a:p>
            <a:endParaRPr lang="en-US" baseline="0" dirty="0" smtClean="0"/>
          </a:p>
          <a:p>
            <a:r>
              <a:rPr lang="en-US" baseline="0" dirty="0" smtClean="0"/>
              <a:t>Recently, shape-guided approach seems to be promising. This is also very relevant to our work. We will review this line of work with more details.</a:t>
            </a:r>
            <a:endParaRPr lang="en-US" dirty="0"/>
          </a:p>
        </p:txBody>
      </p:sp>
      <p:sp>
        <p:nvSpPr>
          <p:cNvPr id="4" name="灯片编号占位符 3"/>
          <p:cNvSpPr>
            <a:spLocks noGrp="1"/>
          </p:cNvSpPr>
          <p:nvPr>
            <p:ph type="sldNum" sz="quarter" idx="10"/>
          </p:nvPr>
        </p:nvSpPr>
        <p:spPr/>
        <p:txBody>
          <a:bodyPr/>
          <a:lstStyle/>
          <a:p>
            <a:fld id="{C4235A8B-ACE8-4588-9DCD-BF3B0B20FA5D}" type="slidenum">
              <a:rPr lang="en-US" smtClean="0"/>
              <a:t>4</a:t>
            </a:fld>
            <a:endParaRPr lang="en-US"/>
          </a:p>
        </p:txBody>
      </p:sp>
    </p:spTree>
    <p:extLst>
      <p:ext uri="{BB962C8B-B14F-4D97-AF65-F5344CB8AC3E}">
        <p14:creationId xmlns:p14="http://schemas.microsoft.com/office/powerpoint/2010/main" val="343270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dirty="0" smtClean="0"/>
              <a:t>We</a:t>
            </a:r>
            <a:r>
              <a:rPr lang="en-US" baseline="0" dirty="0" smtClean="0"/>
              <a:t> start with a very simple example. </a:t>
            </a:r>
            <a:r>
              <a:rPr lang="en-US" dirty="0" smtClean="0"/>
              <a:t>Given</a:t>
            </a:r>
            <a:r>
              <a:rPr lang="en-US" baseline="0" dirty="0" smtClean="0"/>
              <a:t> this cup, if we can find a very similar shape, then we can simply estimate the viewpoint and do a virtual scan as its depth estimation. </a:t>
            </a:r>
          </a:p>
          <a:p>
            <a:pPr marL="0" indent="0">
              <a:buNone/>
            </a:pPr>
            <a:endParaRPr lang="en-US" baseline="0" dirty="0" smtClean="0"/>
          </a:p>
          <a:p>
            <a:pPr marL="0" indent="0">
              <a:buNone/>
            </a:pPr>
            <a:r>
              <a:rPr lang="en-US" baseline="0" dirty="0" smtClean="0"/>
              <a:t>However, if we cannot find a shape very similar to the input, we will have to deform the model. It is natural to constrain the shape contour at the estimated viewpoint to fit the image contour. But from other views, the depth estimation may be miserable. </a:t>
            </a:r>
            <a:endParaRPr lang="en-US" dirty="0"/>
          </a:p>
        </p:txBody>
      </p:sp>
      <p:sp>
        <p:nvSpPr>
          <p:cNvPr id="4" name="灯片编号占位符 3"/>
          <p:cNvSpPr>
            <a:spLocks noGrp="1"/>
          </p:cNvSpPr>
          <p:nvPr>
            <p:ph type="sldNum" sz="quarter" idx="10"/>
          </p:nvPr>
        </p:nvSpPr>
        <p:spPr/>
        <p:txBody>
          <a:bodyPr/>
          <a:lstStyle/>
          <a:p>
            <a:fld id="{C4235A8B-ACE8-4588-9DCD-BF3B0B20FA5D}" type="slidenum">
              <a:rPr lang="en-US" smtClean="0"/>
              <a:t>5</a:t>
            </a:fld>
            <a:endParaRPr lang="en-US"/>
          </a:p>
        </p:txBody>
      </p:sp>
    </p:spTree>
    <p:extLst>
      <p:ext uri="{BB962C8B-B14F-4D97-AF65-F5344CB8AC3E}">
        <p14:creationId xmlns:p14="http://schemas.microsoft.com/office/powerpoint/2010/main" val="1309497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summarize that there are three fundamental</a:t>
            </a:r>
            <a:r>
              <a:rPr lang="en-US" baseline="0" dirty="0" smtClean="0"/>
              <a:t> challenges for shape-guide image depth estimation</a:t>
            </a:r>
          </a:p>
          <a:p>
            <a:endParaRPr lang="en-US" baseline="0" dirty="0" smtClean="0"/>
          </a:p>
          <a:p>
            <a:r>
              <a:rPr lang="en-US" baseline="0" dirty="0" smtClean="0"/>
              <a:t>-- a very similar model is needed</a:t>
            </a:r>
          </a:p>
          <a:p>
            <a:r>
              <a:rPr lang="en-US" baseline="0" dirty="0" smtClean="0"/>
              <a:t>-- when deforming the shape, constraints from a single view is insufficient</a:t>
            </a:r>
          </a:p>
          <a:p>
            <a:r>
              <a:rPr lang="en-US" baseline="0" dirty="0" smtClean="0"/>
              <a:t>-- when image and shape topologies are different, the correspondence problem is difficult.</a:t>
            </a:r>
          </a:p>
        </p:txBody>
      </p:sp>
      <p:sp>
        <p:nvSpPr>
          <p:cNvPr id="4" name="Slide Number Placeholder 3"/>
          <p:cNvSpPr>
            <a:spLocks noGrp="1"/>
          </p:cNvSpPr>
          <p:nvPr>
            <p:ph type="sldNum" sz="quarter" idx="10"/>
          </p:nvPr>
        </p:nvSpPr>
        <p:spPr/>
        <p:txBody>
          <a:bodyPr/>
          <a:lstStyle/>
          <a:p>
            <a:fld id="{C4235A8B-ACE8-4588-9DCD-BF3B0B20FA5D}" type="slidenum">
              <a:rPr lang="en-US" smtClean="0"/>
              <a:t>6</a:t>
            </a:fld>
            <a:endParaRPr lang="en-US"/>
          </a:p>
        </p:txBody>
      </p:sp>
    </p:spTree>
    <p:extLst>
      <p:ext uri="{BB962C8B-B14F-4D97-AF65-F5344CB8AC3E}">
        <p14:creationId xmlns:p14="http://schemas.microsoft.com/office/powerpoint/2010/main" val="174479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propose to solve the above challenges by information extracted from shape collection. </a:t>
            </a:r>
          </a:p>
          <a:p>
            <a:endParaRPr lang="en-US" baseline="0" dirty="0" smtClean="0"/>
          </a:p>
          <a:p>
            <a:r>
              <a:rPr lang="en-US" dirty="0" smtClean="0"/>
              <a:t>For the first problem, if we cannot find a very similar model, we can consider to composite parts from different models.</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7</a:t>
            </a:fld>
            <a:endParaRPr lang="en-US"/>
          </a:p>
        </p:txBody>
      </p:sp>
    </p:spTree>
    <p:extLst>
      <p:ext uri="{BB962C8B-B14F-4D97-AF65-F5344CB8AC3E}">
        <p14:creationId xmlns:p14="http://schemas.microsoft.com/office/powerpoint/2010/main" val="2260668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known how to deform from one model towards many neighbors of it, then we can infer common global deformation modes, such as symmetry preservation.</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8</a:t>
            </a:fld>
            <a:endParaRPr lang="en-US"/>
          </a:p>
        </p:txBody>
      </p:sp>
    </p:spTree>
    <p:extLst>
      <p:ext uri="{BB962C8B-B14F-4D97-AF65-F5344CB8AC3E}">
        <p14:creationId xmlns:p14="http://schemas.microsoft.com/office/powerpoint/2010/main" val="1523863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we know that reliable maps among shapes can be computed, from the previous talks this morning. Therefore, though matching a single image-shape pair is</a:t>
            </a:r>
            <a:r>
              <a:rPr lang="en-US" baseline="0" dirty="0" smtClean="0"/>
              <a:t> difficult, we can take advantage of mappings among shapes to enforce that correspondences are consistent in the collection.</a:t>
            </a:r>
            <a:endParaRPr lang="en-US" dirty="0"/>
          </a:p>
        </p:txBody>
      </p:sp>
      <p:sp>
        <p:nvSpPr>
          <p:cNvPr id="4" name="Slide Number Placeholder 3"/>
          <p:cNvSpPr>
            <a:spLocks noGrp="1"/>
          </p:cNvSpPr>
          <p:nvPr>
            <p:ph type="sldNum" sz="quarter" idx="10"/>
          </p:nvPr>
        </p:nvSpPr>
        <p:spPr/>
        <p:txBody>
          <a:bodyPr/>
          <a:lstStyle/>
          <a:p>
            <a:fld id="{C4235A8B-ACE8-4588-9DCD-BF3B0B20FA5D}" type="slidenum">
              <a:rPr lang="en-US" smtClean="0"/>
              <a:t>9</a:t>
            </a:fld>
            <a:endParaRPr lang="en-US"/>
          </a:p>
        </p:txBody>
      </p:sp>
    </p:spTree>
    <p:extLst>
      <p:ext uri="{BB962C8B-B14F-4D97-AF65-F5344CB8AC3E}">
        <p14:creationId xmlns:p14="http://schemas.microsoft.com/office/powerpoint/2010/main" val="2468553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p>
            <a:fld id="{D5567CA5-C22A-4818-81BB-9B061B6CD0B3}" type="datetimeFigureOut">
              <a:rPr lang="en-US" smtClean="0"/>
              <a:t>8/21/2014</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4397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D5567CA5-C22A-4818-81BB-9B061B6CD0B3}" type="datetimeFigureOut">
              <a:rPr lang="en-US" smtClean="0"/>
              <a:t>8/21/2014</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3381038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D5567CA5-C22A-4818-81BB-9B061B6CD0B3}" type="datetimeFigureOut">
              <a:rPr lang="en-US" smtClean="0"/>
              <a:t>8/21/2014</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314156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矩形 7"/>
          <p:cNvSpPr/>
          <p:nvPr userDrawn="1"/>
        </p:nvSpPr>
        <p:spPr>
          <a:xfrm>
            <a:off x="0" y="0"/>
            <a:ext cx="12192000" cy="88392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标题 1"/>
          <p:cNvSpPr>
            <a:spLocks noGrp="1"/>
          </p:cNvSpPr>
          <p:nvPr>
            <p:ph type="title"/>
          </p:nvPr>
        </p:nvSpPr>
        <p:spPr>
          <a:xfrm>
            <a:off x="429768" y="85345"/>
            <a:ext cx="11396472" cy="731519"/>
          </a:xfrm>
        </p:spPr>
        <p:txBody>
          <a:bodyPr>
            <a:normAutofit/>
          </a:bodyPr>
          <a:lstStyle>
            <a:lvl1pPr>
              <a:defRPr sz="4000">
                <a:solidFill>
                  <a:schemeClr val="bg1">
                    <a:lumMod val="95000"/>
                  </a:schemeClr>
                </a:solidFill>
                <a:latin typeface="Arial" panose="020B0604020202020204" pitchFamily="34" charset="0"/>
                <a:cs typeface="Arial" panose="020B0604020202020204" pitchFamily="34" charset="0"/>
              </a:defRPr>
            </a:lvl1pPr>
          </a:lstStyle>
          <a:p>
            <a:r>
              <a:rPr lang="zh-CN" altLang="en-US" dirty="0" smtClean="0"/>
              <a:t>单击此处编辑母版标题样式</a:t>
            </a:r>
            <a:endParaRPr lang="en-US" dirty="0"/>
          </a:p>
        </p:txBody>
      </p:sp>
      <p:sp>
        <p:nvSpPr>
          <p:cNvPr id="3" name="内容占位符 2"/>
          <p:cNvSpPr>
            <a:spLocks noGrp="1"/>
          </p:cNvSpPr>
          <p:nvPr>
            <p:ph idx="1"/>
          </p:nvPr>
        </p:nvSpPr>
        <p:spPr>
          <a:xfrm>
            <a:off x="429768" y="1170433"/>
            <a:ext cx="11396472" cy="4943856"/>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日期占位符 3"/>
          <p:cNvSpPr>
            <a:spLocks noGrp="1"/>
          </p:cNvSpPr>
          <p:nvPr>
            <p:ph type="dt" sz="half" idx="10"/>
          </p:nvPr>
        </p:nvSpPr>
        <p:spPr/>
        <p:txBody>
          <a:bodyPr/>
          <a:lstStyle/>
          <a:p>
            <a:fld id="{D5567CA5-C22A-4818-81BB-9B061B6CD0B3}" type="datetimeFigureOut">
              <a:rPr lang="en-US" smtClean="0"/>
              <a:t>8/21/2014</a:t>
            </a:fld>
            <a:endParaRPr lang="en-US" dirty="0"/>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8761769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5567CA5-C22A-4818-81BB-9B061B6CD0B3}" type="datetimeFigureOut">
              <a:rPr lang="en-US" smtClean="0"/>
              <a:t>8/21/2014</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D118C849-9E90-4DCB-8204-198158D5DF01}" type="slidenum">
              <a:rPr lang="en-US" smtClean="0"/>
              <a:t>‹#›</a:t>
            </a:fld>
            <a:endParaRPr lang="en-US"/>
          </a:p>
        </p:txBody>
      </p:sp>
      <p:sp>
        <p:nvSpPr>
          <p:cNvPr id="7" name="矩形 6"/>
          <p:cNvSpPr/>
          <p:nvPr userDrawn="1"/>
        </p:nvSpPr>
        <p:spPr>
          <a:xfrm>
            <a:off x="0" y="6098"/>
            <a:ext cx="12192000" cy="877822"/>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Tree>
    <p:extLst>
      <p:ext uri="{BB962C8B-B14F-4D97-AF65-F5344CB8AC3E}">
        <p14:creationId xmlns:p14="http://schemas.microsoft.com/office/powerpoint/2010/main" val="109498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p>
            <a:fld id="{D5567CA5-C22A-4818-81BB-9B061B6CD0B3}" type="datetimeFigureOut">
              <a:rPr lang="en-US" smtClean="0"/>
              <a:t>8/21/2014</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2967133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p>
            <a:fld id="{D5567CA5-C22A-4818-81BB-9B061B6CD0B3}" type="datetimeFigureOut">
              <a:rPr lang="en-US" smtClean="0"/>
              <a:t>8/21/2014</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347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fld id="{D5567CA5-C22A-4818-81BB-9B061B6CD0B3}" type="datetimeFigureOut">
              <a:rPr lang="en-US" smtClean="0"/>
              <a:t>8/21/2014</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633159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567CA5-C22A-4818-81BB-9B061B6CD0B3}" type="datetimeFigureOut">
              <a:rPr lang="en-US" smtClean="0"/>
              <a:t>8/21/2014</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198848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5567CA5-C22A-4818-81BB-9B061B6CD0B3}" type="datetimeFigureOut">
              <a:rPr lang="en-US" smtClean="0"/>
              <a:t>8/21/2014</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192386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5567CA5-C22A-4818-81BB-9B061B6CD0B3}" type="datetimeFigureOut">
              <a:rPr lang="en-US" smtClean="0"/>
              <a:t>8/21/2014</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D118C849-9E90-4DCB-8204-198158D5DF01}" type="slidenum">
              <a:rPr lang="en-US" smtClean="0"/>
              <a:t>‹#›</a:t>
            </a:fld>
            <a:endParaRPr lang="en-US"/>
          </a:p>
        </p:txBody>
      </p:sp>
    </p:spTree>
    <p:extLst>
      <p:ext uri="{BB962C8B-B14F-4D97-AF65-F5344CB8AC3E}">
        <p14:creationId xmlns:p14="http://schemas.microsoft.com/office/powerpoint/2010/main" val="2457867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67CA5-C22A-4818-81BB-9B061B6CD0B3}" type="datetimeFigureOut">
              <a:rPr lang="en-US" smtClean="0"/>
              <a:t>8/21/2014</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8C849-9E90-4DCB-8204-198158D5DF01}" type="slidenum">
              <a:rPr lang="en-US" smtClean="0"/>
              <a:t>‹#›</a:t>
            </a:fld>
            <a:endParaRPr lang="en-US"/>
          </a:p>
        </p:txBody>
      </p:sp>
    </p:spTree>
    <p:extLst>
      <p:ext uri="{BB962C8B-B14F-4D97-AF65-F5344CB8AC3E}">
        <p14:creationId xmlns:p14="http://schemas.microsoft.com/office/powerpoint/2010/main" val="335778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g"/><Relationship Id="rId18" Type="http://schemas.openxmlformats.org/officeDocument/2006/relationships/image" Target="../media/image77.png"/><Relationship Id="rId3" Type="http://schemas.openxmlformats.org/officeDocument/2006/relationships/image" Target="../media/image63.jpeg"/><Relationship Id="rId21" Type="http://schemas.microsoft.com/office/2007/relationships/hdphoto" Target="../media/hdphoto19.wdp"/><Relationship Id="rId7" Type="http://schemas.openxmlformats.org/officeDocument/2006/relationships/image" Target="../media/image67.png"/><Relationship Id="rId12" Type="http://schemas.openxmlformats.org/officeDocument/2006/relationships/image" Target="../media/image72.jpg"/><Relationship Id="rId17" Type="http://schemas.microsoft.com/office/2007/relationships/hdphoto" Target="../media/hdphoto18.wdp"/><Relationship Id="rId2" Type="http://schemas.openxmlformats.org/officeDocument/2006/relationships/notesSlide" Target="../notesSlides/notesSlide10.xml"/><Relationship Id="rId16" Type="http://schemas.openxmlformats.org/officeDocument/2006/relationships/image" Target="../media/image76.png"/><Relationship Id="rId20"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jpg"/><Relationship Id="rId10" Type="http://schemas.openxmlformats.org/officeDocument/2006/relationships/image" Target="../media/image70.png"/><Relationship Id="rId19" Type="http://schemas.openxmlformats.org/officeDocument/2006/relationships/image" Target="../media/image78.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jp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4.png"/><Relationship Id="rId3" Type="http://schemas.openxmlformats.org/officeDocument/2006/relationships/image" Target="../media/image80.png"/><Relationship Id="rId7" Type="http://schemas.openxmlformats.org/officeDocument/2006/relationships/image" Target="../media/image84.png"/><Relationship Id="rId12" Type="http://schemas.microsoft.com/office/2007/relationships/hdphoto" Target="../media/hdphoto20.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89.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 Id="rId14" Type="http://schemas.openxmlformats.org/officeDocument/2006/relationships/image" Target="../media/image88.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6.jpg"/><Relationship Id="rId3" Type="http://schemas.openxmlformats.org/officeDocument/2006/relationships/image" Target="../media/image74.jpg"/><Relationship Id="rId7" Type="http://schemas.openxmlformats.org/officeDocument/2006/relationships/image" Target="../media/image67.png"/><Relationship Id="rId12" Type="http://schemas.openxmlformats.org/officeDocument/2006/relationships/image" Target="../media/image9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4.jpg"/><Relationship Id="rId5" Type="http://schemas.openxmlformats.org/officeDocument/2006/relationships/image" Target="../media/image63.jpeg"/><Relationship Id="rId10" Type="http://schemas.openxmlformats.org/officeDocument/2006/relationships/image" Target="../media/image93.png"/><Relationship Id="rId4" Type="http://schemas.openxmlformats.org/officeDocument/2006/relationships/image" Target="../media/image90.png"/><Relationship Id="rId9" Type="http://schemas.openxmlformats.org/officeDocument/2006/relationships/image" Target="../media/image92.png"/></Relationships>
</file>

<file path=ppt/slides/_rels/slide1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microsoft.com/office/2007/relationships/hdphoto" Target="../media/hdphoto18.wdp"/></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98.png"/><Relationship Id="rId3" Type="http://schemas.openxmlformats.org/officeDocument/2006/relationships/image" Target="../media/image20.png"/><Relationship Id="rId7" Type="http://schemas.openxmlformats.org/officeDocument/2006/relationships/image" Target="../media/image54.jpeg"/><Relationship Id="rId12"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5" Type="http://schemas.openxmlformats.org/officeDocument/2006/relationships/image" Target="../media/image100.pn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99.png"/></Relationships>
</file>

<file path=ppt/slides/_rels/slide15.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101.png"/><Relationship Id="rId7" Type="http://schemas.openxmlformats.org/officeDocument/2006/relationships/image" Target="../media/image70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90.png"/><Relationship Id="rId5" Type="http://schemas.openxmlformats.org/officeDocument/2006/relationships/image" Target="../media/image680.png"/><Relationship Id="rId4" Type="http://schemas.openxmlformats.org/officeDocument/2006/relationships/image" Target="../media/image102.png"/></Relationships>
</file>

<file path=ppt/slides/_rels/slide16.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7.xml.rels><?xml version="1.0" encoding="UTF-8" standalone="yes"?>
<Relationships xmlns="http://schemas.openxmlformats.org/package/2006/relationships"><Relationship Id="rId3" Type="http://schemas.openxmlformats.org/officeDocument/2006/relationships/image" Target="../media/image760.png"/><Relationship Id="rId1" Type="http://schemas.openxmlformats.org/officeDocument/2006/relationships/slideLayout" Target="../slideLayouts/slideLayout2.xml"/><Relationship Id="rId5" Type="http://schemas.openxmlformats.org/officeDocument/2006/relationships/image" Target="../media/image780.png"/><Relationship Id="rId4" Type="http://schemas.openxmlformats.org/officeDocument/2006/relationships/image" Target="../media/image77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6.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3" Type="http://schemas.openxmlformats.org/officeDocument/2006/relationships/image" Target="../media/image118.jpg"/><Relationship Id="rId18" Type="http://schemas.openxmlformats.org/officeDocument/2006/relationships/image" Target="../media/image123.jpg"/><Relationship Id="rId26" Type="http://schemas.openxmlformats.org/officeDocument/2006/relationships/image" Target="../media/image131.jpg"/><Relationship Id="rId39" Type="http://schemas.openxmlformats.org/officeDocument/2006/relationships/image" Target="../media/image144.png"/><Relationship Id="rId21" Type="http://schemas.openxmlformats.org/officeDocument/2006/relationships/image" Target="../media/image126.jpg"/><Relationship Id="rId34" Type="http://schemas.openxmlformats.org/officeDocument/2006/relationships/image" Target="../media/image139.jpg"/><Relationship Id="rId42" Type="http://schemas.openxmlformats.org/officeDocument/2006/relationships/image" Target="../media/image147.png"/><Relationship Id="rId47" Type="http://schemas.openxmlformats.org/officeDocument/2006/relationships/image" Target="../media/image152.png"/><Relationship Id="rId7" Type="http://schemas.openxmlformats.org/officeDocument/2006/relationships/image" Target="../media/image112.jpg"/><Relationship Id="rId2" Type="http://schemas.openxmlformats.org/officeDocument/2006/relationships/notesSlide" Target="../notesSlides/notesSlide21.xml"/><Relationship Id="rId16" Type="http://schemas.openxmlformats.org/officeDocument/2006/relationships/image" Target="../media/image121.jpg"/><Relationship Id="rId29" Type="http://schemas.openxmlformats.org/officeDocument/2006/relationships/image" Target="../media/image134.jpg"/><Relationship Id="rId1" Type="http://schemas.openxmlformats.org/officeDocument/2006/relationships/slideLayout" Target="../slideLayouts/slideLayout2.xml"/><Relationship Id="rId6" Type="http://schemas.openxmlformats.org/officeDocument/2006/relationships/image" Target="../media/image111.jpg"/><Relationship Id="rId11" Type="http://schemas.openxmlformats.org/officeDocument/2006/relationships/image" Target="../media/image116.jpg"/><Relationship Id="rId24" Type="http://schemas.openxmlformats.org/officeDocument/2006/relationships/image" Target="../media/image129.jpg"/><Relationship Id="rId32" Type="http://schemas.openxmlformats.org/officeDocument/2006/relationships/image" Target="../media/image137.jpg"/><Relationship Id="rId37" Type="http://schemas.openxmlformats.org/officeDocument/2006/relationships/image" Target="../media/image142.jpg"/><Relationship Id="rId40" Type="http://schemas.openxmlformats.org/officeDocument/2006/relationships/image" Target="../media/image145.png"/><Relationship Id="rId45" Type="http://schemas.openxmlformats.org/officeDocument/2006/relationships/image" Target="../media/image150.png"/><Relationship Id="rId5" Type="http://schemas.openxmlformats.org/officeDocument/2006/relationships/image" Target="../media/image110.jpg"/><Relationship Id="rId15" Type="http://schemas.openxmlformats.org/officeDocument/2006/relationships/image" Target="../media/image120.jpg"/><Relationship Id="rId23" Type="http://schemas.openxmlformats.org/officeDocument/2006/relationships/image" Target="../media/image128.jpg"/><Relationship Id="rId28" Type="http://schemas.openxmlformats.org/officeDocument/2006/relationships/image" Target="../media/image133.jpg"/><Relationship Id="rId36" Type="http://schemas.openxmlformats.org/officeDocument/2006/relationships/image" Target="../media/image141.jpg"/><Relationship Id="rId10" Type="http://schemas.openxmlformats.org/officeDocument/2006/relationships/image" Target="../media/image115.jpg"/><Relationship Id="rId19" Type="http://schemas.openxmlformats.org/officeDocument/2006/relationships/image" Target="../media/image124.jpg"/><Relationship Id="rId31" Type="http://schemas.openxmlformats.org/officeDocument/2006/relationships/image" Target="../media/image136.jpg"/><Relationship Id="rId44" Type="http://schemas.openxmlformats.org/officeDocument/2006/relationships/image" Target="../media/image149.png"/><Relationship Id="rId4" Type="http://schemas.microsoft.com/office/2007/relationships/hdphoto" Target="../media/hdphoto21.wdp"/><Relationship Id="rId9" Type="http://schemas.openxmlformats.org/officeDocument/2006/relationships/image" Target="../media/image114.jpg"/><Relationship Id="rId14" Type="http://schemas.openxmlformats.org/officeDocument/2006/relationships/image" Target="../media/image119.jpg"/><Relationship Id="rId22" Type="http://schemas.openxmlformats.org/officeDocument/2006/relationships/image" Target="../media/image127.jpg"/><Relationship Id="rId27" Type="http://schemas.openxmlformats.org/officeDocument/2006/relationships/image" Target="../media/image132.jpg"/><Relationship Id="rId30" Type="http://schemas.openxmlformats.org/officeDocument/2006/relationships/image" Target="../media/image135.jpg"/><Relationship Id="rId35" Type="http://schemas.openxmlformats.org/officeDocument/2006/relationships/image" Target="../media/image140.jpg"/><Relationship Id="rId43" Type="http://schemas.openxmlformats.org/officeDocument/2006/relationships/image" Target="../media/image148.png"/><Relationship Id="rId48" Type="http://schemas.openxmlformats.org/officeDocument/2006/relationships/image" Target="../media/image153.jpeg"/><Relationship Id="rId8" Type="http://schemas.openxmlformats.org/officeDocument/2006/relationships/image" Target="../media/image113.jpg"/><Relationship Id="rId3" Type="http://schemas.openxmlformats.org/officeDocument/2006/relationships/image" Target="../media/image109.png"/><Relationship Id="rId12" Type="http://schemas.openxmlformats.org/officeDocument/2006/relationships/image" Target="../media/image117.jpg"/><Relationship Id="rId17" Type="http://schemas.openxmlformats.org/officeDocument/2006/relationships/image" Target="../media/image122.jpg"/><Relationship Id="rId25" Type="http://schemas.openxmlformats.org/officeDocument/2006/relationships/image" Target="../media/image130.jpg"/><Relationship Id="rId33" Type="http://schemas.openxmlformats.org/officeDocument/2006/relationships/image" Target="../media/image138.jpg"/><Relationship Id="rId38" Type="http://schemas.openxmlformats.org/officeDocument/2006/relationships/image" Target="../media/image143.jpg"/><Relationship Id="rId46" Type="http://schemas.openxmlformats.org/officeDocument/2006/relationships/image" Target="../media/image151.png"/><Relationship Id="rId20" Type="http://schemas.openxmlformats.org/officeDocument/2006/relationships/image" Target="../media/image125.jpg"/><Relationship Id="rId41" Type="http://schemas.openxmlformats.org/officeDocument/2006/relationships/image" Target="../media/image1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22.wdp"/><Relationship Id="rId5" Type="http://schemas.openxmlformats.org/officeDocument/2006/relationships/image" Target="../media/image155.png"/><Relationship Id="rId4" Type="http://schemas.openxmlformats.org/officeDocument/2006/relationships/image" Target="../media/image1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9.gif"/><Relationship Id="rId5" Type="http://schemas.openxmlformats.org/officeDocument/2006/relationships/image" Target="../media/image158.jpe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65.PNG"/><Relationship Id="rId4" Type="http://schemas.openxmlformats.org/officeDocument/2006/relationships/image" Target="../media/image164.png"/></Relationships>
</file>

<file path=ppt/slides/_rels/slide3.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0.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8.png"/><Relationship Id="rId5" Type="http://schemas.microsoft.com/office/2007/relationships/media" Target="../media/media3.mp4"/><Relationship Id="rId10" Type="http://schemas.openxmlformats.org/officeDocument/2006/relationships/notesSlide" Target="../notesSlides/notesSlide3.xml"/><Relationship Id="rId4" Type="http://schemas.openxmlformats.org/officeDocument/2006/relationships/video" Target="../media/media2.mp4"/><Relationship Id="rId9" Type="http://schemas.openxmlformats.org/officeDocument/2006/relationships/slideLayout" Target="../slideLayouts/slideLayout2.xm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png"/><Relationship Id="rId7"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6.wdp"/><Relationship Id="rId18" Type="http://schemas.openxmlformats.org/officeDocument/2006/relationships/image" Target="../media/image24.gif"/><Relationship Id="rId3" Type="http://schemas.openxmlformats.org/officeDocument/2006/relationships/image" Target="../media/image26.png"/><Relationship Id="rId21" Type="http://schemas.openxmlformats.org/officeDocument/2006/relationships/image" Target="../media/image35.png"/><Relationship Id="rId7" Type="http://schemas.microsoft.com/office/2007/relationships/hdphoto" Target="../media/hdphoto3.wdp"/><Relationship Id="rId12" Type="http://schemas.openxmlformats.org/officeDocument/2006/relationships/image" Target="../media/image31.png"/><Relationship Id="rId17" Type="http://schemas.microsoft.com/office/2007/relationships/hdphoto" Target="../media/hdphoto8.wdp"/><Relationship Id="rId2" Type="http://schemas.openxmlformats.org/officeDocument/2006/relationships/notesSlide" Target="../notesSlides/notesSlide6.xml"/><Relationship Id="rId16" Type="http://schemas.openxmlformats.org/officeDocument/2006/relationships/image" Target="../media/image33.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8.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23" Type="http://schemas.openxmlformats.org/officeDocument/2006/relationships/image" Target="../media/image36.png"/><Relationship Id="rId10" Type="http://schemas.openxmlformats.org/officeDocument/2006/relationships/image" Target="../media/image30.png"/><Relationship Id="rId19" Type="http://schemas.openxmlformats.org/officeDocument/2006/relationships/image" Target="../media/image20.png"/><Relationship Id="rId4" Type="http://schemas.openxmlformats.org/officeDocument/2006/relationships/image" Target="../media/image27.png"/><Relationship Id="rId9" Type="http://schemas.microsoft.com/office/2007/relationships/hdphoto" Target="../media/hdphoto4.wdp"/><Relationship Id="rId14" Type="http://schemas.openxmlformats.org/officeDocument/2006/relationships/image" Target="../media/image32.png"/><Relationship Id="rId22"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43.png"/><Relationship Id="rId18" Type="http://schemas.microsoft.com/office/2007/relationships/hdphoto" Target="../media/hdphoto16.wdp"/><Relationship Id="rId3" Type="http://schemas.openxmlformats.org/officeDocument/2006/relationships/image" Target="../media/image37.png"/><Relationship Id="rId21" Type="http://schemas.openxmlformats.org/officeDocument/2006/relationships/image" Target="../media/image48.png"/><Relationship Id="rId7" Type="http://schemas.openxmlformats.org/officeDocument/2006/relationships/image" Target="../media/image40.png"/><Relationship Id="rId12" Type="http://schemas.microsoft.com/office/2007/relationships/hdphoto" Target="../media/hdphoto13.wdp"/><Relationship Id="rId17" Type="http://schemas.openxmlformats.org/officeDocument/2006/relationships/image" Target="../media/image45.png"/><Relationship Id="rId2" Type="http://schemas.openxmlformats.org/officeDocument/2006/relationships/notesSlide" Target="../notesSlides/notesSlide7.xml"/><Relationship Id="rId16" Type="http://schemas.microsoft.com/office/2007/relationships/hdphoto" Target="../media/hdphoto15.wdp"/><Relationship Id="rId20"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42.png"/><Relationship Id="rId24" Type="http://schemas.openxmlformats.org/officeDocument/2006/relationships/image" Target="../media/image50.png"/><Relationship Id="rId5" Type="http://schemas.openxmlformats.org/officeDocument/2006/relationships/image" Target="../media/image39.png"/><Relationship Id="rId15" Type="http://schemas.openxmlformats.org/officeDocument/2006/relationships/image" Target="../media/image44.png"/><Relationship Id="rId23" Type="http://schemas.openxmlformats.org/officeDocument/2006/relationships/image" Target="../media/image49.png"/><Relationship Id="rId10" Type="http://schemas.microsoft.com/office/2007/relationships/hdphoto" Target="../media/hdphoto12.wdp"/><Relationship Id="rId19"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1.png"/><Relationship Id="rId14" Type="http://schemas.microsoft.com/office/2007/relationships/hdphoto" Target="../media/hdphoto14.wdp"/><Relationship Id="rId22" Type="http://schemas.microsoft.com/office/2007/relationships/hdphoto" Target="../media/hdphoto17.wdp"/></Relationships>
</file>

<file path=ppt/slides/_rels/slide8.xml.rels><?xml version="1.0" encoding="UTF-8" standalone="yes"?>
<Relationships xmlns="http://schemas.openxmlformats.org/package/2006/relationships"><Relationship Id="rId8" Type="http://schemas.openxmlformats.org/officeDocument/2006/relationships/image" Target="../media/image56.jpeg"/><Relationship Id="rId13" Type="http://schemas.microsoft.com/office/2007/relationships/hdphoto" Target="../media/hdphoto10.wdp"/><Relationship Id="rId18" Type="http://schemas.openxmlformats.org/officeDocument/2006/relationships/image" Target="../media/image42.png"/><Relationship Id="rId26" Type="http://schemas.openxmlformats.org/officeDocument/2006/relationships/image" Target="../media/image46.png"/><Relationship Id="rId3" Type="http://schemas.openxmlformats.org/officeDocument/2006/relationships/image" Target="../media/image51.jpeg"/><Relationship Id="rId21" Type="http://schemas.microsoft.com/office/2007/relationships/hdphoto" Target="../media/hdphoto14.wdp"/><Relationship Id="rId7" Type="http://schemas.openxmlformats.org/officeDocument/2006/relationships/image" Target="../media/image55.jpeg"/><Relationship Id="rId12" Type="http://schemas.openxmlformats.org/officeDocument/2006/relationships/image" Target="../media/image39.png"/><Relationship Id="rId17" Type="http://schemas.microsoft.com/office/2007/relationships/hdphoto" Target="../media/hdphoto12.wdp"/><Relationship Id="rId25" Type="http://schemas.microsoft.com/office/2007/relationships/hdphoto" Target="../media/hdphoto16.wdp"/><Relationship Id="rId2" Type="http://schemas.openxmlformats.org/officeDocument/2006/relationships/notesSlide" Target="../notesSlides/notesSlide8.xml"/><Relationship Id="rId16" Type="http://schemas.openxmlformats.org/officeDocument/2006/relationships/image" Target="../media/image41.png"/><Relationship Id="rId20" Type="http://schemas.openxmlformats.org/officeDocument/2006/relationships/image" Target="../media/image43.png"/><Relationship Id="rId29" Type="http://schemas.microsoft.com/office/2007/relationships/hdphoto" Target="../media/hdphoto17.wdp"/><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38.png"/><Relationship Id="rId24" Type="http://schemas.openxmlformats.org/officeDocument/2006/relationships/image" Target="../media/image45.png"/><Relationship Id="rId5" Type="http://schemas.openxmlformats.org/officeDocument/2006/relationships/image" Target="../media/image53.jpeg"/><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image" Target="../media/image48.png"/><Relationship Id="rId10" Type="http://schemas.openxmlformats.org/officeDocument/2006/relationships/image" Target="../media/image58.png"/><Relationship Id="rId19" Type="http://schemas.microsoft.com/office/2007/relationships/hdphoto" Target="../media/hdphoto13.wdp"/><Relationship Id="rId31" Type="http://schemas.openxmlformats.org/officeDocument/2006/relationships/image" Target="../media/image50.pn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40.png"/><Relationship Id="rId22" Type="http://schemas.openxmlformats.org/officeDocument/2006/relationships/image" Target="../media/image44.png"/><Relationship Id="rId27" Type="http://schemas.openxmlformats.org/officeDocument/2006/relationships/image" Target="../media/image47.png"/><Relationship Id="rId30"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2.wdp"/><Relationship Id="rId18" Type="http://schemas.openxmlformats.org/officeDocument/2006/relationships/image" Target="../media/image44.png"/><Relationship Id="rId26" Type="http://schemas.openxmlformats.org/officeDocument/2006/relationships/image" Target="../media/image49.png"/><Relationship Id="rId3" Type="http://schemas.openxmlformats.org/officeDocument/2006/relationships/image" Target="../media/image59.png"/><Relationship Id="rId21" Type="http://schemas.microsoft.com/office/2007/relationships/hdphoto" Target="../media/hdphoto16.wdp"/><Relationship Id="rId7" Type="http://schemas.openxmlformats.org/officeDocument/2006/relationships/image" Target="../media/image38.png"/><Relationship Id="rId12" Type="http://schemas.openxmlformats.org/officeDocument/2006/relationships/image" Target="../media/image41.png"/><Relationship Id="rId17" Type="http://schemas.microsoft.com/office/2007/relationships/hdphoto" Target="../media/hdphoto14.wdp"/><Relationship Id="rId25" Type="http://schemas.microsoft.com/office/2007/relationships/hdphoto" Target="../media/hdphoto17.wdp"/><Relationship Id="rId2" Type="http://schemas.openxmlformats.org/officeDocument/2006/relationships/notesSlide" Target="../notesSlides/notesSlide9.xml"/><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2.png"/><Relationship Id="rId11" Type="http://schemas.microsoft.com/office/2007/relationships/hdphoto" Target="../media/hdphoto11.wdp"/><Relationship Id="rId24" Type="http://schemas.openxmlformats.org/officeDocument/2006/relationships/image" Target="../media/image48.png"/><Relationship Id="rId5" Type="http://schemas.openxmlformats.org/officeDocument/2006/relationships/image" Target="../media/image61.png"/><Relationship Id="rId15" Type="http://schemas.microsoft.com/office/2007/relationships/hdphoto" Target="../media/hdphoto13.wdp"/><Relationship Id="rId23" Type="http://schemas.openxmlformats.org/officeDocument/2006/relationships/image" Target="../media/image47.png"/><Relationship Id="rId10" Type="http://schemas.openxmlformats.org/officeDocument/2006/relationships/image" Target="../media/image40.png"/><Relationship Id="rId19" Type="http://schemas.microsoft.com/office/2007/relationships/hdphoto" Target="../media/hdphoto15.wdp"/><Relationship Id="rId4" Type="http://schemas.openxmlformats.org/officeDocument/2006/relationships/image" Target="../media/image60.png"/><Relationship Id="rId9" Type="http://schemas.microsoft.com/office/2007/relationships/hdphoto" Target="../media/hdphoto10.wdp"/><Relationship Id="rId14" Type="http://schemas.openxmlformats.org/officeDocument/2006/relationships/image" Target="../media/image42.png"/><Relationship Id="rId22" Type="http://schemas.openxmlformats.org/officeDocument/2006/relationships/image" Target="../media/image46.png"/><Relationship Id="rId27"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ctrTitle"/>
          </p:nvPr>
        </p:nvSpPr>
        <p:spPr>
          <a:xfrm>
            <a:off x="1235460" y="476111"/>
            <a:ext cx="9721079" cy="1825774"/>
          </a:xfrm>
        </p:spPr>
        <p:txBody>
          <a:bodyPr>
            <a:normAutofit/>
          </a:bodyPr>
          <a:lstStyle/>
          <a:p>
            <a:r>
              <a:rPr lang="en-US" sz="5400" dirty="0" smtClean="0">
                <a:latin typeface="Arial" panose="020B0604020202020204" pitchFamily="34" charset="0"/>
                <a:cs typeface="Arial" panose="020B0604020202020204" pitchFamily="34" charset="0"/>
              </a:rPr>
              <a:t>Estimating Image Depth from Shape </a:t>
            </a:r>
            <a:r>
              <a:rPr lang="en-US" sz="5400" dirty="0">
                <a:latin typeface="Arial" panose="020B0604020202020204" pitchFamily="34" charset="0"/>
                <a:cs typeface="Arial" panose="020B0604020202020204" pitchFamily="34" charset="0"/>
              </a:rPr>
              <a:t>Collections </a:t>
            </a:r>
            <a:endParaRPr lang="en-US" sz="2800" baseline="30000" dirty="0">
              <a:latin typeface="Arial" panose="020B0604020202020204" pitchFamily="34" charset="0"/>
              <a:cs typeface="Arial" panose="020B0604020202020204" pitchFamily="34" charset="0"/>
            </a:endParaRPr>
          </a:p>
        </p:txBody>
      </p:sp>
      <p:sp>
        <p:nvSpPr>
          <p:cNvPr id="14339" name="Rectangle 8"/>
          <p:cNvSpPr>
            <a:spLocks noChangeArrowheads="1"/>
          </p:cNvSpPr>
          <p:nvPr/>
        </p:nvSpPr>
        <p:spPr bwMode="auto">
          <a:xfrm>
            <a:off x="1524000" y="1158876"/>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336699"/>
              </a:buClr>
              <a:buFont typeface="Wingdings" panose="05000000000000000000" pitchFamily="2" charset="2"/>
              <a:buChar char="§"/>
              <a:tabLst>
                <a:tab pos="449263" algn="r"/>
              </a:tabLst>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9AAED2"/>
              </a:buClr>
              <a:buFont typeface="Arial" panose="020B0604020202020204" pitchFamily="34" charset="0"/>
              <a:buChar char="–"/>
              <a:tabLst>
                <a:tab pos="449263" algn="r"/>
              </a:tabLst>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Font typeface="Wingdings" panose="05000000000000000000" pitchFamily="2" charset="2"/>
              <a:buChar char="§"/>
              <a:tabLst>
                <a:tab pos="449263" algn="r"/>
              </a:tabLst>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bg2"/>
              </a:buClr>
              <a:buFont typeface="Arial" panose="020B0604020202020204" pitchFamily="34" charset="0"/>
              <a:buChar char="–"/>
              <a:tabLst>
                <a:tab pos="449263" algn="r"/>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Arial" panose="020B0604020202020204" pitchFamily="34" charset="0"/>
              <a:buChar char="»"/>
              <a:tabLst>
                <a:tab pos="449263" algn="r"/>
              </a:tabLst>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de-DE" sz="1800"/>
          </a:p>
        </p:txBody>
      </p:sp>
      <p:sp>
        <p:nvSpPr>
          <p:cNvPr id="14340" name="Rectangle 9"/>
          <p:cNvSpPr>
            <a:spLocks noChangeArrowheads="1"/>
          </p:cNvSpPr>
          <p:nvPr/>
        </p:nvSpPr>
        <p:spPr bwMode="auto">
          <a:xfrm>
            <a:off x="1524001" y="2584794"/>
            <a:ext cx="18473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bIns="0" anchor="ctr">
            <a:spAutoFit/>
          </a:bodyPr>
          <a:lstStyle>
            <a:lvl1pPr>
              <a:spcBef>
                <a:spcPct val="20000"/>
              </a:spcBef>
              <a:buClr>
                <a:srgbClr val="336699"/>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9AAED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bg2"/>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n-US" sz="1800"/>
          </a:p>
        </p:txBody>
      </p:sp>
      <p:sp>
        <p:nvSpPr>
          <p:cNvPr id="14342" name="Rectangle 11"/>
          <p:cNvSpPr>
            <a:spLocks noChangeArrowheads="1"/>
          </p:cNvSpPr>
          <p:nvPr/>
        </p:nvSpPr>
        <p:spPr bwMode="auto">
          <a:xfrm>
            <a:off x="1524000" y="4935539"/>
            <a:ext cx="18415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336699"/>
              </a:buClr>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9AAED2"/>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bg2"/>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n-US" sz="1200">
              <a:latin typeface="Times New Roman" panose="02020603050405020304" pitchFamily="18" charset="0"/>
              <a:cs typeface="Times New Roman" panose="02020603050405020304" pitchFamily="18" charset="0"/>
            </a:endParaRPr>
          </a:p>
          <a:p>
            <a:pPr>
              <a:spcBef>
                <a:spcPct val="0"/>
              </a:spcBef>
              <a:buClrTx/>
              <a:buFontTx/>
              <a:buNone/>
            </a:pPr>
            <a:endParaRPr lang="en-US" sz="180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8784" y="5339825"/>
            <a:ext cx="2160188" cy="1213952"/>
          </a:xfrm>
          <a:prstGeom prst="rect">
            <a:avLst/>
          </a:prstGeom>
        </p:spPr>
      </p:pic>
      <p:sp>
        <p:nvSpPr>
          <p:cNvPr id="7" name="文本框 6"/>
          <p:cNvSpPr txBox="1"/>
          <p:nvPr/>
        </p:nvSpPr>
        <p:spPr>
          <a:xfrm>
            <a:off x="8558784" y="2842340"/>
            <a:ext cx="2555508" cy="2246769"/>
          </a:xfrm>
          <a:prstGeom prst="rect">
            <a:avLst/>
          </a:prstGeom>
          <a:noFill/>
        </p:spPr>
        <p:txBody>
          <a:bodyPr wrap="none" rtlCol="0">
            <a:spAutoFit/>
          </a:bodyPr>
          <a:lstStyle/>
          <a:p>
            <a:r>
              <a:rPr lang="en-US" sz="2800" dirty="0">
                <a:cs typeface="Arial" panose="020B0604020202020204" pitchFamily="34" charset="0"/>
              </a:rPr>
              <a:t>Hao Su</a:t>
            </a:r>
            <a:br>
              <a:rPr lang="en-US" sz="2800" dirty="0">
                <a:cs typeface="Arial" panose="020B0604020202020204" pitchFamily="34" charset="0"/>
              </a:rPr>
            </a:br>
            <a:r>
              <a:rPr lang="en-US" sz="2800" dirty="0" err="1" smtClean="0">
                <a:cs typeface="Arial" panose="020B0604020202020204" pitchFamily="34" charset="0"/>
              </a:rPr>
              <a:t>Qixing</a:t>
            </a:r>
            <a:r>
              <a:rPr lang="en-US" sz="2800" dirty="0" smtClean="0">
                <a:cs typeface="Arial" panose="020B0604020202020204" pitchFamily="34" charset="0"/>
              </a:rPr>
              <a:t> Huang</a:t>
            </a:r>
            <a:r>
              <a:rPr lang="en-US" sz="2800" dirty="0">
                <a:cs typeface="Arial" panose="020B0604020202020204" pitchFamily="34" charset="0"/>
              </a:rPr>
              <a:t/>
            </a:r>
            <a:br>
              <a:rPr lang="en-US" sz="2800" dirty="0">
                <a:cs typeface="Arial" panose="020B0604020202020204" pitchFamily="34" charset="0"/>
              </a:rPr>
            </a:br>
            <a:r>
              <a:rPr lang="en-US" sz="2800" dirty="0" err="1">
                <a:cs typeface="Arial" panose="020B0604020202020204" pitchFamily="34" charset="0"/>
              </a:rPr>
              <a:t>Niloy</a:t>
            </a:r>
            <a:r>
              <a:rPr lang="en-US" sz="2800" dirty="0">
                <a:cs typeface="Arial" panose="020B0604020202020204" pitchFamily="34" charset="0"/>
              </a:rPr>
              <a:t> </a:t>
            </a:r>
            <a:r>
              <a:rPr lang="en-US" sz="2800" dirty="0" err="1" smtClean="0">
                <a:cs typeface="Arial" panose="020B0604020202020204" pitchFamily="34" charset="0"/>
              </a:rPr>
              <a:t>Mitra</a:t>
            </a:r>
            <a:endParaRPr lang="en-US" sz="2800" baseline="30000" dirty="0">
              <a:cs typeface="Arial" panose="020B0604020202020204" pitchFamily="34" charset="0"/>
            </a:endParaRPr>
          </a:p>
          <a:p>
            <a:r>
              <a:rPr lang="en-US" sz="2800" dirty="0" err="1" smtClean="0">
                <a:cs typeface="Arial" panose="020B0604020202020204" pitchFamily="34" charset="0"/>
              </a:rPr>
              <a:t>Yangyan</a:t>
            </a:r>
            <a:r>
              <a:rPr lang="en-US" sz="2800" dirty="0" smtClean="0">
                <a:cs typeface="Arial" panose="020B0604020202020204" pitchFamily="34" charset="0"/>
              </a:rPr>
              <a:t> Li</a:t>
            </a:r>
            <a:r>
              <a:rPr lang="en-US" sz="2800" dirty="0">
                <a:cs typeface="Arial" panose="020B0604020202020204" pitchFamily="34" charset="0"/>
              </a:rPr>
              <a:t/>
            </a:r>
            <a:br>
              <a:rPr lang="en-US" sz="2800" dirty="0">
                <a:cs typeface="Arial" panose="020B0604020202020204" pitchFamily="34" charset="0"/>
              </a:rPr>
            </a:br>
            <a:r>
              <a:rPr lang="en-US" sz="2800" dirty="0" smtClean="0">
                <a:cs typeface="Arial" panose="020B0604020202020204" pitchFamily="34" charset="0"/>
              </a:rPr>
              <a:t>Leonidas </a:t>
            </a:r>
            <a:r>
              <a:rPr lang="en-US" sz="2800" dirty="0" err="1" smtClean="0">
                <a:cs typeface="Arial" panose="020B0604020202020204" pitchFamily="34" charset="0"/>
              </a:rPr>
              <a:t>Guibas</a:t>
            </a:r>
            <a:endParaRPr lang="en-US" sz="2800" dirty="0"/>
          </a:p>
        </p:txBody>
      </p:sp>
      <p:grpSp>
        <p:nvGrpSpPr>
          <p:cNvPr id="10" name="Group 1"/>
          <p:cNvGrpSpPr/>
          <p:nvPr/>
        </p:nvGrpSpPr>
        <p:grpSpPr>
          <a:xfrm>
            <a:off x="1616075" y="2970589"/>
            <a:ext cx="6197788" cy="2239587"/>
            <a:chOff x="989192" y="1023501"/>
            <a:chExt cx="10716106" cy="3872293"/>
          </a:xfrm>
        </p:grpSpPr>
        <p:pic>
          <p:nvPicPr>
            <p:cNvPr id="11" name="Picture 2" descr="http://ai.stanford.edu/~haosu/SIG14/images/teaser.jpg"/>
            <p:cNvPicPr>
              <a:picLocks noChangeAspect="1" noChangeArrowheads="1"/>
            </p:cNvPicPr>
            <p:nvPr/>
          </p:nvPicPr>
          <p:blipFill rotWithShape="1">
            <a:blip r:embed="rId4">
              <a:extLst>
                <a:ext uri="{28A0092B-C50C-407E-A947-70E740481C1C}">
                  <a14:useLocalDpi xmlns:a14="http://schemas.microsoft.com/office/drawing/2010/main" val="0"/>
                </a:ext>
              </a:extLst>
            </a:blip>
            <a:srcRect t="5231" r="83558" b="56965"/>
            <a:stretch/>
          </p:blipFill>
          <p:spPr bwMode="auto">
            <a:xfrm>
              <a:off x="989192" y="1023501"/>
              <a:ext cx="2078449" cy="3872293"/>
            </a:xfrm>
            <a:prstGeom prst="rect">
              <a:avLst/>
            </a:prstGeom>
            <a:ln>
              <a:noFill/>
            </a:ln>
            <a:effectLst>
              <a:outerShdw blurRad="292100" dist="139700" dir="2700000" algn="tl" rotWithShape="0">
                <a:srgbClr val="333333">
                  <a:alpha val="65000"/>
                </a:srgbClr>
              </a:outerShdw>
            </a:effectLst>
            <a:extLst/>
          </p:spPr>
        </p:pic>
        <p:pic>
          <p:nvPicPr>
            <p:cNvPr id="14" name="图片 13"/>
            <p:cNvPicPr>
              <a:picLocks noChangeAspect="1"/>
            </p:cNvPicPr>
            <p:nvPr/>
          </p:nvPicPr>
          <p:blipFill>
            <a:blip r:embed="rId5"/>
            <a:stretch>
              <a:fillRect/>
            </a:stretch>
          </p:blipFill>
          <p:spPr>
            <a:xfrm>
              <a:off x="4472590" y="1023501"/>
              <a:ext cx="7232708" cy="3417454"/>
            </a:xfrm>
            <a:prstGeom prst="rect">
              <a:avLst/>
            </a:prstGeom>
          </p:spPr>
        </p:pic>
      </p:grpSp>
      <p:cxnSp>
        <p:nvCxnSpPr>
          <p:cNvPr id="4" name="直接连接符 3"/>
          <p:cNvCxnSpPr/>
          <p:nvPr/>
        </p:nvCxnSpPr>
        <p:spPr>
          <a:xfrm>
            <a:off x="9992" y="2477817"/>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5590981"/>
            <a:ext cx="2407285" cy="712556"/>
          </a:xfrm>
          <a:prstGeom prst="rect">
            <a:avLst/>
          </a:prstGeom>
        </p:spPr>
      </p:pic>
    </p:spTree>
    <p:extLst>
      <p:ext uri="{BB962C8B-B14F-4D97-AF65-F5344CB8AC3E}">
        <p14:creationId xmlns:p14="http://schemas.microsoft.com/office/powerpoint/2010/main" val="1554661049"/>
      </p:ext>
    </p:extLst>
  </p:cSld>
  <p:clrMapOvr>
    <a:masterClrMapping/>
  </p:clrMapOvr>
  <mc:AlternateContent xmlns:mc="http://schemas.openxmlformats.org/markup-compatibility/2006" xmlns:p14="http://schemas.microsoft.com/office/powerpoint/2010/main">
    <mc:Choice Requires="p14">
      <p:transition spd="slow" p14:dur="2000" advTm="415"/>
    </mc:Choice>
    <mc:Fallback xmlns="">
      <p:transition spd="slow" advTm="41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Pipeline</a:t>
            </a:r>
            <a:endParaRPr lang="en-US"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82" y="2234232"/>
            <a:ext cx="1155852" cy="1788754"/>
          </a:xfrm>
          <a:prstGeom prst="rect">
            <a:avLst/>
          </a:prstGeom>
        </p:spPr>
      </p:pic>
      <p:sp>
        <p:nvSpPr>
          <p:cNvPr id="6" name="矩形 5"/>
          <p:cNvSpPr/>
          <p:nvPr/>
        </p:nvSpPr>
        <p:spPr>
          <a:xfrm>
            <a:off x="7010741" y="1082432"/>
            <a:ext cx="4055028" cy="584775"/>
          </a:xfrm>
          <a:prstGeom prst="rect">
            <a:avLst/>
          </a:prstGeom>
          <a:noFill/>
        </p:spPr>
        <p:txBody>
          <a:bodyPr wrap="square" lIns="91440" tIns="45720" rIns="91440" bIns="45720">
            <a:spAutoFit/>
          </a:bodyPr>
          <a:lstStyle/>
          <a:p>
            <a:r>
              <a:rPr lang="en-US" altLang="zh-CN" sz="3200" dirty="0">
                <a:ln w="0"/>
                <a:effectLst>
                  <a:outerShdw blurRad="38100" dist="19050" dir="2700000" algn="tl" rotWithShape="0">
                    <a:schemeClr val="dk1">
                      <a:alpha val="40000"/>
                    </a:schemeClr>
                  </a:outerShdw>
                </a:effectLst>
              </a:rPr>
              <a:t>Depth Refinement</a:t>
            </a:r>
            <a:endParaRPr lang="zh-CN" altLang="en-US" sz="3200" dirty="0">
              <a:ln w="0"/>
              <a:effectLst>
                <a:outerShdw blurRad="38100" dist="19050" dir="2700000" algn="tl" rotWithShape="0">
                  <a:schemeClr val="dk1">
                    <a:alpha val="40000"/>
                  </a:schemeClr>
                </a:outerShdw>
              </a:effectLst>
            </a:endParaRPr>
          </a:p>
        </p:txBody>
      </p:sp>
      <p:sp>
        <p:nvSpPr>
          <p:cNvPr id="7" name="矩形 6"/>
          <p:cNvSpPr/>
          <p:nvPr/>
        </p:nvSpPr>
        <p:spPr>
          <a:xfrm>
            <a:off x="1260229" y="1082432"/>
            <a:ext cx="4729091" cy="584775"/>
          </a:xfrm>
          <a:prstGeom prst="rect">
            <a:avLst/>
          </a:prstGeom>
          <a:noFill/>
        </p:spPr>
        <p:txBody>
          <a:bodyPr wrap="square" lIns="91440" tIns="45720" rIns="91440" bIns="45720">
            <a:spAutoFit/>
          </a:bodyPr>
          <a:lstStyle/>
          <a:p>
            <a:r>
              <a:rPr lang="en-US" altLang="zh-CN" sz="3200" dirty="0" err="1">
                <a:ln w="0"/>
                <a:effectLst>
                  <a:outerShdw blurRad="38100" dist="19050" dir="2700000" algn="tl" rotWithShape="0">
                    <a:schemeClr val="dk1">
                      <a:alpha val="40000"/>
                    </a:schemeClr>
                  </a:outerShdw>
                </a:effectLst>
              </a:rPr>
              <a:t>Init.</a:t>
            </a:r>
            <a:r>
              <a:rPr lang="en-US" altLang="zh-CN" sz="3200" dirty="0">
                <a:ln w="0"/>
                <a:effectLst>
                  <a:outerShdw blurRad="38100" dist="19050" dir="2700000" algn="tl" rotWithShape="0">
                    <a:schemeClr val="dk1">
                      <a:alpha val="40000"/>
                    </a:schemeClr>
                  </a:outerShdw>
                </a:effectLst>
              </a:rPr>
              <a:t> </a:t>
            </a:r>
            <a:r>
              <a:rPr lang="en-US" altLang="zh-CN" sz="3200" dirty="0" smtClean="0">
                <a:ln w="0"/>
                <a:effectLst>
                  <a:outerShdw blurRad="38100" dist="19050" dir="2700000" algn="tl" rotWithShape="0">
                    <a:schemeClr val="dk1">
                      <a:alpha val="40000"/>
                    </a:schemeClr>
                  </a:outerShdw>
                </a:effectLst>
              </a:rPr>
              <a:t>Depth Estimation</a:t>
            </a:r>
            <a:endParaRPr lang="zh-CN" altLang="en-US" sz="3200" dirty="0">
              <a:ln w="0"/>
              <a:effectLst>
                <a:outerShdw blurRad="38100" dist="19050" dir="2700000" algn="tl" rotWithShape="0">
                  <a:schemeClr val="dk1">
                    <a:alpha val="40000"/>
                  </a:schemeClr>
                </a:outerShdw>
              </a:effectLst>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9331" y="4429842"/>
            <a:ext cx="748806" cy="109728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2128" y="5527122"/>
            <a:ext cx="592736" cy="1097280"/>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743" y="4429842"/>
            <a:ext cx="604693" cy="1097280"/>
          </a:xfrm>
          <a:prstGeom prst="rect">
            <a:avLst/>
          </a:prstGeom>
        </p:spPr>
      </p:pic>
      <p:sp>
        <p:nvSpPr>
          <p:cNvPr id="12" name="文本框 11"/>
          <p:cNvSpPr txBox="1"/>
          <p:nvPr/>
        </p:nvSpPr>
        <p:spPr>
          <a:xfrm>
            <a:off x="707492" y="1788753"/>
            <a:ext cx="1289135"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Pose Est.</a:t>
            </a:r>
            <a:endParaRPr lang="en-US" sz="2400" dirty="0">
              <a:effectLst>
                <a:outerShdw blurRad="38100" dist="38100" dir="2700000" algn="tl">
                  <a:srgbClr val="000000">
                    <a:alpha val="43137"/>
                  </a:srgbClr>
                </a:outerShdw>
              </a:effectLst>
            </a:endParaRPr>
          </a:p>
        </p:txBody>
      </p:sp>
      <p:sp>
        <p:nvSpPr>
          <p:cNvPr id="13" name="文本框 12"/>
          <p:cNvSpPr txBox="1"/>
          <p:nvPr/>
        </p:nvSpPr>
        <p:spPr>
          <a:xfrm>
            <a:off x="3328847" y="1788752"/>
            <a:ext cx="1772986"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2D Matching</a:t>
            </a:r>
            <a:endParaRPr lang="en-US" sz="2400" dirty="0">
              <a:effectLst>
                <a:outerShdw blurRad="38100" dist="38100" dir="2700000" algn="tl">
                  <a:srgbClr val="000000">
                    <a:alpha val="43137"/>
                  </a:srgbClr>
                </a:outerShdw>
              </a:effectLst>
            </a:endParaRPr>
          </a:p>
        </p:txBody>
      </p:sp>
      <p:sp>
        <p:nvSpPr>
          <p:cNvPr id="14" name="下箭头 13"/>
          <p:cNvSpPr/>
          <p:nvPr/>
        </p:nvSpPr>
        <p:spPr>
          <a:xfrm>
            <a:off x="1352059" y="4079009"/>
            <a:ext cx="387272" cy="389456"/>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743" y="5527122"/>
            <a:ext cx="679269" cy="1097280"/>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8898" y="3317927"/>
            <a:ext cx="657233" cy="1049216"/>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5141" y="4387834"/>
            <a:ext cx="504747" cy="963093"/>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66115" y="2371963"/>
            <a:ext cx="582798" cy="945964"/>
          </a:xfrm>
          <a:prstGeom prst="rect">
            <a:avLst/>
          </a:prstGeom>
        </p:spPr>
      </p:pic>
      <p:pic>
        <p:nvPicPr>
          <p:cNvPr id="23" name="图片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3896" y="5371618"/>
            <a:ext cx="527237" cy="1049216"/>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86140" y="2316326"/>
            <a:ext cx="630310" cy="935694"/>
          </a:xfrm>
          <a:prstGeom prst="rect">
            <a:avLst/>
          </a:prstGeom>
        </p:spPr>
      </p:pic>
      <p:pic>
        <p:nvPicPr>
          <p:cNvPr id="25" name="图片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0053" y="3317928"/>
            <a:ext cx="662485" cy="1013792"/>
          </a:xfrm>
          <a:prstGeom prst="rect">
            <a:avLst/>
          </a:prstGeom>
        </p:spPr>
      </p:pic>
      <p:pic>
        <p:nvPicPr>
          <p:cNvPr id="26" name="图片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6140" y="4367144"/>
            <a:ext cx="630310" cy="983784"/>
          </a:xfrm>
          <a:prstGeom prst="rect">
            <a:avLst/>
          </a:prstGeom>
        </p:spPr>
      </p:pic>
      <p:pic>
        <p:nvPicPr>
          <p:cNvPr id="27" name="图片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86140" y="5350927"/>
            <a:ext cx="630310" cy="1069907"/>
          </a:xfrm>
          <a:prstGeom prst="rect">
            <a:avLst/>
          </a:prstGeom>
        </p:spPr>
      </p:pic>
      <p:pic>
        <p:nvPicPr>
          <p:cNvPr id="32" name="图片 31"/>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781318" y="4545301"/>
            <a:ext cx="1115491" cy="1828800"/>
          </a:xfrm>
          <a:prstGeom prst="rect">
            <a:avLst/>
          </a:prstGeom>
        </p:spPr>
      </p:pic>
      <p:sp>
        <p:nvSpPr>
          <p:cNvPr id="38" name="右大括号 37"/>
          <p:cNvSpPr/>
          <p:nvPr/>
        </p:nvSpPr>
        <p:spPr>
          <a:xfrm>
            <a:off x="5260141" y="2682591"/>
            <a:ext cx="299323" cy="3136993"/>
          </a:xfrm>
          <a:prstGeom prst="rightBrace">
            <a:avLst>
              <a:gd name="adj1" fmla="val 84802"/>
              <a:gd name="adj2" fmla="val 49575"/>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右箭头 41"/>
          <p:cNvSpPr/>
          <p:nvPr/>
        </p:nvSpPr>
        <p:spPr>
          <a:xfrm>
            <a:off x="6978893" y="4079009"/>
            <a:ext cx="607375" cy="34415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圆角矩形 42"/>
          <p:cNvSpPr/>
          <p:nvPr/>
        </p:nvSpPr>
        <p:spPr>
          <a:xfrm>
            <a:off x="7712357" y="2894667"/>
            <a:ext cx="1762055" cy="714705"/>
          </a:xfrm>
          <a:prstGeom prst="roundRect">
            <a:avLst/>
          </a:prstGeom>
          <a:solidFill>
            <a:srgbClr val="A9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t>Re-estimate depth</a:t>
            </a:r>
            <a:endParaRPr lang="en-US" dirty="0"/>
          </a:p>
        </p:txBody>
      </p:sp>
      <p:sp>
        <p:nvSpPr>
          <p:cNvPr id="44" name="圆角矩形 43"/>
          <p:cNvSpPr/>
          <p:nvPr/>
        </p:nvSpPr>
        <p:spPr>
          <a:xfrm>
            <a:off x="7712356" y="3933733"/>
            <a:ext cx="1762055" cy="714705"/>
          </a:xfrm>
          <a:prstGeom prst="roundRect">
            <a:avLst/>
          </a:prstGeom>
          <a:solidFill>
            <a:srgbClr val="A9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Matching in 3D</a:t>
            </a:r>
          </a:p>
        </p:txBody>
      </p:sp>
      <p:sp>
        <p:nvSpPr>
          <p:cNvPr id="45" name="圆角矩形 44"/>
          <p:cNvSpPr/>
          <p:nvPr/>
        </p:nvSpPr>
        <p:spPr>
          <a:xfrm>
            <a:off x="7712355" y="4972799"/>
            <a:ext cx="1762055" cy="714705"/>
          </a:xfrm>
          <a:prstGeom prst="roundRect">
            <a:avLst/>
          </a:prstGeom>
          <a:solidFill>
            <a:srgbClr val="A9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t>Deform shapes</a:t>
            </a:r>
            <a:endParaRPr lang="en-US" dirty="0"/>
          </a:p>
        </p:txBody>
      </p:sp>
      <p:cxnSp>
        <p:nvCxnSpPr>
          <p:cNvPr id="47" name="直接箭头连接符 46"/>
          <p:cNvCxnSpPr>
            <a:stCxn id="43" idx="2"/>
            <a:endCxn id="44" idx="0"/>
          </p:cNvCxnSpPr>
          <p:nvPr/>
        </p:nvCxnSpPr>
        <p:spPr>
          <a:xfrm flipH="1">
            <a:off x="8593384" y="3609372"/>
            <a:ext cx="1" cy="324361"/>
          </a:xfrm>
          <a:prstGeom prst="straightConnector1">
            <a:avLst/>
          </a:prstGeom>
          <a:ln w="57150">
            <a:solidFill>
              <a:srgbClr val="A9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a:stCxn id="44" idx="2"/>
            <a:endCxn id="45" idx="0"/>
          </p:cNvCxnSpPr>
          <p:nvPr/>
        </p:nvCxnSpPr>
        <p:spPr>
          <a:xfrm flipH="1">
            <a:off x="8593383" y="4648438"/>
            <a:ext cx="1" cy="324361"/>
          </a:xfrm>
          <a:prstGeom prst="straightConnector1">
            <a:avLst/>
          </a:prstGeom>
          <a:ln w="57150">
            <a:solidFill>
              <a:srgbClr val="A9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肘形连接符 52"/>
          <p:cNvCxnSpPr>
            <a:stCxn id="45" idx="2"/>
          </p:cNvCxnSpPr>
          <p:nvPr/>
        </p:nvCxnSpPr>
        <p:spPr>
          <a:xfrm rot="5400000" flipH="1" flipV="1">
            <a:off x="7559779" y="3519241"/>
            <a:ext cx="3201867" cy="1134660"/>
          </a:xfrm>
          <a:prstGeom prst="bentConnector3">
            <a:avLst>
              <a:gd name="adj1" fmla="val -7140"/>
            </a:avLst>
          </a:prstGeom>
          <a:ln w="57150">
            <a:solidFill>
              <a:srgbClr val="A90000"/>
            </a:solidFill>
          </a:ln>
        </p:spPr>
        <p:style>
          <a:lnRef idx="1">
            <a:schemeClr val="accent1"/>
          </a:lnRef>
          <a:fillRef idx="0">
            <a:schemeClr val="accent1"/>
          </a:fillRef>
          <a:effectRef idx="0">
            <a:schemeClr val="accent1"/>
          </a:effectRef>
          <a:fontRef idx="minor">
            <a:schemeClr val="tx1"/>
          </a:fontRef>
        </p:style>
      </p:cxnSp>
      <p:cxnSp>
        <p:nvCxnSpPr>
          <p:cNvPr id="56" name="肘形连接符 55"/>
          <p:cNvCxnSpPr>
            <a:endCxn id="43" idx="0"/>
          </p:cNvCxnSpPr>
          <p:nvPr/>
        </p:nvCxnSpPr>
        <p:spPr>
          <a:xfrm rot="10800000" flipV="1">
            <a:off x="8593385" y="2485637"/>
            <a:ext cx="1162740" cy="409030"/>
          </a:xfrm>
          <a:prstGeom prst="bentConnector2">
            <a:avLst/>
          </a:prstGeom>
          <a:ln w="57150">
            <a:solidFill>
              <a:srgbClr val="A90000"/>
            </a:solidFill>
            <a:tailEnd type="triangle"/>
          </a:ln>
        </p:spPr>
        <p:style>
          <a:lnRef idx="1">
            <a:schemeClr val="accent1"/>
          </a:lnRef>
          <a:fillRef idx="0">
            <a:schemeClr val="accent1"/>
          </a:fillRef>
          <a:effectRef idx="0">
            <a:schemeClr val="accent1"/>
          </a:effectRef>
          <a:fontRef idx="minor">
            <a:schemeClr val="tx1"/>
          </a:fontRef>
        </p:style>
      </p:cxnSp>
      <p:pic>
        <p:nvPicPr>
          <p:cNvPr id="59" name="图片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39049" y="4545301"/>
            <a:ext cx="1014625" cy="1828800"/>
          </a:xfrm>
          <a:prstGeom prst="rect">
            <a:avLst/>
          </a:prstGeom>
        </p:spPr>
      </p:pic>
      <p:sp>
        <p:nvSpPr>
          <p:cNvPr id="61" name="右箭头 60"/>
          <p:cNvSpPr/>
          <p:nvPr/>
        </p:nvSpPr>
        <p:spPr>
          <a:xfrm>
            <a:off x="9984518" y="4086569"/>
            <a:ext cx="607375" cy="34415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文本框 62"/>
          <p:cNvSpPr txBox="1"/>
          <p:nvPr/>
        </p:nvSpPr>
        <p:spPr>
          <a:xfrm>
            <a:off x="5201045" y="6349428"/>
            <a:ext cx="2026517" cy="461665"/>
          </a:xfrm>
          <a:prstGeom prst="rect">
            <a:avLst/>
          </a:prstGeom>
          <a:noFill/>
        </p:spPr>
        <p:txBody>
          <a:bodyPr wrap="none" rtlCol="0">
            <a:spAutoFit/>
          </a:bodyPr>
          <a:lstStyle/>
          <a:p>
            <a:r>
              <a:rPr lang="en-US" sz="2400" dirty="0" err="1" smtClean="0">
                <a:effectLst>
                  <a:outerShdw blurRad="38100" dist="38100" dir="2700000" algn="tl">
                    <a:srgbClr val="000000">
                      <a:alpha val="43137"/>
                    </a:srgbClr>
                  </a:outerShdw>
                </a:effectLst>
              </a:rPr>
              <a:t>Init.</a:t>
            </a:r>
            <a:r>
              <a:rPr lang="en-US" sz="2400" dirty="0" smtClean="0">
                <a:effectLst>
                  <a:outerShdw blurRad="38100" dist="38100" dir="2700000" algn="tl">
                    <a:srgbClr val="000000">
                      <a:alpha val="43137"/>
                    </a:srgbClr>
                  </a:outerShdw>
                </a:effectLst>
              </a:rPr>
              <a:t> Depth Est.</a:t>
            </a:r>
            <a:endParaRPr lang="en-US" sz="2400" dirty="0">
              <a:effectLst>
                <a:outerShdw blurRad="38100" dist="38100" dir="2700000" algn="tl">
                  <a:srgbClr val="000000">
                    <a:alpha val="43137"/>
                  </a:srgbClr>
                </a:outerShdw>
              </a:effectLst>
            </a:endParaRPr>
          </a:p>
        </p:txBody>
      </p:sp>
      <p:sp>
        <p:nvSpPr>
          <p:cNvPr id="64" name="文本框 63"/>
          <p:cNvSpPr txBox="1"/>
          <p:nvPr/>
        </p:nvSpPr>
        <p:spPr>
          <a:xfrm>
            <a:off x="9957473" y="6349428"/>
            <a:ext cx="2129109"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Final Depth Est.</a:t>
            </a:r>
            <a:endParaRPr lang="en-US" sz="2400" dirty="0">
              <a:effectLst>
                <a:outerShdw blurRad="38100" dist="38100" dir="2700000" algn="tl">
                  <a:srgbClr val="000000">
                    <a:alpha val="43137"/>
                  </a:srgbClr>
                </a:outerShdw>
              </a:effectLst>
            </a:endParaRPr>
          </a:p>
        </p:txBody>
      </p:sp>
      <p:sp>
        <p:nvSpPr>
          <p:cNvPr id="65" name="右箭头 64"/>
          <p:cNvSpPr/>
          <p:nvPr/>
        </p:nvSpPr>
        <p:spPr>
          <a:xfrm>
            <a:off x="2452646" y="4086569"/>
            <a:ext cx="514065" cy="34415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图片 6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675288" y="2363656"/>
            <a:ext cx="1184484" cy="1776725"/>
          </a:xfrm>
          <a:prstGeom prst="rect">
            <a:avLst/>
          </a:prstGeom>
        </p:spPr>
      </p:pic>
      <p:pic>
        <p:nvPicPr>
          <p:cNvPr id="70" name="图片 69"/>
          <p:cNvPicPr>
            <a:picLocks noChangeAspect="1"/>
          </p:cNvPicPr>
          <p:nvPr/>
        </p:nvPicPr>
        <p:blipFill>
          <a:blip r:embed="rId20" cstate="print">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481886" y="2316326"/>
            <a:ext cx="1148194" cy="1824055"/>
          </a:xfrm>
          <a:prstGeom prst="rect">
            <a:avLst/>
          </a:prstGeom>
        </p:spPr>
      </p:pic>
    </p:spTree>
    <p:extLst>
      <p:ext uri="{BB962C8B-B14F-4D97-AF65-F5344CB8AC3E}">
        <p14:creationId xmlns:p14="http://schemas.microsoft.com/office/powerpoint/2010/main" val="150341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P spid="14" grpId="0" animBg="1"/>
      <p:bldP spid="38" grpId="0" animBg="1"/>
      <p:bldP spid="42" grpId="0" animBg="1"/>
      <p:bldP spid="43" grpId="0" animBg="1"/>
      <p:bldP spid="44" grpId="0" animBg="1"/>
      <p:bldP spid="45" grpId="0" animBg="1"/>
      <p:bldP spid="61" grpId="0" animBg="1"/>
      <p:bldP spid="63" grpId="0"/>
      <p:bldP spid="64" grpId="0"/>
      <p:bldP spid="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8608365" y="4779602"/>
            <a:ext cx="1677361" cy="1625637"/>
          </a:xfrm>
          <a:prstGeom prst="rect">
            <a:avLst/>
          </a:prstGeom>
        </p:spPr>
      </p:pic>
      <p:pic>
        <p:nvPicPr>
          <p:cNvPr id="10" name="图片 9"/>
          <p:cNvPicPr>
            <a:picLocks noChangeAspect="1"/>
          </p:cNvPicPr>
          <p:nvPr/>
        </p:nvPicPr>
        <p:blipFill>
          <a:blip r:embed="rId4"/>
          <a:stretch>
            <a:fillRect/>
          </a:stretch>
        </p:blipFill>
        <p:spPr>
          <a:xfrm>
            <a:off x="10558443" y="1983285"/>
            <a:ext cx="1571316" cy="1596033"/>
          </a:xfrm>
          <a:prstGeom prst="rect">
            <a:avLst/>
          </a:prstGeom>
        </p:spPr>
      </p:pic>
      <p:pic>
        <p:nvPicPr>
          <p:cNvPr id="4" name="图片 3"/>
          <p:cNvPicPr>
            <a:picLocks noChangeAspect="1"/>
          </p:cNvPicPr>
          <p:nvPr/>
        </p:nvPicPr>
        <p:blipFill>
          <a:blip r:embed="rId5"/>
          <a:stretch>
            <a:fillRect/>
          </a:stretch>
        </p:blipFill>
        <p:spPr>
          <a:xfrm>
            <a:off x="9038247" y="967595"/>
            <a:ext cx="1633047" cy="1625608"/>
          </a:xfrm>
          <a:prstGeom prst="rect">
            <a:avLst/>
          </a:prstGeom>
        </p:spPr>
      </p:pic>
      <p:pic>
        <p:nvPicPr>
          <p:cNvPr id="3" name="图片 2"/>
          <p:cNvPicPr>
            <a:picLocks noChangeAspect="1"/>
          </p:cNvPicPr>
          <p:nvPr/>
        </p:nvPicPr>
        <p:blipFill>
          <a:blip r:embed="rId6"/>
          <a:stretch>
            <a:fillRect/>
          </a:stretch>
        </p:blipFill>
        <p:spPr>
          <a:xfrm>
            <a:off x="10365612" y="3654121"/>
            <a:ext cx="1693254" cy="1734100"/>
          </a:xfrm>
          <a:prstGeom prst="rect">
            <a:avLst/>
          </a:prstGeom>
        </p:spPr>
      </p:pic>
      <p:pic>
        <p:nvPicPr>
          <p:cNvPr id="108" name="图片 107"/>
          <p:cNvPicPr>
            <a:picLocks noChangeAspect="1"/>
          </p:cNvPicPr>
          <p:nvPr/>
        </p:nvPicPr>
        <p:blipFill rotWithShape="1">
          <a:blip r:embed="rId7"/>
          <a:srcRect l="6249" t="7319" r="7208" b="4776"/>
          <a:stretch/>
        </p:blipFill>
        <p:spPr>
          <a:xfrm>
            <a:off x="6365316" y="2306051"/>
            <a:ext cx="2604570" cy="2717813"/>
          </a:xfrm>
          <a:prstGeom prst="rect">
            <a:avLst/>
          </a:prstGeom>
        </p:spPr>
      </p:pic>
      <p:sp>
        <p:nvSpPr>
          <p:cNvPr id="2" name="标题 1"/>
          <p:cNvSpPr>
            <a:spLocks noGrp="1"/>
          </p:cNvSpPr>
          <p:nvPr>
            <p:ph type="title"/>
          </p:nvPr>
        </p:nvSpPr>
        <p:spPr/>
        <p:txBody>
          <a:bodyPr/>
          <a:lstStyle/>
          <a:p>
            <a:r>
              <a:rPr lang="en-US" altLang="zh-CN" dirty="0">
                <a:ln w="0"/>
                <a:effectLst>
                  <a:outerShdw blurRad="38100" dist="19050" dir="2700000" algn="tl" rotWithShape="0">
                    <a:schemeClr val="dk1">
                      <a:alpha val="40000"/>
                    </a:schemeClr>
                  </a:outerShdw>
                </a:effectLst>
              </a:rPr>
              <a:t>Pose Estimation</a:t>
            </a:r>
            <a:endParaRPr lang="zh-CN" altLang="en-US" dirty="0">
              <a:ln w="0"/>
              <a:effectLst>
                <a:outerShdw blurRad="38100" dist="19050" dir="2700000" algn="tl" rotWithShape="0">
                  <a:schemeClr val="dk1">
                    <a:alpha val="40000"/>
                  </a:schemeClr>
                </a:outerShdw>
              </a:effectLst>
            </a:endParaRPr>
          </a:p>
        </p:txBody>
      </p:sp>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5050" y="4884342"/>
            <a:ext cx="612681" cy="1406430"/>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1267" y="2147196"/>
            <a:ext cx="789947" cy="125185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66479" y="1294361"/>
            <a:ext cx="570417" cy="1159168"/>
          </a:xfrm>
          <a:prstGeom prst="rect">
            <a:avLst/>
          </a:prstGeom>
        </p:spPr>
      </p:pic>
      <p:cxnSp>
        <p:nvCxnSpPr>
          <p:cNvPr id="27" name="直接箭头连接符 26"/>
          <p:cNvCxnSpPr/>
          <p:nvPr/>
        </p:nvCxnSpPr>
        <p:spPr>
          <a:xfrm>
            <a:off x="10427144" y="2330966"/>
            <a:ext cx="294951" cy="174747"/>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10976507" y="3399049"/>
            <a:ext cx="18989" cy="406602"/>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a:off x="10147984" y="4919172"/>
            <a:ext cx="354579" cy="340558"/>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stCxn id="8" idx="2"/>
            <a:endCxn id="6" idx="0"/>
          </p:cNvCxnSpPr>
          <p:nvPr/>
        </p:nvCxnSpPr>
        <p:spPr>
          <a:xfrm>
            <a:off x="9551688" y="2453529"/>
            <a:ext cx="29703" cy="2430813"/>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a:endCxn id="6" idx="0"/>
          </p:cNvCxnSpPr>
          <p:nvPr/>
        </p:nvCxnSpPr>
        <p:spPr>
          <a:xfrm flipH="1">
            <a:off x="9581391" y="3174548"/>
            <a:ext cx="784221" cy="1709794"/>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a:stCxn id="8" idx="2"/>
          </p:cNvCxnSpPr>
          <p:nvPr/>
        </p:nvCxnSpPr>
        <p:spPr>
          <a:xfrm>
            <a:off x="9551688" y="2453529"/>
            <a:ext cx="712767" cy="1599185"/>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flipH="1">
            <a:off x="8621225" y="2205560"/>
            <a:ext cx="452687" cy="379703"/>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flipH="1">
            <a:off x="9043799" y="2993096"/>
            <a:ext cx="1279260" cy="283301"/>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H="1" flipV="1">
            <a:off x="9043799" y="3821628"/>
            <a:ext cx="1237662" cy="231086"/>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flipH="1" flipV="1">
            <a:off x="8507037" y="4640224"/>
            <a:ext cx="371149" cy="383640"/>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9" name="图片 78"/>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617240" y="3862825"/>
            <a:ext cx="743261" cy="1244154"/>
          </a:xfrm>
          <a:prstGeom prst="rect">
            <a:avLst/>
          </a:prstGeom>
        </p:spPr>
      </p:pic>
      <p:pic>
        <p:nvPicPr>
          <p:cNvPr id="89" name="图片 8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1488" y="2749395"/>
            <a:ext cx="1101336" cy="2021741"/>
          </a:xfrm>
          <a:prstGeom prst="rect">
            <a:avLst/>
          </a:prstGeom>
        </p:spPr>
      </p:pic>
      <p:pic>
        <p:nvPicPr>
          <p:cNvPr id="90" name="图片 8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98566" y="2750580"/>
            <a:ext cx="1042746" cy="1914186"/>
          </a:xfrm>
          <a:prstGeom prst="rect">
            <a:avLst/>
          </a:prstGeom>
        </p:spPr>
      </p:pic>
      <p:sp>
        <p:nvSpPr>
          <p:cNvPr id="110" name="文本框 109"/>
          <p:cNvSpPr txBox="1"/>
          <p:nvPr/>
        </p:nvSpPr>
        <p:spPr>
          <a:xfrm>
            <a:off x="2343152" y="5531922"/>
            <a:ext cx="2464136" cy="523220"/>
          </a:xfrm>
          <a:prstGeom prst="rect">
            <a:avLst/>
          </a:prstGeom>
          <a:noFill/>
        </p:spPr>
        <p:txBody>
          <a:bodyPr wrap="none" rtlCol="0">
            <a:spAutoFit/>
          </a:bodyPr>
          <a:lstStyle/>
          <a:p>
            <a:r>
              <a:rPr lang="en-US" sz="28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HoG</a:t>
            </a:r>
            <a:r>
              <a:rPr lang="en-US"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Lightfield</a:t>
            </a:r>
            <a:endPar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3" name="图片 32"/>
          <p:cNvPicPr>
            <a:picLocks noChangeAspect="1"/>
          </p:cNvPicPr>
          <p:nvPr/>
        </p:nvPicPr>
        <p:blipFill>
          <a:blip r:embed="rId14"/>
          <a:stretch>
            <a:fillRect/>
          </a:stretch>
        </p:blipFill>
        <p:spPr>
          <a:xfrm>
            <a:off x="2940141" y="2265004"/>
            <a:ext cx="2891186" cy="2841975"/>
          </a:xfrm>
          <a:prstGeom prst="rect">
            <a:avLst/>
          </a:prstGeom>
        </p:spPr>
      </p:pic>
      <p:pic>
        <p:nvPicPr>
          <p:cNvPr id="34"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88612" y="2585263"/>
            <a:ext cx="976762" cy="2126081"/>
          </a:xfrm>
          <a:prstGeom prst="rect">
            <a:avLst/>
          </a:prstGeom>
        </p:spPr>
      </p:pic>
    </p:spTree>
    <p:extLst>
      <p:ext uri="{BB962C8B-B14F-4D97-AF65-F5344CB8AC3E}">
        <p14:creationId xmlns:p14="http://schemas.microsoft.com/office/powerpoint/2010/main" val="16164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环形箭头 55"/>
          <p:cNvSpPr/>
          <p:nvPr/>
        </p:nvSpPr>
        <p:spPr>
          <a:xfrm rot="3344557">
            <a:off x="4618726" y="1306567"/>
            <a:ext cx="4694677" cy="5028878"/>
          </a:xfrm>
          <a:prstGeom prst="circularArrow">
            <a:avLst>
              <a:gd name="adj1" fmla="val 5329"/>
              <a:gd name="adj2" fmla="val 546199"/>
              <a:gd name="adj3" fmla="val 20923939"/>
              <a:gd name="adj4" fmla="val 14091247"/>
              <a:gd name="adj5" fmla="val 5330"/>
            </a:avLst>
          </a:prstGeom>
          <a:ln>
            <a:solidFill>
              <a:schemeClr val="bg1">
                <a:lumMod val="75000"/>
              </a:schemeClr>
            </a:solidFill>
          </a:ln>
        </p:spPr>
        <p:style>
          <a:lnRef idx="0">
            <a:schemeClr val="accent3"/>
          </a:lnRef>
          <a:fillRef idx="3">
            <a:schemeClr val="accent3"/>
          </a:fillRef>
          <a:effectRef idx="3">
            <a:schemeClr val="accent3"/>
          </a:effectRef>
          <a:fontRef idx="minor">
            <a:schemeClr val="lt1"/>
          </a:fontRef>
        </p:style>
      </p:sp>
      <p:sp>
        <p:nvSpPr>
          <p:cNvPr id="2" name="标题 1"/>
          <p:cNvSpPr>
            <a:spLocks noGrp="1"/>
          </p:cNvSpPr>
          <p:nvPr>
            <p:ph type="title"/>
          </p:nvPr>
        </p:nvSpPr>
        <p:spPr/>
        <p:txBody>
          <a:bodyPr/>
          <a:lstStyle/>
          <a:p>
            <a:r>
              <a:rPr lang="en-US" altLang="zh-CN" dirty="0">
                <a:ln w="0"/>
                <a:effectLst>
                  <a:outerShdw blurRad="38100" dist="19050" dir="2700000" algn="tl" rotWithShape="0">
                    <a:schemeClr val="dk1">
                      <a:alpha val="40000"/>
                    </a:schemeClr>
                  </a:outerShdw>
                </a:effectLst>
              </a:rPr>
              <a:t>2D Matching</a:t>
            </a:r>
            <a:endParaRPr lang="zh-CN" altLang="en-US" dirty="0">
              <a:ln w="0"/>
              <a:effectLst>
                <a:outerShdw blurRad="38100" dist="19050" dir="2700000" algn="tl" rotWithShape="0">
                  <a:schemeClr val="dk1">
                    <a:alpha val="40000"/>
                  </a:schemeClr>
                </a:outerShdw>
              </a:effectLst>
            </a:endParaRPr>
          </a:p>
        </p:txBody>
      </p:sp>
      <p:cxnSp>
        <p:nvCxnSpPr>
          <p:cNvPr id="27" name="直接箭头连接符 26"/>
          <p:cNvCxnSpPr/>
          <p:nvPr/>
        </p:nvCxnSpPr>
        <p:spPr>
          <a:xfrm>
            <a:off x="10175584" y="2128611"/>
            <a:ext cx="294951" cy="174747"/>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10979377" y="3154116"/>
            <a:ext cx="18989" cy="406602"/>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a:off x="10331335" y="4881682"/>
            <a:ext cx="187982" cy="225297"/>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9551688" y="2453529"/>
            <a:ext cx="29703" cy="2257815"/>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H="1">
            <a:off x="9581391" y="3001550"/>
            <a:ext cx="784221" cy="1709794"/>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a:off x="9551688" y="2453529"/>
            <a:ext cx="712767" cy="1599185"/>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flipH="1">
            <a:off x="8259591" y="1982563"/>
            <a:ext cx="915445" cy="855367"/>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flipH="1">
            <a:off x="8634879" y="2993096"/>
            <a:ext cx="1688180" cy="412871"/>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flipH="1" flipV="1">
            <a:off x="8528629" y="4348806"/>
            <a:ext cx="746421" cy="1065753"/>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657" y="2765259"/>
            <a:ext cx="1351666" cy="2109672"/>
          </a:xfrm>
          <a:prstGeom prst="rect">
            <a:avLst/>
          </a:prstGeom>
        </p:spPr>
      </p:pic>
      <p:cxnSp>
        <p:nvCxnSpPr>
          <p:cNvPr id="32" name="直接箭头连接符 31"/>
          <p:cNvCxnSpPr/>
          <p:nvPr/>
        </p:nvCxnSpPr>
        <p:spPr>
          <a:xfrm flipH="1">
            <a:off x="1886756" y="3765704"/>
            <a:ext cx="591113" cy="11493"/>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H="1">
            <a:off x="3962785" y="3716138"/>
            <a:ext cx="591113" cy="11493"/>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7495" y="4446416"/>
            <a:ext cx="439873" cy="686550"/>
          </a:xfrm>
          <a:prstGeom prst="rect">
            <a:avLst/>
          </a:prstGeom>
        </p:spPr>
      </p:pic>
      <p:pic>
        <p:nvPicPr>
          <p:cNvPr id="52" name="图片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7747" y="5098058"/>
            <a:ext cx="911844" cy="1494929"/>
          </a:xfrm>
          <a:prstGeom prst="rect">
            <a:avLst/>
          </a:prstGeom>
        </p:spPr>
      </p:pic>
      <p:cxnSp>
        <p:nvCxnSpPr>
          <p:cNvPr id="59" name="直接箭头连接符 58"/>
          <p:cNvCxnSpPr/>
          <p:nvPr/>
        </p:nvCxnSpPr>
        <p:spPr>
          <a:xfrm flipH="1" flipV="1">
            <a:off x="8721575" y="3865894"/>
            <a:ext cx="1559886" cy="186821"/>
          </a:xfrm>
          <a:prstGeom prst="straightConnector1">
            <a:avLst/>
          </a:prstGeom>
          <a:ln w="381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5"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936" y="2925390"/>
            <a:ext cx="1245455" cy="1927420"/>
          </a:xfrm>
          <a:prstGeom prst="rect">
            <a:avLst/>
          </a:prstGeom>
        </p:spPr>
      </p:pic>
      <p:pic>
        <p:nvPicPr>
          <p:cNvPr id="37"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5729" y="2857296"/>
            <a:ext cx="1245455" cy="192742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1892" y="5013860"/>
            <a:ext cx="633753" cy="117321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93080" y="3884191"/>
            <a:ext cx="756964" cy="122278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0845" y="1922600"/>
            <a:ext cx="655958" cy="1190305"/>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3331" y="2765259"/>
            <a:ext cx="1127667" cy="2087551"/>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94918" y="1261807"/>
            <a:ext cx="609452" cy="122294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95879" y="2104177"/>
            <a:ext cx="675470" cy="675996"/>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51792" y="2993096"/>
            <a:ext cx="602155" cy="602624"/>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2410" y="3703916"/>
            <a:ext cx="549916" cy="550344"/>
          </a:xfrm>
          <a:prstGeom prst="rect">
            <a:avLst/>
          </a:prstGeom>
        </p:spPr>
      </p:pic>
    </p:spTree>
    <p:extLst>
      <p:ext uri="{BB962C8B-B14F-4D97-AF65-F5344CB8AC3E}">
        <p14:creationId xmlns:p14="http://schemas.microsoft.com/office/powerpoint/2010/main" val="270278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Deformable Matching</a:t>
            </a:r>
            <a:endParaRPr lang="en-US" dirty="0"/>
          </a:p>
        </p:txBody>
      </p:sp>
      <p:pic>
        <p:nvPicPr>
          <p:cNvPr id="17" name="图片 16"/>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87444" y="3340347"/>
            <a:ext cx="1404266" cy="2302234"/>
          </a:xfrm>
          <a:prstGeom prst="rect">
            <a:avLst/>
          </a:prstGeom>
        </p:spPr>
      </p:pic>
      <p:sp>
        <p:nvSpPr>
          <p:cNvPr id="18" name="右箭头 17"/>
          <p:cNvSpPr/>
          <p:nvPr/>
        </p:nvSpPr>
        <p:spPr>
          <a:xfrm>
            <a:off x="4273793" y="3347489"/>
            <a:ext cx="607375" cy="34415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圆角矩形 18"/>
          <p:cNvSpPr/>
          <p:nvPr/>
        </p:nvSpPr>
        <p:spPr>
          <a:xfrm>
            <a:off x="5007257" y="2163147"/>
            <a:ext cx="1762055" cy="714705"/>
          </a:xfrm>
          <a:prstGeom prst="roundRect">
            <a:avLst/>
          </a:prstGeom>
          <a:solidFill>
            <a:srgbClr val="A9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Re-estimate depth</a:t>
            </a:r>
          </a:p>
        </p:txBody>
      </p:sp>
      <p:sp>
        <p:nvSpPr>
          <p:cNvPr id="20" name="圆角矩形 19"/>
          <p:cNvSpPr/>
          <p:nvPr/>
        </p:nvSpPr>
        <p:spPr>
          <a:xfrm>
            <a:off x="5007256" y="3202213"/>
            <a:ext cx="1762055" cy="714705"/>
          </a:xfrm>
          <a:prstGeom prst="roundRect">
            <a:avLst/>
          </a:prstGeom>
          <a:solidFill>
            <a:srgbClr val="A9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Matching in </a:t>
            </a:r>
            <a:r>
              <a:rPr lang="en-US" dirty="0" smtClean="0"/>
              <a:t>3D</a:t>
            </a:r>
            <a:endParaRPr lang="en-US" dirty="0"/>
          </a:p>
        </p:txBody>
      </p:sp>
      <p:sp>
        <p:nvSpPr>
          <p:cNvPr id="21" name="圆角矩形 20"/>
          <p:cNvSpPr/>
          <p:nvPr/>
        </p:nvSpPr>
        <p:spPr>
          <a:xfrm>
            <a:off x="5007255" y="4241279"/>
            <a:ext cx="1762055" cy="714705"/>
          </a:xfrm>
          <a:prstGeom prst="roundRect">
            <a:avLst/>
          </a:prstGeom>
          <a:solidFill>
            <a:srgbClr val="A9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Deform shapes</a:t>
            </a:r>
          </a:p>
        </p:txBody>
      </p:sp>
      <p:cxnSp>
        <p:nvCxnSpPr>
          <p:cNvPr id="22" name="直接箭头连接符 21"/>
          <p:cNvCxnSpPr>
            <a:stCxn id="19" idx="2"/>
            <a:endCxn id="20" idx="0"/>
          </p:cNvCxnSpPr>
          <p:nvPr/>
        </p:nvCxnSpPr>
        <p:spPr>
          <a:xfrm flipH="1">
            <a:off x="5888284" y="2877852"/>
            <a:ext cx="1" cy="324361"/>
          </a:xfrm>
          <a:prstGeom prst="straightConnector1">
            <a:avLst/>
          </a:prstGeom>
          <a:ln w="57150">
            <a:solidFill>
              <a:srgbClr val="A9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20" idx="2"/>
            <a:endCxn id="21" idx="0"/>
          </p:cNvCxnSpPr>
          <p:nvPr/>
        </p:nvCxnSpPr>
        <p:spPr>
          <a:xfrm flipH="1">
            <a:off x="5888283" y="3916918"/>
            <a:ext cx="1" cy="324361"/>
          </a:xfrm>
          <a:prstGeom prst="straightConnector1">
            <a:avLst/>
          </a:prstGeom>
          <a:ln w="57150">
            <a:solidFill>
              <a:srgbClr val="A9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肘形连接符 23"/>
          <p:cNvCxnSpPr>
            <a:stCxn id="21" idx="2"/>
          </p:cNvCxnSpPr>
          <p:nvPr/>
        </p:nvCxnSpPr>
        <p:spPr>
          <a:xfrm rot="5400000" flipH="1" flipV="1">
            <a:off x="4854679" y="2787721"/>
            <a:ext cx="3201867" cy="1134660"/>
          </a:xfrm>
          <a:prstGeom prst="bentConnector3">
            <a:avLst>
              <a:gd name="adj1" fmla="val -7140"/>
            </a:avLst>
          </a:prstGeom>
          <a:ln w="57150">
            <a:solidFill>
              <a:srgbClr val="A90000"/>
            </a:solidFill>
          </a:ln>
        </p:spPr>
        <p:style>
          <a:lnRef idx="1">
            <a:schemeClr val="accent1"/>
          </a:lnRef>
          <a:fillRef idx="0">
            <a:schemeClr val="accent1"/>
          </a:fillRef>
          <a:effectRef idx="0">
            <a:schemeClr val="accent1"/>
          </a:effectRef>
          <a:fontRef idx="minor">
            <a:schemeClr val="tx1"/>
          </a:fontRef>
        </p:style>
      </p:cxnSp>
      <p:cxnSp>
        <p:nvCxnSpPr>
          <p:cNvPr id="25" name="肘形连接符 24"/>
          <p:cNvCxnSpPr>
            <a:endCxn id="19" idx="0"/>
          </p:cNvCxnSpPr>
          <p:nvPr/>
        </p:nvCxnSpPr>
        <p:spPr>
          <a:xfrm rot="10800000" flipV="1">
            <a:off x="5888285" y="1754117"/>
            <a:ext cx="1162740" cy="409030"/>
          </a:xfrm>
          <a:prstGeom prst="bentConnector2">
            <a:avLst/>
          </a:prstGeom>
          <a:ln w="57150">
            <a:solidFill>
              <a:srgbClr val="A90000"/>
            </a:solidFill>
            <a:tailEnd type="triangle"/>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953" y="3376717"/>
            <a:ext cx="1252973" cy="2258408"/>
          </a:xfrm>
          <a:prstGeom prst="rect">
            <a:avLst/>
          </a:prstGeom>
        </p:spPr>
      </p:pic>
      <p:sp>
        <p:nvSpPr>
          <p:cNvPr id="27" name="右箭头 26"/>
          <p:cNvSpPr/>
          <p:nvPr/>
        </p:nvSpPr>
        <p:spPr>
          <a:xfrm>
            <a:off x="7279418" y="3355049"/>
            <a:ext cx="607375" cy="34415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文本框 27"/>
          <p:cNvSpPr txBox="1"/>
          <p:nvPr/>
        </p:nvSpPr>
        <p:spPr>
          <a:xfrm>
            <a:off x="2507379" y="5934489"/>
            <a:ext cx="2026517" cy="461665"/>
          </a:xfrm>
          <a:prstGeom prst="rect">
            <a:avLst/>
          </a:prstGeom>
          <a:noFill/>
        </p:spPr>
        <p:txBody>
          <a:bodyPr wrap="none" rtlCol="0">
            <a:spAutoFit/>
          </a:bodyPr>
          <a:lstStyle/>
          <a:p>
            <a:r>
              <a:rPr lang="en-US" sz="2400" dirty="0" err="1" smtClean="0">
                <a:effectLst>
                  <a:outerShdw blurRad="38100" dist="38100" dir="2700000" algn="tl">
                    <a:srgbClr val="000000">
                      <a:alpha val="43137"/>
                    </a:srgbClr>
                  </a:outerShdw>
                </a:effectLst>
              </a:rPr>
              <a:t>Init.</a:t>
            </a:r>
            <a:r>
              <a:rPr lang="en-US" sz="2400" dirty="0" smtClean="0">
                <a:effectLst>
                  <a:outerShdw blurRad="38100" dist="38100" dir="2700000" algn="tl">
                    <a:srgbClr val="000000">
                      <a:alpha val="43137"/>
                    </a:srgbClr>
                  </a:outerShdw>
                </a:effectLst>
              </a:rPr>
              <a:t> Depth Est.</a:t>
            </a:r>
            <a:endParaRPr lang="en-US" sz="2400" dirty="0">
              <a:effectLst>
                <a:outerShdw blurRad="38100" dist="38100" dir="2700000" algn="tl">
                  <a:srgbClr val="000000">
                    <a:alpha val="43137"/>
                  </a:srgbClr>
                </a:outerShdw>
              </a:effectLst>
            </a:endParaRPr>
          </a:p>
        </p:txBody>
      </p:sp>
      <p:sp>
        <p:nvSpPr>
          <p:cNvPr id="29" name="文本框 28"/>
          <p:cNvSpPr txBox="1"/>
          <p:nvPr/>
        </p:nvSpPr>
        <p:spPr>
          <a:xfrm>
            <a:off x="7279418" y="5934488"/>
            <a:ext cx="2129109"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Final Depth Est.</a:t>
            </a:r>
            <a:endParaRPr lang="en-US" sz="2400" dirty="0">
              <a:effectLst>
                <a:outerShdw blurRad="38100" dist="38100" dir="2700000" algn="tl">
                  <a:srgbClr val="000000">
                    <a:alpha val="43137"/>
                  </a:srgbClr>
                </a:outerShdw>
              </a:effectLst>
            </a:endParaRPr>
          </a:p>
        </p:txBody>
      </p:sp>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7443" y="1023573"/>
            <a:ext cx="1411472" cy="2117207"/>
          </a:xfrm>
          <a:prstGeom prst="rect">
            <a:avLst/>
          </a:prstGeom>
        </p:spPr>
      </p:pic>
      <p:pic>
        <p:nvPicPr>
          <p:cNvPr id="31" name="图片 30"/>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697112" y="1060257"/>
            <a:ext cx="1309634" cy="2080523"/>
          </a:xfrm>
          <a:prstGeom prst="rect">
            <a:avLst/>
          </a:prstGeom>
        </p:spPr>
      </p:pic>
      <p:grpSp>
        <p:nvGrpSpPr>
          <p:cNvPr id="5" name="Group 4"/>
          <p:cNvGrpSpPr/>
          <p:nvPr/>
        </p:nvGrpSpPr>
        <p:grpSpPr>
          <a:xfrm>
            <a:off x="2787443" y="4078727"/>
            <a:ext cx="1255633" cy="695292"/>
            <a:chOff x="2787443" y="4078727"/>
            <a:chExt cx="1255633" cy="695292"/>
          </a:xfrm>
        </p:grpSpPr>
        <p:cxnSp>
          <p:nvCxnSpPr>
            <p:cNvPr id="4" name="Straight Arrow Connector 3"/>
            <p:cNvCxnSpPr/>
            <p:nvPr/>
          </p:nvCxnSpPr>
          <p:spPr>
            <a:xfrm>
              <a:off x="2864357" y="4078727"/>
              <a:ext cx="550902" cy="4120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2787443" y="4331634"/>
              <a:ext cx="1255633" cy="44238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7650335" y="4048458"/>
            <a:ext cx="1255633" cy="678655"/>
            <a:chOff x="7650335" y="4048458"/>
            <a:chExt cx="1255633" cy="678655"/>
          </a:xfrm>
        </p:grpSpPr>
        <p:cxnSp>
          <p:nvCxnSpPr>
            <p:cNvPr id="32" name="Straight Arrow Connector 31"/>
            <p:cNvCxnSpPr/>
            <p:nvPr/>
          </p:nvCxnSpPr>
          <p:spPr>
            <a:xfrm>
              <a:off x="7737077" y="4048458"/>
              <a:ext cx="550902" cy="4120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650335" y="4284728"/>
              <a:ext cx="1255633" cy="44238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705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7"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62733" y="1267521"/>
            <a:ext cx="5277223" cy="5297918"/>
          </a:xfrm>
          <a:prstGeom prst="rect">
            <a:avLst/>
          </a:prstGeom>
          <a:solidFill>
            <a:schemeClr val="tx2">
              <a:lumMod val="20000"/>
              <a:lumOff val="80000"/>
            </a:schemeClr>
          </a:solidFill>
          <a:effectLst>
            <a:outerShdw blurRad="50800" dist="38100" dir="13500000" algn="br" rotWithShape="0">
              <a:prstClr val="black">
                <a:alpha val="40000"/>
              </a:prstClr>
            </a:outerShdw>
          </a:effectLst>
          <a:scene3d>
            <a:camera prst="perspectiveRight"/>
            <a:lightRig rig="threePt" dir="t"/>
          </a:scene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5" name="标题 1"/>
          <p:cNvSpPr txBox="1">
            <a:spLocks/>
          </p:cNvSpPr>
          <p:nvPr/>
        </p:nvSpPr>
        <p:spPr>
          <a:xfrm>
            <a:off x="429768" y="85345"/>
            <a:ext cx="11396472" cy="731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dirty="0" smtClean="0"/>
              <a:t>Deformation Prior</a:t>
            </a:r>
            <a:endParaRPr lang="en-US" dirty="0"/>
          </a:p>
        </p:txBody>
      </p:sp>
      <p:pic>
        <p:nvPicPr>
          <p:cNvPr id="16"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5048" y="3205425"/>
            <a:ext cx="1372732" cy="1410570"/>
          </a:xfrm>
          <a:prstGeom prst="rect">
            <a:avLst/>
          </a:prstGeom>
        </p:spPr>
      </p:pic>
      <p:pic>
        <p:nvPicPr>
          <p:cNvPr id="5" name="Picture 2" descr="http://peter-pc.stanford.edu/ShapeNet/UI/files/images/Cup/No_handle/11f02910fb0f6f1a8e2d66cbf6a91063.jpg"/>
          <p:cNvPicPr>
            <a:picLocks noChangeAspect="1" noChangeArrowheads="1"/>
          </p:cNvPicPr>
          <p:nvPr/>
        </p:nvPicPr>
        <p:blipFill rotWithShape="1">
          <a:blip r:embed="rId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6407"/>
          <a:stretch/>
        </p:blipFill>
        <p:spPr bwMode="auto">
          <a:xfrm>
            <a:off x="1532492" y="3123593"/>
            <a:ext cx="647784"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http://peter-pc.stanford.edu/ShapeNet/UI/files/images/Cup/No_handle/3fe623f150ba65f791b9a3f1a410d68f.jpg"/>
          <p:cNvPicPr>
            <a:picLocks noChangeAspect="1" noChangeArrowheads="1"/>
          </p:cNvPicPr>
          <p:nvPr/>
        </p:nvPicPr>
        <p:blipFill>
          <a:blip r:embed="rId5">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79901" y="4738122"/>
            <a:ext cx="1097280"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8" descr="http://peter-pc.stanford.edu/ShapeNet/UI/files/images/Cup/No_handle/4a3648aa9ccd51724b7a121c16b75c66.jpg"/>
          <p:cNvPicPr>
            <a:picLocks noChangeAspect="1" noChangeArrowheads="1"/>
          </p:cNvPicPr>
          <p:nvPr/>
        </p:nvPicPr>
        <p:blipFill rotWithShape="1">
          <a:blip r:embed="rId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2769"/>
          <a:stretch/>
        </p:blipFill>
        <p:spPr bwMode="auto">
          <a:xfrm>
            <a:off x="3111538" y="1569013"/>
            <a:ext cx="809403"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10" descr="http://peter-pc.stanford.edu/ShapeNet/UI/files/images/Cup/No_handle/3bd1055067a9163aa965a3d6737ac4.jpg"/>
          <p:cNvPicPr>
            <a:picLocks noChangeAspect="1" noChangeArrowheads="1"/>
          </p:cNvPicPr>
          <p:nvPr/>
        </p:nvPicPr>
        <p:blipFill>
          <a:blip r:embed="rId7">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25191" y="4725670"/>
            <a:ext cx="885098"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12" descr="http://peter-pc.stanford.edu/ShapeNet/UI/files/images/Cup/No_handle/82e511db9c78dba0dbba3efff716f351.jpg"/>
          <p:cNvPicPr>
            <a:picLocks noChangeAspect="1" noChangeArrowheads="1"/>
          </p:cNvPicPr>
          <p:nvPr/>
        </p:nvPicPr>
        <p:blipFill>
          <a:blip r:embed="rId8">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0269" y="5274310"/>
            <a:ext cx="862150"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6" descr="http://peter-pc.stanford.edu/ShapeNet/UI/files/images/Cup/No_handle/86218adc840074e675209bac9ccbbec6.jpg"/>
          <p:cNvPicPr>
            <a:picLocks noChangeAspect="1" noChangeArrowheads="1"/>
          </p:cNvPicPr>
          <p:nvPr/>
        </p:nvPicPr>
        <p:blipFill>
          <a:blip r:embed="rId9">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8979" y="1855037"/>
            <a:ext cx="796257"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4" descr="http://peter-pc.stanford.edu/ShapeNet/UI/files/images/Cup/No_handle/5a04a5405ff3b2f4664cc17fe2c6413a.jpg"/>
          <p:cNvPicPr>
            <a:picLocks noChangeAspect="1" noChangeArrowheads="1"/>
          </p:cNvPicPr>
          <p:nvPr/>
        </p:nvPicPr>
        <p:blipFill>
          <a:blip r:embed="rId10">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1980" y="1855037"/>
            <a:ext cx="731520"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l="38333" t="25852" r="41667" b="18952"/>
          <a:stretch/>
        </p:blipFill>
        <p:spPr>
          <a:xfrm>
            <a:off x="3018430" y="3102754"/>
            <a:ext cx="1178196" cy="1570926"/>
          </a:xfrm>
          <a:prstGeom prst="rect">
            <a:avLst/>
          </a:prstGeom>
        </p:spPr>
      </p:pic>
      <p:pic>
        <p:nvPicPr>
          <p:cNvPr id="18" name="Picture 14" descr="http://peter-pc.stanford.edu/ShapeNet/UI/files/images/Cup/No_handle/5a04a5405ff3b2f4664cc17fe2c6413a.jpg"/>
          <p:cNvPicPr>
            <a:picLocks noChangeAspect="1" noChangeArrowheads="1"/>
          </p:cNvPicPr>
          <p:nvPr/>
        </p:nvPicPr>
        <p:blipFill>
          <a:blip r:embed="rId10">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02531" y="3205425"/>
            <a:ext cx="731520"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l="32500" t="22402" r="33333" b="10327"/>
          <a:stretch/>
        </p:blipFill>
        <p:spPr>
          <a:xfrm>
            <a:off x="7767780" y="1751446"/>
            <a:ext cx="1664288" cy="1583103"/>
          </a:xfrm>
          <a:prstGeom prst="rect">
            <a:avLst/>
          </a:prstGeom>
        </p:spPr>
      </p:pic>
      <p:pic>
        <p:nvPicPr>
          <p:cNvPr id="21" name="Picture 12"/>
          <p:cNvPicPr>
            <a:picLocks noChangeAspect="1"/>
          </p:cNvPicPr>
          <p:nvPr/>
        </p:nvPicPr>
        <p:blipFill rotWithShape="1">
          <a:blip r:embed="rId13" cstate="print">
            <a:extLst>
              <a:ext uri="{28A0092B-C50C-407E-A947-70E740481C1C}">
                <a14:useLocalDpi xmlns:a14="http://schemas.microsoft.com/office/drawing/2010/main" val="0"/>
              </a:ext>
            </a:extLst>
          </a:blip>
          <a:srcRect l="33339" t="24148" r="33328" b="10306"/>
          <a:stretch/>
        </p:blipFill>
        <p:spPr>
          <a:xfrm>
            <a:off x="9881087" y="1751303"/>
            <a:ext cx="1623696" cy="1542511"/>
          </a:xfrm>
          <a:prstGeom prst="rect">
            <a:avLst/>
          </a:prstGeom>
        </p:spPr>
      </p:pic>
      <p:cxnSp>
        <p:nvCxnSpPr>
          <p:cNvPr id="25" name="直接箭头连接符 24"/>
          <p:cNvCxnSpPr/>
          <p:nvPr/>
        </p:nvCxnSpPr>
        <p:spPr>
          <a:xfrm flipH="1" flipV="1">
            <a:off x="2533500" y="2811780"/>
            <a:ext cx="543818" cy="393645"/>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27" name="直接箭头连接符 26"/>
          <p:cNvCxnSpPr>
            <a:stCxn id="17" idx="0"/>
          </p:cNvCxnSpPr>
          <p:nvPr/>
        </p:nvCxnSpPr>
        <p:spPr>
          <a:xfrm flipH="1" flipV="1">
            <a:off x="3589579" y="2704746"/>
            <a:ext cx="17949" cy="398008"/>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31" name="直接箭头连接符 30"/>
          <p:cNvCxnSpPr/>
          <p:nvPr/>
        </p:nvCxnSpPr>
        <p:spPr>
          <a:xfrm flipV="1">
            <a:off x="4251718" y="2908906"/>
            <a:ext cx="381379" cy="296519"/>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34" name="直接箭头连接符 33"/>
          <p:cNvCxnSpPr>
            <a:endCxn id="18" idx="1"/>
          </p:cNvCxnSpPr>
          <p:nvPr/>
        </p:nvCxnSpPr>
        <p:spPr>
          <a:xfrm flipV="1">
            <a:off x="4251718" y="3754065"/>
            <a:ext cx="650813" cy="1"/>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38" name="直接箭头连接符 37"/>
          <p:cNvCxnSpPr/>
          <p:nvPr/>
        </p:nvCxnSpPr>
        <p:spPr>
          <a:xfrm>
            <a:off x="4196626" y="4419600"/>
            <a:ext cx="436471" cy="427210"/>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41" name="直接箭头连接符 40"/>
          <p:cNvCxnSpPr/>
          <p:nvPr/>
        </p:nvCxnSpPr>
        <p:spPr>
          <a:xfrm flipH="1">
            <a:off x="2235368" y="3754065"/>
            <a:ext cx="816709" cy="0"/>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44" name="直接箭头连接符 43"/>
          <p:cNvCxnSpPr/>
          <p:nvPr/>
        </p:nvCxnSpPr>
        <p:spPr>
          <a:xfrm flipH="1">
            <a:off x="2650535" y="4358640"/>
            <a:ext cx="461003" cy="367030"/>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48" name="直接箭头连接符 47"/>
          <p:cNvCxnSpPr/>
          <p:nvPr/>
        </p:nvCxnSpPr>
        <p:spPr>
          <a:xfrm>
            <a:off x="3672840" y="4673680"/>
            <a:ext cx="22537" cy="450657"/>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pic>
        <p:nvPicPr>
          <p:cNvPr id="54" name="Picture 1"/>
          <p:cNvPicPr>
            <a:picLocks noChangeAspect="1"/>
          </p:cNvPicPr>
          <p:nvPr/>
        </p:nvPicPr>
        <p:blipFill rotWithShape="1">
          <a:blip r:embed="rId14" cstate="print">
            <a:extLst>
              <a:ext uri="{28A0092B-C50C-407E-A947-70E740481C1C}">
                <a14:useLocalDpi xmlns:a14="http://schemas.microsoft.com/office/drawing/2010/main" val="0"/>
              </a:ext>
            </a:extLst>
          </a:blip>
          <a:srcRect l="33838" t="25792" r="34496" b="15563"/>
          <a:stretch/>
        </p:blipFill>
        <p:spPr>
          <a:xfrm>
            <a:off x="9997622" y="4673680"/>
            <a:ext cx="1755099" cy="1570352"/>
          </a:xfrm>
          <a:prstGeom prst="rect">
            <a:avLst/>
          </a:prstGeom>
        </p:spPr>
      </p:pic>
      <p:pic>
        <p:nvPicPr>
          <p:cNvPr id="56" name="Picture 2"/>
          <p:cNvPicPr>
            <a:picLocks noChangeAspect="1"/>
          </p:cNvPicPr>
          <p:nvPr/>
        </p:nvPicPr>
        <p:blipFill rotWithShape="1">
          <a:blip r:embed="rId15" cstate="print">
            <a:extLst>
              <a:ext uri="{28A0092B-C50C-407E-A947-70E740481C1C}">
                <a14:useLocalDpi xmlns:a14="http://schemas.microsoft.com/office/drawing/2010/main" val="0"/>
              </a:ext>
            </a:extLst>
          </a:blip>
          <a:srcRect l="33932" t="24048" r="35235" b="13856"/>
          <a:stretch/>
        </p:blipFill>
        <p:spPr>
          <a:xfrm>
            <a:off x="7822872" y="4598112"/>
            <a:ext cx="1691640" cy="1645920"/>
          </a:xfrm>
          <a:prstGeom prst="rect">
            <a:avLst/>
          </a:prstGeom>
        </p:spPr>
      </p:pic>
      <p:cxnSp>
        <p:nvCxnSpPr>
          <p:cNvPr id="2056" name="直接箭头连接符 2055"/>
          <p:cNvCxnSpPr/>
          <p:nvPr/>
        </p:nvCxnSpPr>
        <p:spPr>
          <a:xfrm flipV="1">
            <a:off x="4414861" y="2433376"/>
            <a:ext cx="3247314" cy="9656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a:off x="4431846" y="4152574"/>
            <a:ext cx="3335934" cy="13062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4" name="文本框 83"/>
          <p:cNvSpPr txBox="1"/>
          <p:nvPr/>
        </p:nvSpPr>
        <p:spPr>
          <a:xfrm rot="1130832">
            <a:off x="5939854" y="4600249"/>
            <a:ext cx="1468672"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With Prior</a:t>
            </a:r>
            <a:endParaRPr lang="en-US" sz="2400" dirty="0">
              <a:effectLst>
                <a:outerShdw blurRad="38100" dist="38100" dir="2700000" algn="tl">
                  <a:srgbClr val="000000">
                    <a:alpha val="43137"/>
                  </a:srgbClr>
                </a:outerShdw>
              </a:effectLst>
            </a:endParaRPr>
          </a:p>
        </p:txBody>
      </p:sp>
      <p:cxnSp>
        <p:nvCxnSpPr>
          <p:cNvPr id="2070" name="直接箭头连接符 2069"/>
          <p:cNvCxnSpPr/>
          <p:nvPr/>
        </p:nvCxnSpPr>
        <p:spPr>
          <a:xfrm>
            <a:off x="9514512" y="1729185"/>
            <a:ext cx="366575" cy="4348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p:nvPr/>
        </p:nvCxnSpPr>
        <p:spPr>
          <a:xfrm>
            <a:off x="9680506" y="4745742"/>
            <a:ext cx="366575" cy="4348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57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Deformation model</a:t>
            </a:r>
            <a:endParaRPr lang="en-US"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5219" t="8127" r="37657" b="7423"/>
          <a:stretch/>
        </p:blipFill>
        <p:spPr>
          <a:xfrm>
            <a:off x="2283768" y="1806046"/>
            <a:ext cx="2232248" cy="3240360"/>
          </a:xfr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8058" t="9238" r="34380" b="8001"/>
          <a:stretch/>
        </p:blipFill>
        <p:spPr>
          <a:xfrm>
            <a:off x="7786316" y="1873342"/>
            <a:ext cx="2520280" cy="3528393"/>
          </a:xfrm>
          <a:prstGeom prst="rect">
            <a:avLst/>
          </a:prstGeom>
        </p:spPr>
      </p:pic>
      <mc:AlternateContent xmlns:mc="http://schemas.openxmlformats.org/markup-compatibility/2006" xmlns:a14="http://schemas.microsoft.com/office/drawing/2010/main">
        <mc:Choice Requires="a14">
          <p:sp>
            <p:nvSpPr>
              <p:cNvPr id="10" name="Right Arrow 9"/>
              <p:cNvSpPr/>
              <p:nvPr/>
            </p:nvSpPr>
            <p:spPr>
              <a:xfrm>
                <a:off x="4963072" y="3105384"/>
                <a:ext cx="2793229" cy="1224136"/>
              </a:xfrm>
              <a:prstGeom prst="rightArrow">
                <a:avLst>
                  <a:gd name="adj1" fmla="val 62600"/>
                  <a:gd name="adj2" fmla="val 50000"/>
                </a:avLst>
              </a:prstGeom>
              <a:solidFill>
                <a:srgbClr val="8E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dirty="0" smtClean="0">
                          <a:solidFill>
                            <a:schemeClr val="bg1"/>
                          </a:solidFill>
                        </a:rPr>
                        <m:t>𝓓</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r>
                        <a:rPr lang="en-US" i="1">
                          <a:solidFill>
                            <a:schemeClr val="bg1"/>
                          </a:solidFill>
                          <a:latin typeface="Cambria Math" panose="02040503050406030204" pitchFamily="18" charset="0"/>
                        </a:rPr>
                        <m:t>=</m:t>
                      </m:r>
                      <m:nary>
                        <m:naryPr>
                          <m:chr m:val="∑"/>
                          <m:supHide m:val="on"/>
                          <m:ctrlPr>
                            <a:rPr lang="en-US" i="1">
                              <a:solidFill>
                                <a:schemeClr val="bg1"/>
                              </a:solidFill>
                              <a:latin typeface="Cambria Math" panose="02040503050406030204" pitchFamily="18" charset="0"/>
                            </a:rPr>
                          </m:ctrlPr>
                        </m:naryPr>
                        <m:sub>
                          <m:r>
                            <m:rPr>
                              <m:brk m:alnAt="7"/>
                            </m:rPr>
                            <a:rPr lang="en-US" i="1">
                              <a:solidFill>
                                <a:schemeClr val="bg1"/>
                              </a:solidFill>
                              <a:latin typeface="Cambria Math" panose="02040503050406030204" pitchFamily="18" charset="0"/>
                              <a:ea typeface="Cambria Math" panose="02040503050406030204" pitchFamily="18" charset="0"/>
                            </a:rPr>
                            <m:t>𝛼</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𝐽</m:t>
                          </m:r>
                        </m:sub>
                        <m:sup/>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𝐵</m:t>
                              </m:r>
                            </m:e>
                            <m:sub>
                              <m:r>
                                <a:rPr lang="en-US" i="1">
                                  <a:solidFill>
                                    <a:schemeClr val="bg1"/>
                                  </a:solidFill>
                                  <a:latin typeface="Cambria Math" panose="02040503050406030204" pitchFamily="18" charset="0"/>
                                  <a:ea typeface="Cambria Math" panose="02040503050406030204" pitchFamily="18" charset="0"/>
                                </a:rPr>
                                <m:t>𝛼</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𝑝</m:t>
                              </m:r>
                            </m:e>
                            <m:sub>
                              <m:r>
                                <a:rPr lang="en-US" i="1">
                                  <a:solidFill>
                                    <a:schemeClr val="bg1"/>
                                  </a:solidFill>
                                  <a:latin typeface="Cambria Math" panose="02040503050406030204" pitchFamily="18" charset="0"/>
                                  <a:ea typeface="Cambria Math" panose="02040503050406030204" pitchFamily="18" charset="0"/>
                                </a:rPr>
                                <m:t>𝛼</m:t>
                              </m:r>
                            </m:sub>
                          </m:sSub>
                        </m:e>
                      </m:nary>
                    </m:oMath>
                  </m:oMathPara>
                </a14:m>
                <a:endParaRPr lang="en-US" dirty="0">
                  <a:solidFill>
                    <a:schemeClr val="bg1"/>
                  </a:solidFill>
                </a:endParaRPr>
              </a:p>
            </p:txBody>
          </p:sp>
        </mc:Choice>
        <mc:Fallback xmlns="">
          <p:sp>
            <p:nvSpPr>
              <p:cNvPr id="10" name="Right Arrow 9"/>
              <p:cNvSpPr>
                <a:spLocks noRot="1" noChangeAspect="1" noMove="1" noResize="1" noEditPoints="1" noAdjustHandles="1" noChangeArrowheads="1" noChangeShapeType="1" noTextEdit="1"/>
              </p:cNvSpPr>
              <p:nvPr/>
            </p:nvSpPr>
            <p:spPr>
              <a:xfrm>
                <a:off x="4963072" y="3105384"/>
                <a:ext cx="2793229" cy="1224136"/>
              </a:xfrm>
              <a:prstGeom prst="rightArrow">
                <a:avLst>
                  <a:gd name="adj1" fmla="val 62600"/>
                  <a:gd name="adj2" fmla="val 50000"/>
                </a:avLst>
              </a:prstGeom>
              <a:blipFill rotWithShape="0">
                <a:blip r:embed="rId5"/>
                <a:stretch>
                  <a:fillRect/>
                </a:stretch>
              </a:blipFill>
              <a:ln/>
            </p:spPr>
            <p:txBody>
              <a:bodyPr/>
              <a:lstStyle/>
              <a:p>
                <a:r>
                  <a:rPr lang="en-US">
                    <a:noFill/>
                  </a:rPr>
                  <a:t> </a:t>
                </a:r>
              </a:p>
            </p:txBody>
          </p:sp>
        </mc:Fallback>
      </mc:AlternateContent>
      <p:grpSp>
        <p:nvGrpSpPr>
          <p:cNvPr id="44" name="Group 43"/>
          <p:cNvGrpSpPr/>
          <p:nvPr/>
        </p:nvGrpSpPr>
        <p:grpSpPr>
          <a:xfrm>
            <a:off x="2124024" y="1881248"/>
            <a:ext cx="1887937" cy="2536286"/>
            <a:chOff x="523823" y="1556792"/>
            <a:chExt cx="1887937" cy="2536286"/>
          </a:xfrm>
        </p:grpSpPr>
        <p:cxnSp>
          <p:nvCxnSpPr>
            <p:cNvPr id="12" name="Straight Arrow Connector 11"/>
            <p:cNvCxnSpPr/>
            <p:nvPr/>
          </p:nvCxnSpPr>
          <p:spPr>
            <a:xfrm flipV="1">
              <a:off x="1115616" y="3573016"/>
              <a:ext cx="0"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259632" y="3724654"/>
              <a:ext cx="0"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412032" y="3877054"/>
              <a:ext cx="0"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799692" y="3724654"/>
              <a:ext cx="0"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051720" y="3616642"/>
              <a:ext cx="0"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411760" y="3573016"/>
              <a:ext cx="0"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195736" y="3465004"/>
              <a:ext cx="0"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23823" y="1556792"/>
              <a:ext cx="215255" cy="31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75940" y="1855397"/>
              <a:ext cx="215255" cy="31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997012" y="1701596"/>
              <a:ext cx="224137" cy="100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979369" y="1914031"/>
              <a:ext cx="224137" cy="100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252324" y="2708920"/>
              <a:ext cx="7308" cy="144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525873" y="2667863"/>
              <a:ext cx="7308" cy="144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784520" y="2636912"/>
              <a:ext cx="7308" cy="144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9" name="Right Arrow 38"/>
              <p:cNvSpPr/>
              <p:nvPr/>
            </p:nvSpPr>
            <p:spPr>
              <a:xfrm rot="883965">
                <a:off x="3416629" y="4431309"/>
                <a:ext cx="2793229" cy="1224136"/>
              </a:xfrm>
              <a:prstGeom prst="rightArrow">
                <a:avLst>
                  <a:gd name="adj1" fmla="val 62600"/>
                  <a:gd name="adj2" fmla="val 50000"/>
                </a:avLst>
              </a:prstGeom>
              <a:solidFill>
                <a:srgbClr val="8E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dirty="0" smtClean="0">
                          <a:solidFill>
                            <a:schemeClr val="bg1"/>
                          </a:solidFill>
                        </a:rPr>
                        <m:t>𝓓</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r>
                        <a:rPr lang="en-US" i="1">
                          <a:solidFill>
                            <a:schemeClr val="bg1"/>
                          </a:solidFill>
                          <a:latin typeface="Cambria Math" panose="02040503050406030204" pitchFamily="18" charset="0"/>
                        </a:rPr>
                        <m:t>=</m:t>
                      </m:r>
                      <m:nary>
                        <m:naryPr>
                          <m:chr m:val="∑"/>
                          <m:supHide m:val="on"/>
                          <m:ctrlPr>
                            <a:rPr lang="en-US" i="1">
                              <a:solidFill>
                                <a:schemeClr val="bg1"/>
                              </a:solidFill>
                              <a:latin typeface="Cambria Math" panose="02040503050406030204" pitchFamily="18" charset="0"/>
                            </a:rPr>
                          </m:ctrlPr>
                        </m:naryPr>
                        <m:sub>
                          <m:r>
                            <m:rPr>
                              <m:brk m:alnAt="7"/>
                            </m:rPr>
                            <a:rPr lang="en-US" i="1">
                              <a:solidFill>
                                <a:schemeClr val="bg1"/>
                              </a:solidFill>
                              <a:latin typeface="Cambria Math" panose="02040503050406030204" pitchFamily="18" charset="0"/>
                              <a:ea typeface="Cambria Math" panose="02040503050406030204" pitchFamily="18" charset="0"/>
                            </a:rPr>
                            <m:t>𝛼</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𝐽</m:t>
                          </m:r>
                        </m:sub>
                        <m:sup/>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𝐵</m:t>
                              </m:r>
                            </m:e>
                            <m:sub>
                              <m:r>
                                <a:rPr lang="en-US" i="1">
                                  <a:solidFill>
                                    <a:schemeClr val="bg1"/>
                                  </a:solidFill>
                                  <a:latin typeface="Cambria Math" panose="02040503050406030204" pitchFamily="18" charset="0"/>
                                  <a:ea typeface="Cambria Math" panose="02040503050406030204" pitchFamily="18" charset="0"/>
                                </a:rPr>
                                <m:t>𝛼</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𝑝</m:t>
                              </m:r>
                            </m:e>
                            <m:sub>
                              <m:r>
                                <a:rPr lang="en-US" i="1">
                                  <a:solidFill>
                                    <a:schemeClr val="bg1"/>
                                  </a:solidFill>
                                  <a:latin typeface="Cambria Math" panose="02040503050406030204" pitchFamily="18" charset="0"/>
                                  <a:ea typeface="Cambria Math" panose="02040503050406030204" pitchFamily="18" charset="0"/>
                                </a:rPr>
                                <m:t>𝛼</m:t>
                              </m:r>
                            </m:sub>
                          </m:sSub>
                        </m:e>
                      </m:nary>
                    </m:oMath>
                  </m:oMathPara>
                </a14:m>
                <a:endParaRPr lang="en-US" dirty="0">
                  <a:solidFill>
                    <a:schemeClr val="bg1"/>
                  </a:solidFill>
                </a:endParaRPr>
              </a:p>
            </p:txBody>
          </p:sp>
        </mc:Choice>
        <mc:Fallback xmlns="">
          <p:sp>
            <p:nvSpPr>
              <p:cNvPr id="39" name="Right Arrow 38"/>
              <p:cNvSpPr>
                <a:spLocks noRot="1" noChangeAspect="1" noMove="1" noResize="1" noEditPoints="1" noAdjustHandles="1" noChangeArrowheads="1" noChangeShapeType="1" noTextEdit="1"/>
              </p:cNvSpPr>
              <p:nvPr/>
            </p:nvSpPr>
            <p:spPr>
              <a:xfrm rot="883965">
                <a:off x="3416629" y="4431309"/>
                <a:ext cx="2793229" cy="1224136"/>
              </a:xfrm>
              <a:prstGeom prst="rightArrow">
                <a:avLst>
                  <a:gd name="adj1" fmla="val 62600"/>
                  <a:gd name="adj2" fmla="val 50000"/>
                </a:avLst>
              </a:prstGeom>
              <a:blipFill rotWithShape="0">
                <a:blip r:embed="rId6"/>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ight Arrow 39"/>
              <p:cNvSpPr/>
              <p:nvPr/>
            </p:nvSpPr>
            <p:spPr>
              <a:xfrm rot="20590730">
                <a:off x="3835170" y="1769304"/>
                <a:ext cx="2793229" cy="1224136"/>
              </a:xfrm>
              <a:prstGeom prst="rightArrow">
                <a:avLst>
                  <a:gd name="adj1" fmla="val 62600"/>
                  <a:gd name="adj2" fmla="val 50000"/>
                </a:avLst>
              </a:prstGeom>
              <a:solidFill>
                <a:srgbClr val="8E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solidFill>
                      <a:schemeClr val="bg1"/>
                    </a:solidFill>
                  </a:rPr>
                  <a:t>𝓓</a:t>
                </a:r>
                <a14:m>
                  <m:oMath xmlns:m="http://schemas.openxmlformats.org/officeDocument/2006/math">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r>
                      <a:rPr lang="en-US" i="1">
                        <a:solidFill>
                          <a:schemeClr val="bg1"/>
                        </a:solidFill>
                        <a:latin typeface="Cambria Math" panose="02040503050406030204" pitchFamily="18" charset="0"/>
                      </a:rPr>
                      <m:t>=</m:t>
                    </m:r>
                    <m:nary>
                      <m:naryPr>
                        <m:chr m:val="∑"/>
                        <m:supHide m:val="on"/>
                        <m:ctrlPr>
                          <a:rPr lang="en-US" i="1">
                            <a:solidFill>
                              <a:schemeClr val="bg1"/>
                            </a:solidFill>
                            <a:latin typeface="Cambria Math" panose="02040503050406030204" pitchFamily="18" charset="0"/>
                          </a:rPr>
                        </m:ctrlPr>
                      </m:naryPr>
                      <m:sub>
                        <m:r>
                          <m:rPr>
                            <m:brk m:alnAt="7"/>
                          </m:rPr>
                          <a:rPr lang="en-US" i="1">
                            <a:solidFill>
                              <a:schemeClr val="bg1"/>
                            </a:solidFill>
                            <a:latin typeface="Cambria Math" panose="02040503050406030204" pitchFamily="18" charset="0"/>
                            <a:ea typeface="Cambria Math" panose="02040503050406030204" pitchFamily="18" charset="0"/>
                          </a:rPr>
                          <m:t>𝛼</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𝐽</m:t>
                        </m:r>
                      </m:sub>
                      <m:sup/>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𝐵</m:t>
                            </m:r>
                          </m:e>
                          <m:sub>
                            <m:r>
                              <a:rPr lang="en-US" i="1">
                                <a:solidFill>
                                  <a:schemeClr val="bg1"/>
                                </a:solidFill>
                                <a:latin typeface="Cambria Math" panose="02040503050406030204" pitchFamily="18" charset="0"/>
                                <a:ea typeface="Cambria Math" panose="02040503050406030204" pitchFamily="18" charset="0"/>
                              </a:rPr>
                              <m:t>𝛼</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𝑝</m:t>
                            </m:r>
                          </m:e>
                          <m:sub>
                            <m:r>
                              <a:rPr lang="en-US" i="1">
                                <a:solidFill>
                                  <a:schemeClr val="bg1"/>
                                </a:solidFill>
                                <a:latin typeface="Cambria Math" panose="02040503050406030204" pitchFamily="18" charset="0"/>
                                <a:ea typeface="Cambria Math" panose="02040503050406030204" pitchFamily="18" charset="0"/>
                              </a:rPr>
                              <m:t>𝛼</m:t>
                            </m:r>
                          </m:sub>
                        </m:sSub>
                      </m:e>
                    </m:nary>
                  </m:oMath>
                </a14:m>
                <a:endParaRPr lang="en-US" dirty="0">
                  <a:solidFill>
                    <a:schemeClr val="bg1"/>
                  </a:solidFill>
                </a:endParaRPr>
              </a:p>
            </p:txBody>
          </p:sp>
        </mc:Choice>
        <mc:Fallback xmlns="">
          <p:sp>
            <p:nvSpPr>
              <p:cNvPr id="40" name="Right Arrow 39"/>
              <p:cNvSpPr>
                <a:spLocks noRot="1" noChangeAspect="1" noMove="1" noResize="1" noEditPoints="1" noAdjustHandles="1" noChangeArrowheads="1" noChangeShapeType="1" noTextEdit="1"/>
              </p:cNvSpPr>
              <p:nvPr/>
            </p:nvSpPr>
            <p:spPr>
              <a:xfrm rot="20590730">
                <a:off x="3835170" y="1769304"/>
                <a:ext cx="2793229" cy="1224136"/>
              </a:xfrm>
              <a:prstGeom prst="rightArrow">
                <a:avLst>
                  <a:gd name="adj1" fmla="val 62600"/>
                  <a:gd name="adj2" fmla="val 50000"/>
                </a:avLst>
              </a:prstGeom>
              <a:blipFill rotWithShape="0">
                <a:blip r:embed="rId7"/>
                <a:stretch>
                  <a:fillRect/>
                </a:stretch>
              </a:blipFill>
              <a:ln/>
            </p:spPr>
            <p:txBody>
              <a:bodyPr/>
              <a:lstStyle/>
              <a:p>
                <a:r>
                  <a:rPr lang="en-US">
                    <a:noFill/>
                  </a:rPr>
                  <a:t> </a:t>
                </a:r>
              </a:p>
            </p:txBody>
          </p:sp>
        </mc:Fallback>
      </mc:AlternateContent>
      <p:sp>
        <p:nvSpPr>
          <p:cNvPr id="41" name="Cloud 40"/>
          <p:cNvSpPr/>
          <p:nvPr/>
        </p:nvSpPr>
        <p:spPr>
          <a:xfrm>
            <a:off x="6238229" y="4852342"/>
            <a:ext cx="1797204" cy="936104"/>
          </a:xfrm>
          <a:prstGeom prst="cloud">
            <a:avLst/>
          </a:prstGeom>
          <a:solidFill>
            <a:srgbClr val="8E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bg1"/>
                </a:solidFill>
              </a:rPr>
              <a:t>Another Chair</a:t>
            </a:r>
          </a:p>
        </p:txBody>
      </p:sp>
      <p:sp>
        <p:nvSpPr>
          <p:cNvPr id="42" name="Cloud 41"/>
          <p:cNvSpPr/>
          <p:nvPr/>
        </p:nvSpPr>
        <p:spPr>
          <a:xfrm>
            <a:off x="6431584" y="1038469"/>
            <a:ext cx="1797204" cy="936104"/>
          </a:xfrm>
          <a:prstGeom prst="cloud">
            <a:avLst/>
          </a:prstGeom>
          <a:solidFill>
            <a:srgbClr val="8E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bg1"/>
                </a:solidFill>
              </a:rPr>
              <a:t>Another Chair</a:t>
            </a:r>
          </a:p>
        </p:txBody>
      </p:sp>
      <mc:AlternateContent xmlns:mc="http://schemas.openxmlformats.org/markup-compatibility/2006" xmlns:a14="http://schemas.microsoft.com/office/drawing/2010/main">
        <mc:Choice Requires="a14">
          <p:sp>
            <p:nvSpPr>
              <p:cNvPr id="45" name="Rectangle 44"/>
              <p:cNvSpPr/>
              <p:nvPr/>
            </p:nvSpPr>
            <p:spPr>
              <a:xfrm>
                <a:off x="2037578" y="5771253"/>
                <a:ext cx="5801588" cy="5850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3200" i="1">
                              <a:latin typeface="Cambria Math" panose="02040503050406030204" pitchFamily="18" charset="0"/>
                            </a:rPr>
                          </m:ctrlPr>
                        </m:sSubSupPr>
                        <m:e>
                          <m:r>
                            <a:rPr lang="en-US" sz="3200" i="1">
                              <a:latin typeface="Cambria Math" panose="02040503050406030204" pitchFamily="18" charset="0"/>
                            </a:rPr>
                            <m:t>𝓓</m:t>
                          </m:r>
                        </m:e>
                        <m:sub>
                          <m:r>
                            <a:rPr lang="en-US" sz="3200" i="1">
                              <a:latin typeface="Cambria Math" panose="02040503050406030204" pitchFamily="18" charset="0"/>
                            </a:rPr>
                            <m:t>𝑖</m:t>
                          </m:r>
                        </m:sub>
                        <m:sup>
                          <m:r>
                            <a:rPr lang="en-US" sz="3200" i="1">
                              <a:latin typeface="Cambria Math" panose="02040503050406030204" pitchFamily="18" charset="0"/>
                            </a:rPr>
                            <m:t>∗</m:t>
                          </m:r>
                        </m:sup>
                      </m:sSubSup>
                      <m:r>
                        <a:rPr lang="en-US" sz="3200">
                          <a:latin typeface="Cambria Math" panose="02040503050406030204" pitchFamily="18" charset="0"/>
                        </a:rPr>
                        <m:t>:</m:t>
                      </m:r>
                      <m:r>
                        <m:rPr>
                          <m:sty m:val="p"/>
                        </m:rPr>
                        <a:rPr lang="en-US" sz="3200">
                          <a:latin typeface="Cambria Math" panose="02040503050406030204" pitchFamily="18" charset="0"/>
                        </a:rPr>
                        <m:t>opt</m:t>
                      </m:r>
                      <m:r>
                        <a:rPr lang="en-US" sz="3200">
                          <a:latin typeface="Cambria Math" panose="02040503050406030204" pitchFamily="18" charset="0"/>
                        </a:rPr>
                        <m:t>. </m:t>
                      </m:r>
                      <m:r>
                        <m:rPr>
                          <m:sty m:val="p"/>
                        </m:rPr>
                        <a:rPr lang="en-US" sz="3200">
                          <a:latin typeface="Cambria Math" panose="02040503050406030204" pitchFamily="18" charset="0"/>
                        </a:rPr>
                        <m:t>deformation</m:t>
                      </m:r>
                      <m:r>
                        <a:rPr lang="en-US" sz="3200">
                          <a:latin typeface="Cambria Math" panose="02040503050406030204" pitchFamily="18" charset="0"/>
                        </a:rPr>
                        <m:t> </m:t>
                      </m:r>
                      <m:r>
                        <m:rPr>
                          <m:sty m:val="p"/>
                        </m:rPr>
                        <a:rPr lang="en-US" sz="3200">
                          <a:latin typeface="Cambria Math" panose="02040503050406030204" pitchFamily="18" charset="0"/>
                        </a:rPr>
                        <m:t>for</m:t>
                      </m:r>
                      <m:r>
                        <a:rPr lang="en-US" sz="3200">
                          <a:latin typeface="Cambria Math" panose="02040503050406030204" pitchFamily="18" charset="0"/>
                        </a:rPr>
                        <m:t> </m:t>
                      </m:r>
                      <m:r>
                        <m:rPr>
                          <m:sty m:val="p"/>
                        </m:rPr>
                        <a:rPr lang="en-US" sz="3200">
                          <a:latin typeface="Cambria Math" panose="02040503050406030204" pitchFamily="18" charset="0"/>
                        </a:rPr>
                        <m:t>shape</m:t>
                      </m:r>
                      <m:r>
                        <a:rPr lang="en-US" sz="3200">
                          <a:latin typeface="Cambria Math" panose="02040503050406030204" pitchFamily="18" charset="0"/>
                        </a:rPr>
                        <m:t> </m:t>
                      </m:r>
                      <m:r>
                        <m:rPr>
                          <m:sty m:val="p"/>
                        </m:rPr>
                        <a:rPr lang="en-US" sz="3200">
                          <a:latin typeface="Cambria Math" panose="02040503050406030204" pitchFamily="18" charset="0"/>
                        </a:rPr>
                        <m:t>i</m:t>
                      </m:r>
                    </m:oMath>
                  </m:oMathPara>
                </a14:m>
                <a:endParaRPr lang="en-US" dirty="0"/>
              </a:p>
            </p:txBody>
          </p:sp>
        </mc:Choice>
        <mc:Fallback xmlns="">
          <p:sp>
            <p:nvSpPr>
              <p:cNvPr id="45" name="Rectangle 44"/>
              <p:cNvSpPr>
                <a:spLocks noRot="1" noChangeAspect="1" noMove="1" noResize="1" noEditPoints="1" noAdjustHandles="1" noChangeArrowheads="1" noChangeShapeType="1" noTextEdit="1"/>
              </p:cNvSpPr>
              <p:nvPr/>
            </p:nvSpPr>
            <p:spPr>
              <a:xfrm>
                <a:off x="2037578" y="5771253"/>
                <a:ext cx="5801588" cy="585097"/>
              </a:xfrm>
              <a:prstGeom prst="rect">
                <a:avLst/>
              </a:prstGeom>
              <a:blipFill rotWithShape="0">
                <a:blip r:embed="rId8"/>
                <a:stretch>
                  <a:fillRect/>
                </a:stretch>
              </a:blipFill>
            </p:spPr>
            <p:txBody>
              <a:bodyPr/>
              <a:lstStyle/>
              <a:p>
                <a:r>
                  <a:rPr lang="en-US">
                    <a:noFill/>
                  </a:rPr>
                  <a:t> </a:t>
                </a:r>
              </a:p>
            </p:txBody>
          </p:sp>
        </mc:Fallback>
      </mc:AlternateContent>
      <p:sp>
        <p:nvSpPr>
          <p:cNvPr id="3" name="Oval 2"/>
          <p:cNvSpPr/>
          <p:nvPr/>
        </p:nvSpPr>
        <p:spPr>
          <a:xfrm>
            <a:off x="2348050" y="2122434"/>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7" name="Oval 26"/>
          <p:cNvSpPr/>
          <p:nvPr/>
        </p:nvSpPr>
        <p:spPr>
          <a:xfrm>
            <a:off x="2453652" y="2814670"/>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9" name="Oval 28"/>
          <p:cNvSpPr/>
          <p:nvPr/>
        </p:nvSpPr>
        <p:spPr>
          <a:xfrm>
            <a:off x="3114679" y="3119586"/>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2" name="Oval 31"/>
          <p:cNvSpPr/>
          <p:nvPr/>
        </p:nvSpPr>
        <p:spPr>
          <a:xfrm>
            <a:off x="2379560" y="2483603"/>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3" name="Oval 32"/>
          <p:cNvSpPr/>
          <p:nvPr/>
        </p:nvSpPr>
        <p:spPr>
          <a:xfrm>
            <a:off x="2348051" y="1842137"/>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5" name="Oval 34"/>
          <p:cNvSpPr/>
          <p:nvPr/>
        </p:nvSpPr>
        <p:spPr>
          <a:xfrm>
            <a:off x="2647272" y="3189582"/>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6" name="Oval 35"/>
          <p:cNvSpPr/>
          <p:nvPr/>
        </p:nvSpPr>
        <p:spPr>
          <a:xfrm>
            <a:off x="3350842" y="3317295"/>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7" name="Oval 36"/>
          <p:cNvSpPr/>
          <p:nvPr/>
        </p:nvSpPr>
        <p:spPr>
          <a:xfrm>
            <a:off x="3713592" y="3190760"/>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3" name="Oval 42"/>
          <p:cNvSpPr/>
          <p:nvPr/>
        </p:nvSpPr>
        <p:spPr>
          <a:xfrm>
            <a:off x="3166960" y="3699763"/>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6" name="Oval 45"/>
          <p:cNvSpPr/>
          <p:nvPr/>
        </p:nvSpPr>
        <p:spPr>
          <a:xfrm>
            <a:off x="4217730" y="3340884"/>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7" name="Oval 46"/>
          <p:cNvSpPr/>
          <p:nvPr/>
        </p:nvSpPr>
        <p:spPr>
          <a:xfrm>
            <a:off x="2956615" y="3470182"/>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8" name="Oval 47"/>
          <p:cNvSpPr/>
          <p:nvPr/>
        </p:nvSpPr>
        <p:spPr>
          <a:xfrm>
            <a:off x="3479486" y="3017665"/>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9" name="Oval 48"/>
          <p:cNvSpPr/>
          <p:nvPr/>
        </p:nvSpPr>
        <p:spPr>
          <a:xfrm>
            <a:off x="3601774" y="3585188"/>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0" name="Oval 49"/>
          <p:cNvSpPr/>
          <p:nvPr/>
        </p:nvSpPr>
        <p:spPr>
          <a:xfrm>
            <a:off x="2803076" y="1970807"/>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1" name="Oval 50"/>
          <p:cNvSpPr/>
          <p:nvPr/>
        </p:nvSpPr>
        <p:spPr>
          <a:xfrm>
            <a:off x="3089560" y="1964072"/>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2" name="Oval 51"/>
          <p:cNvSpPr/>
          <p:nvPr/>
        </p:nvSpPr>
        <p:spPr>
          <a:xfrm>
            <a:off x="3936686" y="3474865"/>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3" name="Oval 52"/>
          <p:cNvSpPr/>
          <p:nvPr/>
        </p:nvSpPr>
        <p:spPr>
          <a:xfrm>
            <a:off x="3420029" y="2032745"/>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4" name="Oval 53"/>
          <p:cNvSpPr/>
          <p:nvPr/>
        </p:nvSpPr>
        <p:spPr>
          <a:xfrm>
            <a:off x="2982657" y="2792855"/>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5" name="Oval 54"/>
          <p:cNvSpPr/>
          <p:nvPr/>
        </p:nvSpPr>
        <p:spPr>
          <a:xfrm>
            <a:off x="2924092" y="2423687"/>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6" name="Oval 55"/>
          <p:cNvSpPr/>
          <p:nvPr/>
        </p:nvSpPr>
        <p:spPr>
          <a:xfrm>
            <a:off x="2829916" y="4322227"/>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7" name="Oval 56"/>
          <p:cNvSpPr/>
          <p:nvPr/>
        </p:nvSpPr>
        <p:spPr>
          <a:xfrm>
            <a:off x="3060708" y="4604820"/>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8" name="Oval 57"/>
          <p:cNvSpPr/>
          <p:nvPr/>
        </p:nvSpPr>
        <p:spPr>
          <a:xfrm>
            <a:off x="2455436" y="3922148"/>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59" name="Oval 58"/>
          <p:cNvSpPr/>
          <p:nvPr/>
        </p:nvSpPr>
        <p:spPr>
          <a:xfrm>
            <a:off x="3724339" y="3891847"/>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0" name="Oval 59"/>
          <p:cNvSpPr/>
          <p:nvPr/>
        </p:nvSpPr>
        <p:spPr>
          <a:xfrm>
            <a:off x="3344648" y="4108153"/>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1" name="Oval 60"/>
          <p:cNvSpPr/>
          <p:nvPr/>
        </p:nvSpPr>
        <p:spPr>
          <a:xfrm>
            <a:off x="4079805" y="4072579"/>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2" name="Oval 61"/>
          <p:cNvSpPr/>
          <p:nvPr/>
        </p:nvSpPr>
        <p:spPr>
          <a:xfrm>
            <a:off x="3466280" y="2350395"/>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3" name="Oval 62"/>
          <p:cNvSpPr/>
          <p:nvPr/>
        </p:nvSpPr>
        <p:spPr>
          <a:xfrm>
            <a:off x="3492899" y="2763467"/>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0" name="Oval 79"/>
          <p:cNvSpPr/>
          <p:nvPr/>
        </p:nvSpPr>
        <p:spPr>
          <a:xfrm>
            <a:off x="7957753" y="2207251"/>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1" name="Oval 80"/>
          <p:cNvSpPr/>
          <p:nvPr/>
        </p:nvSpPr>
        <p:spPr>
          <a:xfrm>
            <a:off x="8063355" y="3017664"/>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2" name="Oval 81"/>
          <p:cNvSpPr/>
          <p:nvPr/>
        </p:nvSpPr>
        <p:spPr>
          <a:xfrm>
            <a:off x="8724382" y="3204403"/>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3" name="Oval 82"/>
          <p:cNvSpPr/>
          <p:nvPr/>
        </p:nvSpPr>
        <p:spPr>
          <a:xfrm>
            <a:off x="7989263" y="2568420"/>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4" name="Oval 83"/>
          <p:cNvSpPr/>
          <p:nvPr/>
        </p:nvSpPr>
        <p:spPr>
          <a:xfrm>
            <a:off x="7957754" y="1926954"/>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5" name="Oval 84"/>
          <p:cNvSpPr/>
          <p:nvPr/>
        </p:nvSpPr>
        <p:spPr>
          <a:xfrm>
            <a:off x="8129933" y="3287600"/>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6" name="Oval 85"/>
          <p:cNvSpPr/>
          <p:nvPr/>
        </p:nvSpPr>
        <p:spPr>
          <a:xfrm>
            <a:off x="8960545" y="3402112"/>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7" name="Oval 86"/>
          <p:cNvSpPr/>
          <p:nvPr/>
        </p:nvSpPr>
        <p:spPr>
          <a:xfrm>
            <a:off x="9265708" y="3102778"/>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8" name="Oval 87"/>
          <p:cNvSpPr/>
          <p:nvPr/>
        </p:nvSpPr>
        <p:spPr>
          <a:xfrm>
            <a:off x="8580571" y="3873423"/>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9" name="Oval 88"/>
          <p:cNvSpPr/>
          <p:nvPr/>
        </p:nvSpPr>
        <p:spPr>
          <a:xfrm>
            <a:off x="10025141" y="3559682"/>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0" name="Oval 89"/>
          <p:cNvSpPr/>
          <p:nvPr/>
        </p:nvSpPr>
        <p:spPr>
          <a:xfrm>
            <a:off x="8336192" y="3615898"/>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1" name="Oval 90"/>
          <p:cNvSpPr/>
          <p:nvPr/>
        </p:nvSpPr>
        <p:spPr>
          <a:xfrm>
            <a:off x="9662448" y="3361973"/>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2" name="Oval 91"/>
          <p:cNvSpPr/>
          <p:nvPr/>
        </p:nvSpPr>
        <p:spPr>
          <a:xfrm>
            <a:off x="9211477" y="3670005"/>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3" name="Oval 92"/>
          <p:cNvSpPr/>
          <p:nvPr/>
        </p:nvSpPr>
        <p:spPr>
          <a:xfrm>
            <a:off x="8428146" y="1969136"/>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4" name="Oval 93"/>
          <p:cNvSpPr/>
          <p:nvPr/>
        </p:nvSpPr>
        <p:spPr>
          <a:xfrm>
            <a:off x="8762836" y="1991384"/>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6" name="Oval 95"/>
          <p:cNvSpPr/>
          <p:nvPr/>
        </p:nvSpPr>
        <p:spPr>
          <a:xfrm>
            <a:off x="9168101" y="1982144"/>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7" name="Oval 96"/>
          <p:cNvSpPr/>
          <p:nvPr/>
        </p:nvSpPr>
        <p:spPr>
          <a:xfrm>
            <a:off x="8663981" y="3017665"/>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8" name="Oval 97"/>
          <p:cNvSpPr/>
          <p:nvPr/>
        </p:nvSpPr>
        <p:spPr>
          <a:xfrm>
            <a:off x="8579605" y="2440447"/>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9" name="Oval 98"/>
          <p:cNvSpPr/>
          <p:nvPr/>
        </p:nvSpPr>
        <p:spPr>
          <a:xfrm>
            <a:off x="8291225" y="4132189"/>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0" name="Oval 99"/>
          <p:cNvSpPr/>
          <p:nvPr/>
        </p:nvSpPr>
        <p:spPr>
          <a:xfrm>
            <a:off x="8533795" y="4611477"/>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1" name="Oval 100"/>
          <p:cNvSpPr/>
          <p:nvPr/>
        </p:nvSpPr>
        <p:spPr>
          <a:xfrm>
            <a:off x="8063355" y="3873424"/>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2" name="Oval 101"/>
          <p:cNvSpPr/>
          <p:nvPr/>
        </p:nvSpPr>
        <p:spPr>
          <a:xfrm>
            <a:off x="9521004" y="3915696"/>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4" name="Oval 103"/>
          <p:cNvSpPr/>
          <p:nvPr/>
        </p:nvSpPr>
        <p:spPr>
          <a:xfrm>
            <a:off x="9926287" y="4157122"/>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5" name="Oval 104"/>
          <p:cNvSpPr/>
          <p:nvPr/>
        </p:nvSpPr>
        <p:spPr>
          <a:xfrm>
            <a:off x="9201456" y="2409649"/>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6" name="Oval 105"/>
          <p:cNvSpPr/>
          <p:nvPr/>
        </p:nvSpPr>
        <p:spPr>
          <a:xfrm>
            <a:off x="9201455" y="2891709"/>
            <a:ext cx="197709" cy="19770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801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hape deformation subspace </a:t>
            </a:r>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1992314" y="4427740"/>
                <a:ext cx="8280151" cy="17433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𝑃𝑟𝑖𝑜𝑟</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𝓓</m:t>
                              </m:r>
                            </m:e>
                            <m:sub>
                              <m:r>
                                <a:rPr lang="en-US" sz="2400" i="1">
                                  <a:latin typeface="Cambria Math" panose="02040503050406030204" pitchFamily="18" charset="0"/>
                                </a:rPr>
                                <m:t>𝑖</m:t>
                              </m:r>
                            </m:sub>
                          </m:sSub>
                        </m:e>
                      </m:d>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𝑗</m:t>
                          </m:r>
                          <m:r>
                            <a:rPr lang="en-US" sz="2400" i="1">
                              <a:latin typeface="Cambria Math" panose="02040503050406030204" pitchFamily="18" charset="0"/>
                            </a:rPr>
                            <m:t>=1</m:t>
                          </m:r>
                        </m:sub>
                        <m:sup>
                          <m:r>
                            <a:rPr lang="en-US" sz="2400" i="1">
                              <a:latin typeface="Cambria Math" panose="02040503050406030204" pitchFamily="18" charset="0"/>
                            </a:rPr>
                            <m:t>𝑀</m:t>
                          </m:r>
                        </m:sup>
                        <m:e>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1</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rPr>
                                    <m:t>𝑗</m:t>
                                  </m:r>
                                </m:sub>
                              </m:sSub>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𝜖</m:t>
                              </m:r>
                            </m:den>
                          </m:f>
                        </m:e>
                      </m:nary>
                      <m:sSup>
                        <m:sSupPr>
                          <m:ctrlPr>
                            <a:rPr lang="en-US" sz="2400" i="1">
                              <a:latin typeface="Cambria Math" panose="02040503050406030204" pitchFamily="18" charset="0"/>
                            </a:rPr>
                          </m:ctrlPr>
                        </m:sSupPr>
                        <m:e>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𝑐</m:t>
                                  </m:r>
                                </m:e>
                                <m:sub>
                                  <m:r>
                                    <a:rPr lang="en-US" sz="2400" i="1">
                                      <a:latin typeface="Cambria Math" panose="02040503050406030204" pitchFamily="18" charset="0"/>
                                    </a:rPr>
                                    <m:t>𝑖</m:t>
                                  </m:r>
                                </m:sub>
                              </m:sSub>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𝑐</m:t>
                                  </m:r>
                                </m:e>
                                <m:sub>
                                  <m:r>
                                    <a:rPr lang="en-US" sz="2400" i="1">
                                      <a:latin typeface="Cambria Math" panose="02040503050406030204" pitchFamily="18" charset="0"/>
                                    </a:rPr>
                                    <m:t>𝑖</m:t>
                                  </m:r>
                                </m:sub>
                                <m:sup>
                                  <m:r>
                                    <a:rPr lang="en-US" sz="2400" i="1">
                                      <a:latin typeface="Cambria Math" panose="02040503050406030204" pitchFamily="18" charset="0"/>
                                    </a:rPr>
                                    <m:t>0</m:t>
                                  </m:r>
                                </m:sup>
                              </m:sSubSup>
                              <m:r>
                                <a:rPr lang="en-US" sz="2400" i="1">
                                  <a:latin typeface="Cambria Math" panose="02040503050406030204" pitchFamily="18" charset="0"/>
                                </a:rPr>
                                <m:t>)</m:t>
                              </m:r>
                            </m:e>
                            <m:sup>
                              <m:r>
                                <a:rPr lang="en-US" sz="2400" i="1">
                                  <a:latin typeface="Cambria Math" panose="02040503050406030204" pitchFamily="18" charset="0"/>
                                </a:rPr>
                                <m:t>𝑇</m:t>
                              </m:r>
                            </m:sup>
                          </m:sSup>
                          <m:sSub>
                            <m:sSubPr>
                              <m:ctrlPr>
                                <a:rPr lang="en-US" sz="2400" i="1">
                                  <a:latin typeface="Cambria Math" panose="02040503050406030204" pitchFamily="18" charset="0"/>
                                </a:rPr>
                              </m:ctrlPr>
                            </m:sSubPr>
                            <m:e>
                              <m:r>
                                <a:rPr lang="en-US" sz="2400" i="1">
                                  <a:latin typeface="Cambria Math" panose="02040503050406030204" pitchFamily="18" charset="0"/>
                                </a:rPr>
                                <m:t>𝑢</m:t>
                              </m:r>
                            </m:e>
                            <m:sub>
                              <m:r>
                                <a:rPr lang="en-US" sz="2400" i="1">
                                  <a:latin typeface="Cambria Math" panose="02040503050406030204" pitchFamily="18" charset="0"/>
                                </a:rPr>
                                <m:t>𝑗</m:t>
                              </m:r>
                            </m:sub>
                          </m:sSub>
                          <m:r>
                            <a:rPr lang="en-US" sz="2400" i="1">
                              <a:latin typeface="Cambria Math" panose="02040503050406030204" pitchFamily="18" charset="0"/>
                            </a:rPr>
                            <m:t>)</m:t>
                          </m:r>
                        </m:e>
                        <m:sup>
                          <m:r>
                            <a:rPr lang="en-US" sz="2400" i="1">
                              <a:latin typeface="Cambria Math" panose="02040503050406030204" pitchFamily="18" charset="0"/>
                            </a:rPr>
                            <m:t>2</m:t>
                          </m:r>
                        </m:sup>
                      </m:sSup>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𝑀</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𝑝𝑟𝑖𝑛𝑐𝑖𝑝𝑎𝑙</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𝑣𝑎𝑙𝑢𝑒𝑠</m:t>
                      </m:r>
                      <m:r>
                        <a:rPr lang="en-US">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𝑀</m:t>
                          </m:r>
                        </m:sub>
                      </m:sSub>
                      <m:r>
                        <a:rPr lang="en-US" i="1">
                          <a:latin typeface="Cambria Math" panose="02040503050406030204" pitchFamily="18" charset="0"/>
                        </a:rPr>
                        <m:t>−</m:t>
                      </m:r>
                      <m:r>
                        <a:rPr lang="en-US" i="1">
                          <a:latin typeface="Cambria Math" panose="02040503050406030204" pitchFamily="18" charset="0"/>
                        </a:rPr>
                        <m:t>𝑝𝑟𝑖𝑛𝑐𝑖𝑝𝑎𝑙</m:t>
                      </m:r>
                      <m:r>
                        <a:rPr lang="en-US" i="1">
                          <a:latin typeface="Cambria Math" panose="02040503050406030204" pitchFamily="18" charset="0"/>
                        </a:rPr>
                        <m:t> </m:t>
                      </m:r>
                      <m:r>
                        <a:rPr lang="en-US" i="1">
                          <a:latin typeface="Cambria Math" panose="02040503050406030204" pitchFamily="18" charset="0"/>
                        </a:rPr>
                        <m:t>𝑑𝑖𝑟𝑒𝑐𝑡𝑖𝑜𝑛𝑠</m:t>
                      </m:r>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𝑐𝑜𝑛𝑡𝑟𝑜𝑙</m:t>
                      </m:r>
                      <m:r>
                        <a:rPr lang="en-US" i="1">
                          <a:latin typeface="Cambria Math" panose="02040503050406030204" pitchFamily="18" charset="0"/>
                        </a:rPr>
                        <m:t> </m:t>
                      </m:r>
                      <m:r>
                        <a:rPr lang="en-US" i="1">
                          <a:latin typeface="Cambria Math" panose="02040503050406030204" pitchFamily="18" charset="0"/>
                        </a:rPr>
                        <m:t>𝑝𝑜𝑖𝑛𝑡𝑠</m:t>
                      </m:r>
                      <m:r>
                        <a:rPr lang="en-US" i="1">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𝑐</m:t>
                          </m:r>
                        </m:e>
                        <m:sub>
                          <m:r>
                            <a:rPr lang="en-US" i="1">
                              <a:latin typeface="Cambria Math" panose="02040503050406030204" pitchFamily="18" charset="0"/>
                            </a:rPr>
                            <m:t>𝑖</m:t>
                          </m:r>
                        </m:sub>
                        <m:sup>
                          <m:r>
                            <a:rPr lang="en-US" i="1">
                              <a:latin typeface="Cambria Math" panose="02040503050406030204" pitchFamily="18" charset="0"/>
                            </a:rPr>
                            <m:t>0</m:t>
                          </m:r>
                        </m:sup>
                      </m:sSubSup>
                      <m:r>
                        <a:rPr lang="en-US" i="1">
                          <a:latin typeface="Cambria Math" panose="02040503050406030204" pitchFamily="18" charset="0"/>
                        </a:rPr>
                        <m:t>−</m:t>
                      </m:r>
                      <m:r>
                        <a:rPr lang="en-US" i="1">
                          <a:latin typeface="Cambria Math" panose="02040503050406030204" pitchFamily="18" charset="0"/>
                        </a:rPr>
                        <m:t>𝑖𝑛𝑖𝑡𝑖𝑎𝑙</m:t>
                      </m:r>
                      <m:r>
                        <a:rPr lang="en-US" i="1">
                          <a:latin typeface="Cambria Math" panose="02040503050406030204" pitchFamily="18" charset="0"/>
                        </a:rPr>
                        <m:t> </m:t>
                      </m:r>
                      <m:r>
                        <a:rPr lang="en-US" i="1">
                          <a:latin typeface="Cambria Math" panose="02040503050406030204" pitchFamily="18" charset="0"/>
                        </a:rPr>
                        <m:t>𝑐𝑜𝑛𝑡𝑟𝑜𝑙</m:t>
                      </m:r>
                      <m:r>
                        <a:rPr lang="en-US" i="1">
                          <a:latin typeface="Cambria Math" panose="02040503050406030204" pitchFamily="18" charset="0"/>
                        </a:rPr>
                        <m:t> </m:t>
                      </m:r>
                      <m:r>
                        <a:rPr lang="en-US" i="1">
                          <a:latin typeface="Cambria Math" panose="02040503050406030204" pitchFamily="18" charset="0"/>
                        </a:rPr>
                        <m:t>𝑝𝑜𝑖𝑛𝑡𝑠</m:t>
                      </m:r>
                    </m:oMath>
                  </m:oMathPara>
                </a14:m>
                <a:endParaRPr lang="en-US" i="1" dirty="0">
                  <a:latin typeface="Cambria Math" panose="020405030504060302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992314" y="4427740"/>
                <a:ext cx="8280151" cy="1743362"/>
              </a:xfrm>
              <a:prstGeom prst="rect">
                <a:avLst/>
              </a:prstGeom>
              <a:blipFill rotWithShape="0">
                <a:blip r:embed="rId3"/>
                <a:stretch>
                  <a:fillRect b="-2448"/>
                </a:stretch>
              </a:blipFill>
            </p:spPr>
            <p:txBody>
              <a:bodyPr/>
              <a:lstStyle/>
              <a:p>
                <a:r>
                  <a:rPr lang="en-US">
                    <a:noFill/>
                  </a:rPr>
                  <a:t> </a:t>
                </a:r>
              </a:p>
            </p:txBody>
          </p:sp>
        </mc:Fallback>
      </mc:AlternateContent>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38195"/>
          <a:stretch/>
        </p:blipFill>
        <p:spPr>
          <a:xfrm>
            <a:off x="5844539" y="971092"/>
            <a:ext cx="4427925" cy="3456648"/>
          </a:xfrm>
          <a:prstGeom prst="rect">
            <a:avLst/>
          </a:prstGeom>
        </p:spPr>
      </p:pic>
      <p:pic>
        <p:nvPicPr>
          <p:cNvPr id="9" name="Content Placeholder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67731" y="1579104"/>
            <a:ext cx="4591046" cy="2240625"/>
          </a:xfrm>
          <a:prstGeom prst="rect">
            <a:avLst/>
          </a:prstGeom>
          <a:noFill/>
          <a:ln w="9525">
            <a:noFill/>
            <a:miter lim="800000"/>
            <a:headEnd/>
            <a:tailEnd/>
          </a:ln>
        </p:spPr>
      </p:pic>
    </p:spTree>
    <p:extLst>
      <p:ext uri="{BB962C8B-B14F-4D97-AF65-F5344CB8AC3E}">
        <p14:creationId xmlns:p14="http://schemas.microsoft.com/office/powerpoint/2010/main" val="1691981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Optimization Objective</a:t>
            </a:r>
            <a:endParaRPr lang="en-US" dirty="0"/>
          </a:p>
        </p:txBody>
      </p:sp>
      <p:sp>
        <p:nvSpPr>
          <p:cNvPr id="4" name="Content Placeholder 2"/>
          <p:cNvSpPr>
            <a:spLocks noGrp="1"/>
          </p:cNvSpPr>
          <p:nvPr>
            <p:ph idx="1"/>
          </p:nvPr>
        </p:nvSpPr>
        <p:spPr>
          <a:xfrm>
            <a:off x="4381500" y="1185673"/>
            <a:ext cx="6871067" cy="4943856"/>
          </a:xfrm>
        </p:spPr>
        <p:txBody>
          <a:bodyPr>
            <a:normAutofit/>
          </a:bodyPr>
          <a:lstStyle/>
          <a:p>
            <a:pPr marL="0" indent="0">
              <a:buNone/>
            </a:pPr>
            <a:endParaRPr lang="en-US" b="0" dirty="0" smtClean="0"/>
          </a:p>
          <a:p>
            <a:pPr marL="0" indent="0">
              <a:buNone/>
            </a:pPr>
            <a:endParaRPr lang="en-US" b="0" dirty="0" smtClean="0"/>
          </a:p>
          <a:p>
            <a:pPr marL="514350" indent="-514350">
              <a:buFont typeface="+mj-lt"/>
              <a:buAutoNum type="arabicPeriod"/>
            </a:pPr>
            <a:endParaRPr lang="en-US" i="1" dirty="0" smtClean="0">
              <a:latin typeface="Cambria Math" panose="02040503050406030204" pitchFamily="18" charset="0"/>
            </a:endParaRPr>
          </a:p>
          <a:p>
            <a:pPr marL="514350" indent="-514350">
              <a:buFont typeface="+mj-lt"/>
              <a:buAutoNum type="arabicPeriod"/>
            </a:pPr>
            <a:endParaRPr lang="en-US" i="1" dirty="0">
              <a:latin typeface="Cambria Math" panose="02040503050406030204" pitchFamily="18" charset="0"/>
            </a:endParaRPr>
          </a:p>
          <a:p>
            <a:pPr marL="514350" indent="-514350">
              <a:buFont typeface="+mj-lt"/>
              <a:buAutoNum type="arabicPeriod"/>
            </a:pPr>
            <a:endParaRPr lang="en-US" i="1" dirty="0" smtClean="0">
              <a:latin typeface="Cambria Math" panose="02040503050406030204" pitchFamily="18" charset="0"/>
            </a:endParaRPr>
          </a:p>
          <a:p>
            <a:pPr marL="514350" indent="-514350">
              <a:buFont typeface="+mj-lt"/>
              <a:buAutoNum type="arabicPeriod"/>
            </a:pPr>
            <a:endParaRPr lang="en-US" i="1" dirty="0">
              <a:latin typeface="Cambria Math" panose="02040503050406030204" pitchFamily="18" charset="0"/>
            </a:endParaRPr>
          </a:p>
          <a:p>
            <a:pPr marL="514350" indent="-514350">
              <a:buFont typeface="+mj-lt"/>
              <a:buAutoNum type="arabicPeriod"/>
            </a:pPr>
            <a:r>
              <a:rPr lang="en-US" dirty="0" smtClean="0"/>
              <a:t> 	</a:t>
            </a:r>
            <a:r>
              <a:rPr lang="en-US" dirty="0" smtClean="0">
                <a:sym typeface="Wingdings" panose="05000000000000000000" pitchFamily="2" charset="2"/>
              </a:rPr>
              <a:t> </a:t>
            </a:r>
            <a:r>
              <a:rPr lang="en-US" dirty="0" smtClean="0"/>
              <a:t>small scale</a:t>
            </a:r>
          </a:p>
          <a:p>
            <a:pPr marL="514350" indent="-514350">
              <a:buFont typeface="+mj-lt"/>
              <a:buAutoNum type="arabicPeriod"/>
            </a:pPr>
            <a:r>
              <a:rPr lang="en-US" dirty="0" smtClean="0">
                <a:sym typeface="Wingdings" panose="05000000000000000000" pitchFamily="2" charset="2"/>
              </a:rPr>
              <a:t>		 </a:t>
            </a:r>
            <a:r>
              <a:rPr lang="en-US" dirty="0" smtClean="0"/>
              <a:t>sparse</a:t>
            </a:r>
            <a:endParaRPr lang="en-US" dirty="0"/>
          </a:p>
          <a:p>
            <a:pPr marL="514350" indent="-514350">
              <a:buFont typeface="+mj-lt"/>
              <a:buAutoNum type="arabicPeriod"/>
            </a:pPr>
            <a:endParaRPr lang="en-US" dirty="0"/>
          </a:p>
        </p:txBody>
      </p:sp>
      <mc:AlternateContent xmlns:mc="http://schemas.openxmlformats.org/markup-compatibility/2006" xmlns:a14="http://schemas.microsoft.com/office/drawing/2010/main">
        <mc:Choice Requires="a14">
          <p:sp>
            <p:nvSpPr>
              <p:cNvPr id="6" name="文本框 5"/>
              <p:cNvSpPr txBox="1"/>
              <p:nvPr/>
            </p:nvSpPr>
            <p:spPr>
              <a:xfrm>
                <a:off x="4556760" y="2324100"/>
                <a:ext cx="6695807" cy="461665"/>
              </a:xfrm>
              <a:prstGeom prst="rect">
                <a:avLst/>
              </a:prstGeom>
              <a:noFill/>
            </p:spPr>
            <p:txBody>
              <a:bodyPr wrap="none" rtlCol="0">
                <a:spAutoFit/>
              </a:bodyPr>
              <a:lstStyle/>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𝑑𝑎𝑡𝑎</m:t>
                        </m:r>
                      </m:sub>
                    </m:sSub>
                  </m:oMath>
                </a14:m>
                <a:r>
                  <a:rPr lang="en-US" sz="2400" dirty="0" smtClean="0"/>
                  <a:t>: Deformed models should fit depth estimation</a:t>
                </a:r>
                <a:endParaRPr lang="en-US" sz="2400" dirty="0"/>
              </a:p>
            </p:txBody>
          </p:sp>
        </mc:Choice>
        <mc:Fallback xmlns="">
          <p:sp>
            <p:nvSpPr>
              <p:cNvPr id="6" name="文本框 5"/>
              <p:cNvSpPr txBox="1">
                <a:spLocks noRot="1" noChangeAspect="1" noMove="1" noResize="1" noEditPoints="1" noAdjustHandles="1" noChangeArrowheads="1" noChangeShapeType="1" noTextEdit="1"/>
              </p:cNvSpPr>
              <p:nvPr/>
            </p:nvSpPr>
            <p:spPr>
              <a:xfrm>
                <a:off x="4556760" y="2324100"/>
                <a:ext cx="6695807" cy="461665"/>
              </a:xfrm>
              <a:prstGeom prst="rect">
                <a:avLst/>
              </a:prstGeom>
              <a:blipFill rotWithShape="0">
                <a:blip r:embed="rId3"/>
                <a:stretch>
                  <a:fillRect l="-820" t="-10526" r="-364"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4556760" y="2908501"/>
                <a:ext cx="6576287" cy="491738"/>
              </a:xfrm>
              <a:prstGeom prst="rect">
                <a:avLst/>
              </a:prstGeom>
              <a:noFill/>
            </p:spPr>
            <p:txBody>
              <a:bodyPr wrap="non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𝑓</m:t>
                        </m:r>
                      </m:e>
                      <m:sub>
                        <m:r>
                          <a:rPr lang="en-US" sz="2400" b="0" i="1" smtClean="0">
                            <a:latin typeface="Cambria Math" panose="02040503050406030204" pitchFamily="18" charset="0"/>
                          </a:rPr>
                          <m:t>𝑟𝑒𝑔𝑢</m:t>
                        </m:r>
                      </m:sub>
                    </m:sSub>
                  </m:oMath>
                </a14:m>
                <a:r>
                  <a:rPr lang="en-US" sz="2400" dirty="0" smtClean="0"/>
                  <a:t>: Depth estimation should be spatially smooth</a:t>
                </a:r>
                <a:endParaRPr lang="en-US" sz="2400" dirty="0"/>
              </a:p>
            </p:txBody>
          </p:sp>
        </mc:Choice>
        <mc:Fallback xmlns="">
          <p:sp>
            <p:nvSpPr>
              <p:cNvPr id="7" name="文本框 6"/>
              <p:cNvSpPr txBox="1">
                <a:spLocks noRot="1" noChangeAspect="1" noMove="1" noResize="1" noEditPoints="1" noAdjustHandles="1" noChangeArrowheads="1" noChangeShapeType="1" noTextEdit="1"/>
              </p:cNvSpPr>
              <p:nvPr/>
            </p:nvSpPr>
            <p:spPr>
              <a:xfrm>
                <a:off x="4556760" y="2908501"/>
                <a:ext cx="6576287" cy="491738"/>
              </a:xfrm>
              <a:prstGeom prst="rect">
                <a:avLst/>
              </a:prstGeom>
              <a:blipFill rotWithShape="0">
                <a:blip r:embed="rId4"/>
                <a:stretch>
                  <a:fillRect l="-835" t="-8642" r="-55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4556759" y="3450186"/>
                <a:ext cx="7048340" cy="490199"/>
              </a:xfrm>
              <a:prstGeom prst="rect">
                <a:avLst/>
              </a:prstGeom>
              <a:noFill/>
            </p:spPr>
            <p:txBody>
              <a:bodyPr wrap="non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𝑓</m:t>
                        </m:r>
                      </m:e>
                      <m:sub>
                        <m:r>
                          <a:rPr lang="en-US" sz="2400" b="0" i="1" smtClean="0">
                            <a:latin typeface="Cambria Math" panose="02040503050406030204" pitchFamily="18" charset="0"/>
                          </a:rPr>
                          <m:t>𝑝𝑟𝑖𝑜𝑟</m:t>
                        </m:r>
                      </m:sub>
                    </m:sSub>
                  </m:oMath>
                </a14:m>
                <a:r>
                  <a:rPr lang="en-US" sz="2400" dirty="0" smtClean="0"/>
                  <a:t>: Deformation should agree with shape collection</a:t>
                </a:r>
                <a:endParaRPr lang="en-US" sz="2400" dirty="0"/>
              </a:p>
            </p:txBody>
          </p:sp>
        </mc:Choice>
        <mc:Fallback xmlns="">
          <p:sp>
            <p:nvSpPr>
              <p:cNvPr id="8" name="文本框 7"/>
              <p:cNvSpPr txBox="1">
                <a:spLocks noRot="1" noChangeAspect="1" noMove="1" noResize="1" noEditPoints="1" noAdjustHandles="1" noChangeArrowheads="1" noChangeShapeType="1" noTextEdit="1"/>
              </p:cNvSpPr>
              <p:nvPr/>
            </p:nvSpPr>
            <p:spPr>
              <a:xfrm>
                <a:off x="4556759" y="3450186"/>
                <a:ext cx="7048340" cy="490199"/>
              </a:xfrm>
              <a:prstGeom prst="rect">
                <a:avLst/>
              </a:prstGeom>
              <a:blipFill rotWithShape="0">
                <a:blip r:embed="rId5"/>
                <a:stretch>
                  <a:fillRect l="-691" t="-8750" r="-173" b="-23750"/>
                </a:stretch>
              </a:blipFill>
            </p:spPr>
            <p:txBody>
              <a:bodyPr/>
              <a:lstStyle/>
              <a:p>
                <a:r>
                  <a:rPr lang="en-US">
                    <a:noFill/>
                  </a:rPr>
                  <a:t> </a:t>
                </a:r>
              </a:p>
            </p:txBody>
          </p:sp>
        </mc:Fallback>
      </mc:AlternateContent>
      <p:grpSp>
        <p:nvGrpSpPr>
          <p:cNvPr id="16" name="组合 15"/>
          <p:cNvGrpSpPr/>
          <p:nvPr/>
        </p:nvGrpSpPr>
        <p:grpSpPr>
          <a:xfrm>
            <a:off x="823522" y="1622637"/>
            <a:ext cx="2597857" cy="4069928"/>
            <a:chOff x="724463" y="1769525"/>
            <a:chExt cx="2043770" cy="3201868"/>
          </a:xfrm>
        </p:grpSpPr>
        <p:sp>
          <p:nvSpPr>
            <p:cNvPr id="9" name="圆角矩形 8"/>
            <p:cNvSpPr/>
            <p:nvPr/>
          </p:nvSpPr>
          <p:spPr>
            <a:xfrm>
              <a:off x="724465" y="2178556"/>
              <a:ext cx="1762055" cy="714705"/>
            </a:xfrm>
            <a:prstGeom prst="roundRect">
              <a:avLst/>
            </a:prstGeom>
            <a:solidFill>
              <a:srgbClr val="A9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a:t>Re-estimate depth</a:t>
              </a:r>
            </a:p>
          </p:txBody>
        </p:sp>
        <p:sp>
          <p:nvSpPr>
            <p:cNvPr id="10" name="圆角矩形 9"/>
            <p:cNvSpPr/>
            <p:nvPr/>
          </p:nvSpPr>
          <p:spPr>
            <a:xfrm>
              <a:off x="724464" y="3217622"/>
              <a:ext cx="1762055" cy="714705"/>
            </a:xfrm>
            <a:prstGeom prst="roundRect">
              <a:avLst/>
            </a:prstGeom>
            <a:solidFill>
              <a:srgbClr val="A9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a:t>Matching in </a:t>
              </a:r>
              <a:r>
                <a:rPr lang="en-US" sz="2400" dirty="0" smtClean="0"/>
                <a:t>3D</a:t>
              </a:r>
              <a:endParaRPr lang="en-US" sz="2400" dirty="0"/>
            </a:p>
          </p:txBody>
        </p:sp>
        <p:sp>
          <p:nvSpPr>
            <p:cNvPr id="11" name="圆角矩形 10"/>
            <p:cNvSpPr/>
            <p:nvPr/>
          </p:nvSpPr>
          <p:spPr>
            <a:xfrm>
              <a:off x="724463" y="4256688"/>
              <a:ext cx="1762055" cy="714705"/>
            </a:xfrm>
            <a:prstGeom prst="roundRect">
              <a:avLst/>
            </a:prstGeom>
            <a:solidFill>
              <a:srgbClr val="A9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a:t>Deform shapes</a:t>
              </a:r>
            </a:p>
          </p:txBody>
        </p:sp>
        <p:cxnSp>
          <p:nvCxnSpPr>
            <p:cNvPr id="12" name="直接箭头连接符 11"/>
            <p:cNvCxnSpPr>
              <a:stCxn id="9" idx="2"/>
              <a:endCxn id="10" idx="0"/>
            </p:cNvCxnSpPr>
            <p:nvPr/>
          </p:nvCxnSpPr>
          <p:spPr>
            <a:xfrm flipH="1">
              <a:off x="1605492" y="2893261"/>
              <a:ext cx="1" cy="324361"/>
            </a:xfrm>
            <a:prstGeom prst="straightConnector1">
              <a:avLst/>
            </a:prstGeom>
            <a:ln w="57150">
              <a:solidFill>
                <a:srgbClr val="A9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10" idx="2"/>
              <a:endCxn id="11" idx="0"/>
            </p:cNvCxnSpPr>
            <p:nvPr/>
          </p:nvCxnSpPr>
          <p:spPr>
            <a:xfrm flipH="1">
              <a:off x="1605491" y="3932327"/>
              <a:ext cx="1" cy="324361"/>
            </a:xfrm>
            <a:prstGeom prst="straightConnector1">
              <a:avLst/>
            </a:prstGeom>
            <a:ln w="57150">
              <a:solidFill>
                <a:srgbClr val="A9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肘形连接符 13"/>
            <p:cNvCxnSpPr>
              <a:stCxn id="11" idx="2"/>
            </p:cNvCxnSpPr>
            <p:nvPr/>
          </p:nvCxnSpPr>
          <p:spPr>
            <a:xfrm rot="5400000" flipH="1" flipV="1">
              <a:off x="571887" y="2803130"/>
              <a:ext cx="3201867" cy="1134660"/>
            </a:xfrm>
            <a:prstGeom prst="bentConnector3">
              <a:avLst>
                <a:gd name="adj1" fmla="val -7140"/>
              </a:avLst>
            </a:prstGeom>
            <a:ln w="57150">
              <a:solidFill>
                <a:srgbClr val="A90000"/>
              </a:solidFill>
            </a:ln>
          </p:spPr>
          <p:style>
            <a:lnRef idx="1">
              <a:schemeClr val="accent1"/>
            </a:lnRef>
            <a:fillRef idx="0">
              <a:schemeClr val="accent1"/>
            </a:fillRef>
            <a:effectRef idx="0">
              <a:schemeClr val="accent1"/>
            </a:effectRef>
            <a:fontRef idx="minor">
              <a:schemeClr val="tx1"/>
            </a:fontRef>
          </p:style>
        </p:cxnSp>
        <p:cxnSp>
          <p:nvCxnSpPr>
            <p:cNvPr id="15" name="肘形连接符 14"/>
            <p:cNvCxnSpPr/>
            <p:nvPr/>
          </p:nvCxnSpPr>
          <p:spPr>
            <a:xfrm rot="10800000" flipV="1">
              <a:off x="1605493" y="1769525"/>
              <a:ext cx="1162740" cy="409030"/>
            </a:xfrm>
            <a:prstGeom prst="bentConnector2">
              <a:avLst/>
            </a:prstGeom>
            <a:ln w="57150">
              <a:solidFill>
                <a:srgbClr val="A9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7841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1850" y="2736850"/>
            <a:ext cx="10515600" cy="1127125"/>
          </a:xfrm>
        </p:spPr>
        <p:txBody>
          <a:bodyPr/>
          <a:lstStyle/>
          <a:p>
            <a:pPr algn="ct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results</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644995"/>
      </p:ext>
    </p:extLst>
  </p:cSld>
  <p:clrMapOvr>
    <a:masterClrMapping/>
  </p:clrMapOvr>
  <mc:AlternateContent xmlns:mc="http://schemas.openxmlformats.org/markup-compatibility/2006" xmlns:p14="http://schemas.microsoft.com/office/powerpoint/2010/main">
    <mc:Choice Requires="p14">
      <p:transition spd="slow" p14:dur="2000" advTm="213"/>
    </mc:Choice>
    <mc:Fallback xmlns="">
      <p:transition spd="slow" advTm="21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ul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1897" y="944880"/>
            <a:ext cx="10512213" cy="5913120"/>
          </a:xfrm>
          <a:prstGeom prst="rect">
            <a:avLst/>
          </a:prstGeom>
        </p:spPr>
      </p:pic>
      <p:sp>
        <p:nvSpPr>
          <p:cNvPr id="3" name="标题 1"/>
          <p:cNvSpPr txBox="1">
            <a:spLocks/>
          </p:cNvSpPr>
          <p:nvPr/>
        </p:nvSpPr>
        <p:spPr>
          <a:xfrm>
            <a:off x="429768" y="85345"/>
            <a:ext cx="11396472" cy="731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dirty="0" smtClean="0"/>
              <a:t>Point Cloud Reconstruction</a:t>
            </a:r>
            <a:endParaRPr lang="en-US" dirty="0"/>
          </a:p>
        </p:txBody>
      </p:sp>
      <p:sp>
        <p:nvSpPr>
          <p:cNvPr id="4" name="Rectangle 3"/>
          <p:cNvSpPr/>
          <p:nvPr/>
        </p:nvSpPr>
        <p:spPr>
          <a:xfrm>
            <a:off x="7111768" y="5844728"/>
            <a:ext cx="798860" cy="596712"/>
          </a:xfrm>
          <a:prstGeom prst="rect">
            <a:avLst/>
          </a:prstGeom>
          <a:solidFill>
            <a:srgbClr val="FCFCF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ysClr val="windowText" lastClr="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a:t>
            </a:r>
            <a:endParaRPr lang="en-US" sz="2800" dirty="0">
              <a:solidFill>
                <a:sysClr val="windowText" lastClr="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010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smtClean="0"/>
              <a:t>Depth </a:t>
            </a:r>
            <a:r>
              <a:rPr lang="en-US" dirty="0"/>
              <a:t>Estimation From a </a:t>
            </a:r>
            <a:r>
              <a:rPr lang="en-US" i="1" dirty="0"/>
              <a:t>Single </a:t>
            </a:r>
            <a:r>
              <a:rPr lang="en-US" dirty="0"/>
              <a:t>Image</a:t>
            </a:r>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2260" y="1773250"/>
            <a:ext cx="5704911" cy="4278682"/>
          </a:xfrm>
        </p:spPr>
      </p:pic>
      <p:pic>
        <p:nvPicPr>
          <p:cNvPr id="8" name="图片 7"/>
          <p:cNvPicPr>
            <a:picLocks noChangeAspect="1"/>
          </p:cNvPicPr>
          <p:nvPr/>
        </p:nvPicPr>
        <p:blipFill>
          <a:blip r:embed="rId4"/>
          <a:stretch>
            <a:fillRect/>
          </a:stretch>
        </p:blipFill>
        <p:spPr>
          <a:xfrm>
            <a:off x="7454233" y="2226439"/>
            <a:ext cx="3611544" cy="3666986"/>
          </a:xfrm>
          <a:prstGeom prst="rect">
            <a:avLst/>
          </a:prstGeom>
        </p:spPr>
      </p:pic>
      <p:grpSp>
        <p:nvGrpSpPr>
          <p:cNvPr id="3" name="组合 2"/>
          <p:cNvGrpSpPr/>
          <p:nvPr/>
        </p:nvGrpSpPr>
        <p:grpSpPr>
          <a:xfrm>
            <a:off x="982260" y="1766891"/>
            <a:ext cx="5705857" cy="4285041"/>
            <a:chOff x="1530095" y="1847088"/>
            <a:chExt cx="4854137" cy="3645408"/>
          </a:xfrm>
        </p:grpSpPr>
        <p:sp>
          <p:nvSpPr>
            <p:cNvPr id="14" name="矩形 13"/>
            <p:cNvSpPr/>
            <p:nvPr/>
          </p:nvSpPr>
          <p:spPr>
            <a:xfrm>
              <a:off x="1530095" y="1847088"/>
              <a:ext cx="4854137" cy="3645408"/>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rotWithShape="1">
            <a:blip r:embed="rId5">
              <a:extLst>
                <a:ext uri="{BEBA8EAE-BF5A-486C-A8C5-ECC9F3942E4B}">
                  <a14:imgProps xmlns:a14="http://schemas.microsoft.com/office/drawing/2010/main">
                    <a14:imgLayer r:embed="rId6">
                      <a14:imgEffect>
                        <a14:backgroundRemoval t="11667" b="92500" l="18438" r="76094"/>
                      </a14:imgEffect>
                    </a14:imgLayer>
                  </a14:imgProps>
                </a:ext>
                <a:ext uri="{28A0092B-C50C-407E-A947-70E740481C1C}">
                  <a14:useLocalDpi xmlns:a14="http://schemas.microsoft.com/office/drawing/2010/main" val="0"/>
                </a:ext>
              </a:extLst>
            </a:blip>
            <a:srcRect l="18347" t="11845" r="23896" b="7345"/>
            <a:stretch/>
          </p:blipFill>
          <p:spPr>
            <a:xfrm>
              <a:off x="2412650" y="2270632"/>
              <a:ext cx="2824427" cy="2963815"/>
            </a:xfrm>
            <a:prstGeom prst="rect">
              <a:avLst/>
            </a:prstGeom>
          </p:spPr>
        </p:pic>
      </p:grpSp>
    </p:spTree>
    <p:extLst>
      <p:ext uri="{BB962C8B-B14F-4D97-AF65-F5344CB8AC3E}">
        <p14:creationId xmlns:p14="http://schemas.microsoft.com/office/powerpoint/2010/main" val="68880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ul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7701" y="962660"/>
            <a:ext cx="10480605" cy="5895340"/>
          </a:xfrm>
          <a:prstGeom prst="rect">
            <a:avLst/>
          </a:prstGeom>
        </p:spPr>
      </p:pic>
      <p:sp>
        <p:nvSpPr>
          <p:cNvPr id="3" name="标题 1"/>
          <p:cNvSpPr txBox="1">
            <a:spLocks/>
          </p:cNvSpPr>
          <p:nvPr/>
        </p:nvSpPr>
        <p:spPr>
          <a:xfrm>
            <a:off x="429768" y="85345"/>
            <a:ext cx="11396472" cy="731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dirty="0" smtClean="0"/>
              <a:t>Point Cloud Reconstruction</a:t>
            </a:r>
            <a:endParaRPr lang="en-US" dirty="0"/>
          </a:p>
        </p:txBody>
      </p:sp>
      <p:sp>
        <p:nvSpPr>
          <p:cNvPr id="4" name="Rectangle 3"/>
          <p:cNvSpPr/>
          <p:nvPr/>
        </p:nvSpPr>
        <p:spPr>
          <a:xfrm>
            <a:off x="7101135" y="5844728"/>
            <a:ext cx="777591" cy="596712"/>
          </a:xfrm>
          <a:prstGeom prst="rect">
            <a:avLst/>
          </a:prstGeom>
          <a:solidFill>
            <a:srgbClr val="FCFCF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ysClr val="windowText" lastClr="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a:t>
            </a:r>
            <a:endParaRPr lang="en-US" sz="2800" dirty="0">
              <a:solidFill>
                <a:sysClr val="windowText" lastClr="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94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429768" y="85345"/>
            <a:ext cx="11396472" cy="731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dirty="0" smtClean="0"/>
              <a:t>Mesh Completion</a:t>
            </a:r>
            <a:endParaRPr lang="en-US" dirty="0"/>
          </a:p>
        </p:txBody>
      </p:sp>
      <p:sp>
        <p:nvSpPr>
          <p:cNvPr id="2" name="文本框 1"/>
          <p:cNvSpPr txBox="1"/>
          <p:nvPr/>
        </p:nvSpPr>
        <p:spPr>
          <a:xfrm>
            <a:off x="1577340" y="1805940"/>
            <a:ext cx="2695033" cy="369332"/>
          </a:xfrm>
          <a:prstGeom prst="rect">
            <a:avLst/>
          </a:prstGeom>
          <a:noFill/>
        </p:spPr>
        <p:txBody>
          <a:bodyPr wrap="none" rtlCol="0">
            <a:spAutoFit/>
          </a:bodyPr>
          <a:lstStyle/>
          <a:p>
            <a:r>
              <a:rPr lang="en-US" dirty="0" smtClean="0"/>
              <a:t>(TODO: use a high-res </a:t>
            </a:r>
            <a:r>
              <a:rPr lang="en-US" dirty="0" err="1" smtClean="0"/>
              <a:t>img</a:t>
            </a:r>
            <a:r>
              <a:rPr lang="en-US" dirty="0" smtClean="0"/>
              <a:t>)</a:t>
            </a:r>
            <a:endParaRPr lang="en-US" dirty="0"/>
          </a:p>
        </p:txBody>
      </p:sp>
      <p:pic>
        <p:nvPicPr>
          <p:cNvPr id="9" name="Mai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2856" y="903780"/>
            <a:ext cx="10608564" cy="5954220"/>
          </a:xfrm>
        </p:spPr>
      </p:pic>
      <p:sp>
        <p:nvSpPr>
          <p:cNvPr id="12" name="矩形 11"/>
          <p:cNvSpPr/>
          <p:nvPr/>
        </p:nvSpPr>
        <p:spPr>
          <a:xfrm>
            <a:off x="1043940" y="2175272"/>
            <a:ext cx="2999833" cy="328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12"/>
          <p:cNvPicPr>
            <a:picLocks noChangeAspect="1"/>
          </p:cNvPicPr>
          <p:nvPr/>
        </p:nvPicPr>
        <p:blipFill rotWithShape="1">
          <a:blip r:embed="rId6">
            <a:extLst>
              <a:ext uri="{28A0092B-C50C-407E-A947-70E740481C1C}">
                <a14:useLocalDpi xmlns:a14="http://schemas.microsoft.com/office/drawing/2010/main" val="0"/>
              </a:ext>
            </a:extLst>
          </a:blip>
          <a:srcRect l="48312" t="60876" r="35936" b="15871"/>
          <a:stretch/>
        </p:blipFill>
        <p:spPr>
          <a:xfrm>
            <a:off x="1427190" y="2475851"/>
            <a:ext cx="2538132" cy="2810077"/>
          </a:xfrm>
          <a:prstGeom prst="rect">
            <a:avLst/>
          </a:prstGeom>
        </p:spPr>
      </p:pic>
      <p:sp>
        <p:nvSpPr>
          <p:cNvPr id="3" name="Rectangle 2"/>
          <p:cNvSpPr/>
          <p:nvPr/>
        </p:nvSpPr>
        <p:spPr>
          <a:xfrm>
            <a:off x="7345680" y="5844728"/>
            <a:ext cx="3649980" cy="596712"/>
          </a:xfrm>
          <a:prstGeom prst="rect">
            <a:avLst/>
          </a:prstGeom>
          <a:solidFill>
            <a:srgbClr val="FCFCF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ysClr val="windowText" lastClr="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Mesh Completion</a:t>
            </a:r>
            <a:endParaRPr lang="en-US" sz="2800" dirty="0">
              <a:solidFill>
                <a:sysClr val="windowText" lastClr="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016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Towards Scalable Shape Modeling</a:t>
            </a:r>
            <a:endParaRPr lang="en-US" dirty="0"/>
          </a:p>
        </p:txBody>
      </p:sp>
      <p:grpSp>
        <p:nvGrpSpPr>
          <p:cNvPr id="4" name="Group 60"/>
          <p:cNvGrpSpPr/>
          <p:nvPr/>
        </p:nvGrpSpPr>
        <p:grpSpPr>
          <a:xfrm>
            <a:off x="1335006" y="1028860"/>
            <a:ext cx="9484779" cy="5780570"/>
            <a:chOff x="767408" y="332656"/>
            <a:chExt cx="10369152" cy="6319558"/>
          </a:xfrm>
        </p:grpSpPr>
        <p:pic>
          <p:nvPicPr>
            <p:cNvPr id="5" name="Picture 12" descr="imgres.jpg"/>
            <p:cNvPicPr>
              <a:picLocks noChangeAspect="1"/>
            </p:cNvPicPr>
            <p:nvPr/>
          </p:nvPicPr>
          <p:blipFill rotWithShape="1">
            <a:blip r:embed="rId3">
              <a:extLst>
                <a:ext uri="{BEBA8EAE-BF5A-486C-A8C5-ECC9F3942E4B}">
                  <a14:imgProps xmlns:a14="http://schemas.microsoft.com/office/drawing/2010/main">
                    <a14:imgLayer r:embed="rId4">
                      <a14:imgEffect>
                        <a14:backgroundRemoval t="2889" b="98222" l="10000" r="90000"/>
                      </a14:imgEffect>
                    </a14:imgLayer>
                  </a14:imgProps>
                </a:ext>
                <a:ext uri="{28A0092B-C50C-407E-A947-70E740481C1C}">
                  <a14:useLocalDpi xmlns:a14="http://schemas.microsoft.com/office/drawing/2010/main" val="0"/>
                </a:ext>
              </a:extLst>
            </a:blip>
            <a:srcRect l="20101" r="20102"/>
            <a:stretch/>
          </p:blipFill>
          <p:spPr>
            <a:xfrm>
              <a:off x="4511824" y="2276872"/>
              <a:ext cx="616460" cy="1030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3" descr="imgre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448" y="4725144"/>
              <a:ext cx="723252" cy="739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4" descr="imgres.jpg"/>
            <p:cNvPicPr>
              <a:picLocks noChangeAspect="1"/>
            </p:cNvPicPr>
            <p:nvPr/>
          </p:nvPicPr>
          <p:blipFill rotWithShape="1">
            <a:blip r:embed="rId6" cstate="print">
              <a:extLst>
                <a:ext uri="{28A0092B-C50C-407E-A947-70E740481C1C}">
                  <a14:useLocalDpi xmlns:a14="http://schemas.microsoft.com/office/drawing/2010/main" val="0"/>
                </a:ext>
              </a:extLst>
            </a:blip>
            <a:srcRect l="18805" t="4363" r="19803" b="5947"/>
            <a:stretch/>
          </p:blipFill>
          <p:spPr>
            <a:xfrm>
              <a:off x="5087888" y="836712"/>
              <a:ext cx="577982" cy="844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5" descr="imgres.jpg"/>
            <p:cNvPicPr>
              <a:picLocks noChangeAspect="1"/>
            </p:cNvPicPr>
            <p:nvPr/>
          </p:nvPicPr>
          <p:blipFill rotWithShape="1">
            <a:blip r:embed="rId7">
              <a:extLst>
                <a:ext uri="{28A0092B-C50C-407E-A947-70E740481C1C}">
                  <a14:useLocalDpi xmlns:a14="http://schemas.microsoft.com/office/drawing/2010/main" val="0"/>
                </a:ext>
              </a:extLst>
            </a:blip>
            <a:srcRect l="18831" t="1980" r="24169" b="2606"/>
            <a:stretch/>
          </p:blipFill>
          <p:spPr>
            <a:xfrm>
              <a:off x="767408" y="2708920"/>
              <a:ext cx="587451" cy="1005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6" descr="imgres.jpg"/>
            <p:cNvPicPr>
              <a:picLocks noChangeAspect="1"/>
            </p:cNvPicPr>
            <p:nvPr/>
          </p:nvPicPr>
          <p:blipFill rotWithShape="1">
            <a:blip r:embed="rId8">
              <a:extLst>
                <a:ext uri="{28A0092B-C50C-407E-A947-70E740481C1C}">
                  <a14:useLocalDpi xmlns:a14="http://schemas.microsoft.com/office/drawing/2010/main" val="0"/>
                </a:ext>
              </a:extLst>
            </a:blip>
            <a:srcRect l="20722" r="18826"/>
            <a:stretch/>
          </p:blipFill>
          <p:spPr>
            <a:xfrm>
              <a:off x="5519936" y="1484784"/>
              <a:ext cx="617953" cy="1022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7" descr="imgres.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5600" y="2420888"/>
              <a:ext cx="564763" cy="1008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8" descr="imgres.jpg"/>
            <p:cNvPicPr>
              <a:picLocks noChangeAspect="1"/>
            </p:cNvPicPr>
            <p:nvPr/>
          </p:nvPicPr>
          <p:blipFill rotWithShape="1">
            <a:blip r:embed="rId10" cstate="print">
              <a:extLst>
                <a:ext uri="{28A0092B-C50C-407E-A947-70E740481C1C}">
                  <a14:useLocalDpi xmlns:a14="http://schemas.microsoft.com/office/drawing/2010/main" val="0"/>
                </a:ext>
              </a:extLst>
            </a:blip>
            <a:srcRect l="5978" t="7661" r="5557" b="7451"/>
            <a:stretch/>
          </p:blipFill>
          <p:spPr>
            <a:xfrm>
              <a:off x="1199456" y="3645024"/>
              <a:ext cx="762686" cy="731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9" descr="imgres.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6160" y="5733256"/>
              <a:ext cx="905933" cy="690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0" descr="imgres.jpg"/>
            <p:cNvPicPr>
              <a:picLocks noChangeAspect="1"/>
            </p:cNvPicPr>
            <p:nvPr/>
          </p:nvPicPr>
          <p:blipFill rotWithShape="1">
            <a:blip r:embed="rId12">
              <a:extLst>
                <a:ext uri="{28A0092B-C50C-407E-A947-70E740481C1C}">
                  <a14:useLocalDpi xmlns:a14="http://schemas.microsoft.com/office/drawing/2010/main" val="0"/>
                </a:ext>
              </a:extLst>
            </a:blip>
            <a:srcRect l="25034" t="3452" r="21437" b="4086"/>
            <a:stretch/>
          </p:blipFill>
          <p:spPr>
            <a:xfrm>
              <a:off x="3215680" y="3284984"/>
              <a:ext cx="578401" cy="999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1" descr="imgres.jpg"/>
            <p:cNvPicPr>
              <a:picLocks noChangeAspect="1"/>
            </p:cNvPicPr>
            <p:nvPr/>
          </p:nvPicPr>
          <p:blipFill rotWithShape="1">
            <a:blip r:embed="rId13" cstate="print">
              <a:extLst>
                <a:ext uri="{28A0092B-C50C-407E-A947-70E740481C1C}">
                  <a14:useLocalDpi xmlns:a14="http://schemas.microsoft.com/office/drawing/2010/main" val="0"/>
                </a:ext>
              </a:extLst>
            </a:blip>
            <a:srcRect l="25103" t="7099" r="18332" b="7917"/>
            <a:stretch/>
          </p:blipFill>
          <p:spPr>
            <a:xfrm>
              <a:off x="3359696" y="2191809"/>
              <a:ext cx="545788" cy="876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2" descr="imgres.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07768" y="3284984"/>
              <a:ext cx="664033" cy="1082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3" descr="imgres.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68008" y="5589240"/>
              <a:ext cx="1062974" cy="1062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4" descr="imgres.jpg"/>
            <p:cNvPicPr>
              <a:picLocks noChangeAspect="1"/>
            </p:cNvPicPr>
            <p:nvPr/>
          </p:nvPicPr>
          <p:blipFill rotWithShape="1">
            <a:blip r:embed="rId16">
              <a:extLst>
                <a:ext uri="{28A0092B-C50C-407E-A947-70E740481C1C}">
                  <a14:useLocalDpi xmlns:a14="http://schemas.microsoft.com/office/drawing/2010/main" val="0"/>
                </a:ext>
              </a:extLst>
            </a:blip>
            <a:srcRect l="21354" t="13769" r="25144" b="10821"/>
            <a:stretch/>
          </p:blipFill>
          <p:spPr>
            <a:xfrm>
              <a:off x="5303912" y="4437112"/>
              <a:ext cx="700890" cy="987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5" descr="imgres.jpg"/>
            <p:cNvPicPr>
              <a:picLocks noChangeAspect="1"/>
            </p:cNvPicPr>
            <p:nvPr/>
          </p:nvPicPr>
          <p:blipFill rotWithShape="1">
            <a:blip r:embed="rId17">
              <a:extLst>
                <a:ext uri="{28A0092B-C50C-407E-A947-70E740481C1C}">
                  <a14:useLocalDpi xmlns:a14="http://schemas.microsoft.com/office/drawing/2010/main" val="0"/>
                </a:ext>
              </a:extLst>
            </a:blip>
            <a:srcRect l="22407" t="5976" r="21564" b="5765"/>
            <a:stretch/>
          </p:blipFill>
          <p:spPr>
            <a:xfrm>
              <a:off x="10272464" y="5085184"/>
              <a:ext cx="796277" cy="1254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26" descr="imgres.jpg"/>
            <p:cNvPicPr>
              <a:picLocks noChangeAspect="1"/>
            </p:cNvPicPr>
            <p:nvPr/>
          </p:nvPicPr>
          <p:blipFill rotWithShape="1">
            <a:blip r:embed="rId18">
              <a:extLst>
                <a:ext uri="{28A0092B-C50C-407E-A947-70E740481C1C}">
                  <a14:useLocalDpi xmlns:a14="http://schemas.microsoft.com/office/drawing/2010/main" val="0"/>
                </a:ext>
              </a:extLst>
            </a:blip>
            <a:srcRect l="11848" t="6625" r="11561" b="913"/>
            <a:stretch/>
          </p:blipFill>
          <p:spPr>
            <a:xfrm>
              <a:off x="3719736" y="404664"/>
              <a:ext cx="824741" cy="995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27" descr="imgres.jpg"/>
            <p:cNvPicPr>
              <a:picLocks noChangeAspect="1"/>
            </p:cNvPicPr>
            <p:nvPr/>
          </p:nvPicPr>
          <p:blipFill rotWithShape="1">
            <a:blip r:embed="rId19">
              <a:extLst>
                <a:ext uri="{28A0092B-C50C-407E-A947-70E740481C1C}">
                  <a14:useLocalDpi xmlns:a14="http://schemas.microsoft.com/office/drawing/2010/main" val="0"/>
                </a:ext>
              </a:extLst>
            </a:blip>
            <a:srcRect l="3854" t="2070" r="4353" b="1891"/>
            <a:stretch/>
          </p:blipFill>
          <p:spPr>
            <a:xfrm>
              <a:off x="7104112" y="1988840"/>
              <a:ext cx="796559" cy="1162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8" descr="images.jpg"/>
            <p:cNvPicPr>
              <a:picLocks noChangeAspect="1"/>
            </p:cNvPicPr>
            <p:nvPr/>
          </p:nvPicPr>
          <p:blipFill rotWithShape="1">
            <a:blip r:embed="rId20" cstate="print">
              <a:extLst>
                <a:ext uri="{28A0092B-C50C-407E-A947-70E740481C1C}">
                  <a14:useLocalDpi xmlns:a14="http://schemas.microsoft.com/office/drawing/2010/main" val="0"/>
                </a:ext>
              </a:extLst>
            </a:blip>
            <a:srcRect l="13560" t="4712" r="14613" b="4501"/>
            <a:stretch/>
          </p:blipFill>
          <p:spPr>
            <a:xfrm>
              <a:off x="2135560" y="3501008"/>
              <a:ext cx="650310" cy="82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9" descr="images.jpg"/>
            <p:cNvPicPr>
              <a:picLocks noChangeAspect="1"/>
            </p:cNvPicPr>
            <p:nvPr/>
          </p:nvPicPr>
          <p:blipFill rotWithShape="1">
            <a:blip r:embed="rId21">
              <a:extLst>
                <a:ext uri="{28A0092B-C50C-407E-A947-70E740481C1C}">
                  <a14:useLocalDpi xmlns:a14="http://schemas.microsoft.com/office/drawing/2010/main" val="0"/>
                </a:ext>
              </a:extLst>
            </a:blip>
            <a:srcRect l="2981" r="3287"/>
            <a:stretch/>
          </p:blipFill>
          <p:spPr>
            <a:xfrm>
              <a:off x="7896200" y="4077072"/>
              <a:ext cx="1035399" cy="1104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30" descr="images.jpg"/>
            <p:cNvPicPr>
              <a:picLocks noChangeAspect="1"/>
            </p:cNvPicPr>
            <p:nvPr/>
          </p:nvPicPr>
          <p:blipFill rotWithShape="1">
            <a:blip r:embed="rId22">
              <a:extLst>
                <a:ext uri="{28A0092B-C50C-407E-A947-70E740481C1C}">
                  <a14:useLocalDpi xmlns:a14="http://schemas.microsoft.com/office/drawing/2010/main" val="0"/>
                </a:ext>
              </a:extLst>
            </a:blip>
            <a:srcRect l="22828" t="5977" r="22829" b="5343"/>
            <a:stretch/>
          </p:blipFill>
          <p:spPr>
            <a:xfrm>
              <a:off x="6023992" y="3645024"/>
              <a:ext cx="770453" cy="1257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31" descr="images.jp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919536" y="5589240"/>
              <a:ext cx="792088" cy="792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32" descr="images.jpg"/>
            <p:cNvPicPr>
              <a:picLocks noChangeAspect="1"/>
            </p:cNvPicPr>
            <p:nvPr/>
          </p:nvPicPr>
          <p:blipFill rotWithShape="1">
            <a:blip r:embed="rId24">
              <a:extLst>
                <a:ext uri="{28A0092B-C50C-407E-A947-70E740481C1C}">
                  <a14:useLocalDpi xmlns:a14="http://schemas.microsoft.com/office/drawing/2010/main" val="0"/>
                </a:ext>
              </a:extLst>
            </a:blip>
            <a:srcRect l="28857" t="17052" r="29211" b="10969"/>
            <a:stretch/>
          </p:blipFill>
          <p:spPr>
            <a:xfrm>
              <a:off x="6888088" y="4509120"/>
              <a:ext cx="752576" cy="89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34" descr="images.jpg"/>
            <p:cNvPicPr>
              <a:picLocks noChangeAspect="1"/>
            </p:cNvPicPr>
            <p:nvPr/>
          </p:nvPicPr>
          <p:blipFill rotWithShape="1">
            <a:blip r:embed="rId25">
              <a:extLst>
                <a:ext uri="{28A0092B-C50C-407E-A947-70E740481C1C}">
                  <a14:useLocalDpi xmlns:a14="http://schemas.microsoft.com/office/drawing/2010/main" val="0"/>
                </a:ext>
              </a:extLst>
            </a:blip>
            <a:srcRect l="16509" r="16509"/>
            <a:stretch/>
          </p:blipFill>
          <p:spPr>
            <a:xfrm>
              <a:off x="7032104" y="3284984"/>
              <a:ext cx="691726" cy="1032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35" descr="images.jpg"/>
            <p:cNvPicPr>
              <a:picLocks noChangeAspect="1"/>
            </p:cNvPicPr>
            <p:nvPr/>
          </p:nvPicPr>
          <p:blipFill rotWithShape="1">
            <a:blip r:embed="rId26" cstate="print">
              <a:extLst>
                <a:ext uri="{28A0092B-C50C-407E-A947-70E740481C1C}">
                  <a14:useLocalDpi xmlns:a14="http://schemas.microsoft.com/office/drawing/2010/main" val="0"/>
                </a:ext>
              </a:extLst>
            </a:blip>
            <a:srcRect l="8505" r="7873"/>
            <a:stretch/>
          </p:blipFill>
          <p:spPr>
            <a:xfrm>
              <a:off x="9048328" y="2636912"/>
              <a:ext cx="839385" cy="1003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36" descr="images.jpg"/>
            <p:cNvPicPr>
              <a:picLocks noChangeAspect="1"/>
            </p:cNvPicPr>
            <p:nvPr/>
          </p:nvPicPr>
          <p:blipFill rotWithShape="1">
            <a:blip r:embed="rId27" cstate="print">
              <a:extLst>
                <a:ext uri="{28A0092B-C50C-407E-A947-70E740481C1C}">
                  <a14:useLocalDpi xmlns:a14="http://schemas.microsoft.com/office/drawing/2010/main" val="0"/>
                </a:ext>
              </a:extLst>
            </a:blip>
            <a:srcRect l="10062" t="3109" r="5269" b="2270"/>
            <a:stretch/>
          </p:blipFill>
          <p:spPr>
            <a:xfrm>
              <a:off x="8256240" y="2708920"/>
              <a:ext cx="626973" cy="1114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37" descr="images.jpg"/>
            <p:cNvPicPr>
              <a:picLocks noChangeAspect="1"/>
            </p:cNvPicPr>
            <p:nvPr/>
          </p:nvPicPr>
          <p:blipFill rotWithShape="1">
            <a:blip r:embed="rId28">
              <a:extLst>
                <a:ext uri="{28A0092B-C50C-407E-A947-70E740481C1C}">
                  <a14:useLocalDpi xmlns:a14="http://schemas.microsoft.com/office/drawing/2010/main" val="0"/>
                </a:ext>
              </a:extLst>
            </a:blip>
            <a:srcRect l="13375" t="1131" r="10077" b="3871"/>
            <a:stretch/>
          </p:blipFill>
          <p:spPr>
            <a:xfrm>
              <a:off x="9120336" y="5445224"/>
              <a:ext cx="865647" cy="1093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38" descr="images.jpg"/>
            <p:cNvPicPr>
              <a:picLocks noChangeAspect="1"/>
            </p:cNvPicPr>
            <p:nvPr/>
          </p:nvPicPr>
          <p:blipFill rotWithShape="1">
            <a:blip r:embed="rId29">
              <a:extLst>
                <a:ext uri="{28A0092B-C50C-407E-A947-70E740481C1C}">
                  <a14:useLocalDpi xmlns:a14="http://schemas.microsoft.com/office/drawing/2010/main" val="0"/>
                </a:ext>
              </a:extLst>
            </a:blip>
            <a:srcRect l="13560" t="4291" r="14192" b="4711"/>
            <a:stretch/>
          </p:blipFill>
          <p:spPr>
            <a:xfrm>
              <a:off x="3719736" y="4365104"/>
              <a:ext cx="857566" cy="108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9" descr="images.jpg"/>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999656" y="5445224"/>
              <a:ext cx="720080" cy="1026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40" descr="images.jpg"/>
            <p:cNvPicPr>
              <a:picLocks noChangeAspect="1"/>
            </p:cNvPicPr>
            <p:nvPr/>
          </p:nvPicPr>
          <p:blipFill rotWithShape="1">
            <a:blip r:embed="rId31">
              <a:extLst>
                <a:ext uri="{28A0092B-C50C-407E-A947-70E740481C1C}">
                  <a14:useLocalDpi xmlns:a14="http://schemas.microsoft.com/office/drawing/2010/main" val="0"/>
                </a:ext>
              </a:extLst>
            </a:blip>
            <a:srcRect l="32478" t="7664" r="31477" b="5800"/>
            <a:stretch/>
          </p:blipFill>
          <p:spPr>
            <a:xfrm>
              <a:off x="10272464" y="2204864"/>
              <a:ext cx="658103" cy="990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41" descr="images.jpg"/>
            <p:cNvPicPr>
              <a:picLocks noChangeAspect="1"/>
            </p:cNvPicPr>
            <p:nvPr/>
          </p:nvPicPr>
          <p:blipFill rotWithShape="1">
            <a:blip r:embed="rId32">
              <a:extLst>
                <a:ext uri="{28A0092B-C50C-407E-A947-70E740481C1C}">
                  <a14:useLocalDpi xmlns:a14="http://schemas.microsoft.com/office/drawing/2010/main" val="0"/>
                </a:ext>
              </a:extLst>
            </a:blip>
            <a:srcRect l="11454" t="7451" r="10401" b="10188"/>
            <a:stretch/>
          </p:blipFill>
          <p:spPr>
            <a:xfrm>
              <a:off x="8688288" y="1700808"/>
              <a:ext cx="888191" cy="936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42" descr="images.jpg"/>
            <p:cNvPicPr>
              <a:picLocks noChangeAspect="1"/>
            </p:cNvPicPr>
            <p:nvPr/>
          </p:nvPicPr>
          <p:blipFill rotWithShape="1">
            <a:blip r:embed="rId33">
              <a:extLst>
                <a:ext uri="{28A0092B-C50C-407E-A947-70E740481C1C}">
                  <a14:useLocalDpi xmlns:a14="http://schemas.microsoft.com/office/drawing/2010/main" val="0"/>
                </a:ext>
              </a:extLst>
            </a:blip>
            <a:srcRect l="33636" t="8388" r="33171" b="12957"/>
            <a:stretch/>
          </p:blipFill>
          <p:spPr>
            <a:xfrm>
              <a:off x="6960096" y="836712"/>
              <a:ext cx="641373" cy="1070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43" descr="images.jpg"/>
            <p:cNvPicPr>
              <a:picLocks noChangeAspect="1"/>
            </p:cNvPicPr>
            <p:nvPr/>
          </p:nvPicPr>
          <p:blipFill rotWithShape="1">
            <a:blip r:embed="rId34">
              <a:extLst>
                <a:ext uri="{28A0092B-C50C-407E-A947-70E740481C1C}">
                  <a14:useLocalDpi xmlns:a14="http://schemas.microsoft.com/office/drawing/2010/main" val="0"/>
                </a:ext>
              </a:extLst>
            </a:blip>
            <a:srcRect l="19378" t="1131" r="15746" b="2395"/>
            <a:stretch/>
          </p:blipFill>
          <p:spPr>
            <a:xfrm>
              <a:off x="1055440" y="1340768"/>
              <a:ext cx="704041" cy="1046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Picture 44" descr="images.jpg"/>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879976" y="548680"/>
              <a:ext cx="881958" cy="881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45" descr="imgres.jpg"/>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040216" y="332656"/>
              <a:ext cx="743179" cy="1106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46" descr="imgres.jpg"/>
            <p:cNvPicPr>
              <a:picLocks noChangeAspect="1"/>
            </p:cNvPicPr>
            <p:nvPr/>
          </p:nvPicPr>
          <p:blipFill rotWithShape="1">
            <a:blip r:embed="rId37">
              <a:extLst>
                <a:ext uri="{28A0092B-C50C-407E-A947-70E740481C1C}">
                  <a14:useLocalDpi xmlns:a14="http://schemas.microsoft.com/office/drawing/2010/main" val="0"/>
                </a:ext>
              </a:extLst>
            </a:blip>
            <a:srcRect l="14403" r="14403"/>
            <a:stretch/>
          </p:blipFill>
          <p:spPr>
            <a:xfrm>
              <a:off x="9336360" y="476672"/>
              <a:ext cx="814290" cy="114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47" descr="imgres.jpg"/>
            <p:cNvPicPr>
              <a:picLocks noChangeAspect="1"/>
            </p:cNvPicPr>
            <p:nvPr/>
          </p:nvPicPr>
          <p:blipFill rotWithShape="1">
            <a:blip r:embed="rId38">
              <a:extLst>
                <a:ext uri="{28A0092B-C50C-407E-A947-70E740481C1C}">
                  <a14:useLocalDpi xmlns:a14="http://schemas.microsoft.com/office/drawing/2010/main" val="0"/>
                </a:ext>
              </a:extLst>
            </a:blip>
            <a:srcRect l="19112" r="12772"/>
            <a:stretch/>
          </p:blipFill>
          <p:spPr>
            <a:xfrm>
              <a:off x="1631504" y="548680"/>
              <a:ext cx="897549" cy="968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image02.png"/>
            <p:cNvPicPr/>
            <p:nvPr/>
          </p:nvPicPr>
          <p:blipFill>
            <a:blip r:embed="rId39"/>
            <a:srcRect/>
            <a:stretch>
              <a:fillRect/>
            </a:stretch>
          </p:blipFill>
          <p:spPr>
            <a:xfrm>
              <a:off x="9192344" y="3861048"/>
              <a:ext cx="678755" cy="1258753"/>
            </a:xfrm>
            <a:prstGeom prst="rect">
              <a:avLst/>
            </a:prstGeom>
            <a:ln w="38100" cmpd="sng">
              <a:solidFill>
                <a:srgbClr val="FF0000"/>
              </a:solidFill>
            </a:ln>
          </p:spPr>
        </p:pic>
        <p:pic>
          <p:nvPicPr>
            <p:cNvPr id="41" name="image01.png"/>
            <p:cNvPicPr/>
            <p:nvPr/>
          </p:nvPicPr>
          <p:blipFill>
            <a:blip r:embed="rId40"/>
            <a:srcRect/>
            <a:stretch>
              <a:fillRect/>
            </a:stretch>
          </p:blipFill>
          <p:spPr>
            <a:xfrm>
              <a:off x="5015880" y="3140968"/>
              <a:ext cx="621413" cy="1238448"/>
            </a:xfrm>
            <a:prstGeom prst="rect">
              <a:avLst/>
            </a:prstGeom>
            <a:ln w="38100" cmpd="sng">
              <a:solidFill>
                <a:srgbClr val="FF0000"/>
              </a:solidFill>
            </a:ln>
          </p:spPr>
        </p:pic>
        <p:pic>
          <p:nvPicPr>
            <p:cNvPr id="42" name="image04.png"/>
            <p:cNvPicPr/>
            <p:nvPr/>
          </p:nvPicPr>
          <p:blipFill>
            <a:blip r:embed="rId41"/>
            <a:srcRect/>
            <a:stretch>
              <a:fillRect/>
            </a:stretch>
          </p:blipFill>
          <p:spPr>
            <a:xfrm>
              <a:off x="10416480" y="3501008"/>
              <a:ext cx="720080" cy="1008112"/>
            </a:xfrm>
            <a:prstGeom prst="rect">
              <a:avLst/>
            </a:prstGeom>
            <a:ln w="38100" cmpd="sng">
              <a:solidFill>
                <a:srgbClr val="FF0000"/>
              </a:solidFill>
            </a:ln>
          </p:spPr>
        </p:pic>
        <p:pic>
          <p:nvPicPr>
            <p:cNvPr id="43" name="image05.png"/>
            <p:cNvPicPr/>
            <p:nvPr/>
          </p:nvPicPr>
          <p:blipFill>
            <a:blip r:embed="rId42"/>
            <a:srcRect/>
            <a:stretch>
              <a:fillRect/>
            </a:stretch>
          </p:blipFill>
          <p:spPr>
            <a:xfrm>
              <a:off x="2351584" y="4437112"/>
              <a:ext cx="716111" cy="716111"/>
            </a:xfrm>
            <a:prstGeom prst="rect">
              <a:avLst/>
            </a:prstGeom>
            <a:ln w="38100" cmpd="sng">
              <a:solidFill>
                <a:srgbClr val="FF0000"/>
              </a:solidFill>
            </a:ln>
          </p:spPr>
        </p:pic>
        <p:pic>
          <p:nvPicPr>
            <p:cNvPr id="44" name="image06.png"/>
            <p:cNvPicPr/>
            <p:nvPr/>
          </p:nvPicPr>
          <p:blipFill>
            <a:blip r:embed="rId43"/>
            <a:srcRect/>
            <a:stretch>
              <a:fillRect/>
            </a:stretch>
          </p:blipFill>
          <p:spPr>
            <a:xfrm>
              <a:off x="4151784" y="5661248"/>
              <a:ext cx="837456" cy="872973"/>
            </a:xfrm>
            <a:prstGeom prst="rect">
              <a:avLst/>
            </a:prstGeom>
            <a:ln w="38100" cmpd="sng">
              <a:solidFill>
                <a:srgbClr val="FF0000"/>
              </a:solidFill>
            </a:ln>
          </p:spPr>
        </p:pic>
        <p:pic>
          <p:nvPicPr>
            <p:cNvPr id="45" name="image03.png"/>
            <p:cNvPicPr/>
            <p:nvPr/>
          </p:nvPicPr>
          <p:blipFill>
            <a:blip r:embed="rId44"/>
            <a:srcRect/>
            <a:stretch>
              <a:fillRect/>
            </a:stretch>
          </p:blipFill>
          <p:spPr>
            <a:xfrm>
              <a:off x="2279576" y="1412776"/>
              <a:ext cx="665776" cy="888517"/>
            </a:xfrm>
            <a:prstGeom prst="rect">
              <a:avLst/>
            </a:prstGeom>
            <a:ln w="38100" cmpd="sng">
              <a:solidFill>
                <a:srgbClr val="FF0000"/>
              </a:solidFill>
            </a:ln>
          </p:spPr>
        </p:pic>
        <p:pic>
          <p:nvPicPr>
            <p:cNvPr id="46" name="image10.png"/>
            <p:cNvPicPr/>
            <p:nvPr/>
          </p:nvPicPr>
          <p:blipFill>
            <a:blip r:embed="rId45"/>
            <a:srcRect/>
            <a:stretch>
              <a:fillRect/>
            </a:stretch>
          </p:blipFill>
          <p:spPr>
            <a:xfrm>
              <a:off x="7896200" y="1484784"/>
              <a:ext cx="627133" cy="1097483"/>
            </a:xfrm>
            <a:prstGeom prst="rect">
              <a:avLst/>
            </a:prstGeom>
            <a:ln w="38100" cmpd="sng">
              <a:solidFill>
                <a:srgbClr val="FF0000"/>
              </a:solidFill>
            </a:ln>
          </p:spPr>
        </p:pic>
        <p:pic>
          <p:nvPicPr>
            <p:cNvPr id="47" name="image04.png"/>
            <p:cNvPicPr/>
            <p:nvPr/>
          </p:nvPicPr>
          <p:blipFill>
            <a:blip r:embed="rId46"/>
            <a:srcRect/>
            <a:stretch>
              <a:fillRect/>
            </a:stretch>
          </p:blipFill>
          <p:spPr>
            <a:xfrm>
              <a:off x="3863752" y="1628800"/>
              <a:ext cx="534902" cy="952441"/>
            </a:xfrm>
            <a:prstGeom prst="rect">
              <a:avLst/>
            </a:prstGeom>
            <a:ln w="38100" cmpd="sng">
              <a:solidFill>
                <a:srgbClr val="FF0000"/>
              </a:solidFill>
            </a:ln>
          </p:spPr>
        </p:pic>
        <p:pic>
          <p:nvPicPr>
            <p:cNvPr id="48" name="image03.png"/>
            <p:cNvPicPr/>
            <p:nvPr/>
          </p:nvPicPr>
          <p:blipFill>
            <a:blip r:embed="rId47"/>
            <a:srcRect/>
            <a:stretch>
              <a:fillRect/>
            </a:stretch>
          </p:blipFill>
          <p:spPr>
            <a:xfrm>
              <a:off x="6023992" y="2420888"/>
              <a:ext cx="646634" cy="1117674"/>
            </a:xfrm>
            <a:prstGeom prst="rect">
              <a:avLst/>
            </a:prstGeom>
            <a:ln w="38100" cmpd="sng">
              <a:solidFill>
                <a:srgbClr val="FF0000"/>
              </a:solidFill>
            </a:ln>
          </p:spPr>
        </p:pic>
      </p:grpSp>
      <p:grpSp>
        <p:nvGrpSpPr>
          <p:cNvPr id="52" name="组合 51"/>
          <p:cNvGrpSpPr/>
          <p:nvPr/>
        </p:nvGrpSpPr>
        <p:grpSpPr>
          <a:xfrm>
            <a:off x="2363928" y="1871234"/>
            <a:ext cx="7095943" cy="4273812"/>
            <a:chOff x="2363928" y="1871234"/>
            <a:chExt cx="7095943" cy="4273812"/>
          </a:xfrm>
        </p:grpSpPr>
        <p:grpSp>
          <p:nvGrpSpPr>
            <p:cNvPr id="67" name="组合 66"/>
            <p:cNvGrpSpPr/>
            <p:nvPr/>
          </p:nvGrpSpPr>
          <p:grpSpPr>
            <a:xfrm>
              <a:off x="2363928" y="1871234"/>
              <a:ext cx="7095943" cy="4273812"/>
              <a:chOff x="2739390" y="1044948"/>
              <a:chExt cx="7095943" cy="4273812"/>
            </a:xfrm>
          </p:grpSpPr>
          <p:sp>
            <p:nvSpPr>
              <p:cNvPr id="68" name="矩形 67"/>
              <p:cNvSpPr/>
              <p:nvPr/>
            </p:nvSpPr>
            <p:spPr>
              <a:xfrm>
                <a:off x="2739390" y="1044948"/>
                <a:ext cx="6899910" cy="4273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1"/>
              <p:cNvSpPr/>
              <p:nvPr/>
            </p:nvSpPr>
            <p:spPr>
              <a:xfrm>
                <a:off x="2739390" y="1044949"/>
                <a:ext cx="2416046" cy="584775"/>
              </a:xfrm>
              <a:prstGeom prst="rect">
                <a:avLst/>
              </a:prstGeom>
            </p:spPr>
            <p:txBody>
              <a:bodyPr wrap="none">
                <a:spAutoFit/>
              </a:bodyPr>
              <a:lstStyle/>
              <a:p>
                <a:r>
                  <a:rPr lang="en-US" sz="3200" i="1" dirty="0">
                    <a:effectLst>
                      <a:outerShdw blurRad="38100" dist="38100" dir="2700000" algn="tl">
                        <a:srgbClr val="000000">
                          <a:alpha val="43137"/>
                        </a:srgbClr>
                      </a:outerShdw>
                    </a:effectLst>
                    <a:cs typeface="Arial" panose="020B0604020202020204" pitchFamily="34" charset="0"/>
                  </a:rPr>
                  <a:t>Image world</a:t>
                </a:r>
              </a:p>
            </p:txBody>
          </p:sp>
          <p:sp>
            <p:nvSpPr>
              <p:cNvPr id="70" name="Rectangle 4"/>
              <p:cNvSpPr/>
              <p:nvPr/>
            </p:nvSpPr>
            <p:spPr>
              <a:xfrm>
                <a:off x="7372799" y="1044948"/>
                <a:ext cx="2462534" cy="584775"/>
              </a:xfrm>
              <a:prstGeom prst="rect">
                <a:avLst/>
              </a:prstGeom>
            </p:spPr>
            <p:txBody>
              <a:bodyPr wrap="none">
                <a:spAutoFit/>
              </a:bodyPr>
              <a:lstStyle/>
              <a:p>
                <a:r>
                  <a:rPr lang="en-US" sz="3200" i="1" dirty="0">
                    <a:effectLst>
                      <a:outerShdw blurRad="38100" dist="38100" dir="2700000" algn="tl">
                        <a:srgbClr val="000000">
                          <a:alpha val="43137"/>
                        </a:srgbClr>
                      </a:outerShdw>
                    </a:effectLst>
                    <a:cs typeface="Arial" panose="020B0604020202020204" pitchFamily="34" charset="0"/>
                  </a:rPr>
                  <a:t>Shape world</a:t>
                </a:r>
              </a:p>
            </p:txBody>
          </p:sp>
          <p:grpSp>
            <p:nvGrpSpPr>
              <p:cNvPr id="72" name="组合 71"/>
              <p:cNvGrpSpPr/>
              <p:nvPr/>
            </p:nvGrpSpPr>
            <p:grpSpPr>
              <a:xfrm>
                <a:off x="3501812" y="1750348"/>
                <a:ext cx="5879346" cy="3401570"/>
                <a:chOff x="1524000" y="1981200"/>
                <a:chExt cx="6354762" cy="4081832"/>
              </a:xfrm>
            </p:grpSpPr>
            <p:sp>
              <p:nvSpPr>
                <p:cNvPr id="74" name="Right Arrow 26"/>
                <p:cNvSpPr/>
                <p:nvPr/>
              </p:nvSpPr>
              <p:spPr>
                <a:xfrm>
                  <a:off x="1630362" y="5334000"/>
                  <a:ext cx="6248400" cy="92075"/>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75" name="Right Arrow 27"/>
                <p:cNvSpPr/>
                <p:nvPr/>
              </p:nvSpPr>
              <p:spPr>
                <a:xfrm rot="16200000">
                  <a:off x="174625" y="3878262"/>
                  <a:ext cx="3886200" cy="92075"/>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76" name="Rectangle 28"/>
                <p:cNvSpPr/>
                <p:nvPr/>
              </p:nvSpPr>
              <p:spPr>
                <a:xfrm>
                  <a:off x="1524000" y="2525712"/>
                  <a:ext cx="660477" cy="443193"/>
                </a:xfrm>
                <a:prstGeom prst="rect">
                  <a:avLst/>
                </a:prstGeom>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dirty="0">
                      <a:cs typeface="Arial" panose="020B0604020202020204" pitchFamily="34" charset="0"/>
                    </a:rPr>
                    <a:t>10</a:t>
                  </a:r>
                  <a:r>
                    <a:rPr lang="en-US" baseline="30000" dirty="0">
                      <a:cs typeface="Arial" panose="020B0604020202020204" pitchFamily="34" charset="0"/>
                    </a:rPr>
                    <a:t>12</a:t>
                  </a:r>
                  <a:endParaRPr lang="en-US" dirty="0">
                    <a:cs typeface="Arial" panose="020B0604020202020204" pitchFamily="34" charset="0"/>
                  </a:endParaRPr>
                </a:p>
              </p:txBody>
            </p:sp>
            <p:sp>
              <p:nvSpPr>
                <p:cNvPr id="77" name="Rectangle 29"/>
                <p:cNvSpPr/>
                <p:nvPr/>
              </p:nvSpPr>
              <p:spPr>
                <a:xfrm>
                  <a:off x="1524000" y="3078163"/>
                  <a:ext cx="660477" cy="443193"/>
                </a:xfrm>
                <a:prstGeom prst="rect">
                  <a:avLst/>
                </a:prstGeom>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dirty="0">
                      <a:cs typeface="Arial" panose="020B0604020202020204" pitchFamily="34" charset="0"/>
                    </a:rPr>
                    <a:t>10</a:t>
                  </a:r>
                  <a:r>
                    <a:rPr lang="en-US" baseline="30000" dirty="0">
                      <a:cs typeface="Arial" panose="020B0604020202020204" pitchFamily="34" charset="0"/>
                    </a:rPr>
                    <a:t>10</a:t>
                  </a:r>
                  <a:endParaRPr lang="en-US" dirty="0">
                    <a:cs typeface="Arial" panose="020B0604020202020204" pitchFamily="34" charset="0"/>
                  </a:endParaRPr>
                </a:p>
              </p:txBody>
            </p:sp>
            <p:sp>
              <p:nvSpPr>
                <p:cNvPr id="78" name="Rectangle 30"/>
                <p:cNvSpPr/>
                <p:nvPr/>
              </p:nvSpPr>
              <p:spPr>
                <a:xfrm>
                  <a:off x="1524000" y="3627438"/>
                  <a:ext cx="568648" cy="443193"/>
                </a:xfrm>
                <a:prstGeom prst="rect">
                  <a:avLst/>
                </a:prstGeom>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dirty="0">
                      <a:cs typeface="Arial" panose="020B0604020202020204" pitchFamily="34" charset="0"/>
                    </a:rPr>
                    <a:t>10</a:t>
                  </a:r>
                  <a:r>
                    <a:rPr lang="en-US" baseline="30000" dirty="0">
                      <a:cs typeface="Arial" panose="020B0604020202020204" pitchFamily="34" charset="0"/>
                    </a:rPr>
                    <a:t>8</a:t>
                  </a:r>
                  <a:endParaRPr lang="en-US" dirty="0">
                    <a:cs typeface="Arial" panose="020B0604020202020204" pitchFamily="34" charset="0"/>
                  </a:endParaRPr>
                </a:p>
              </p:txBody>
            </p:sp>
            <p:sp>
              <p:nvSpPr>
                <p:cNvPr id="79" name="Rectangle 31"/>
                <p:cNvSpPr/>
                <p:nvPr/>
              </p:nvSpPr>
              <p:spPr>
                <a:xfrm>
                  <a:off x="1524000" y="4175125"/>
                  <a:ext cx="568648" cy="443193"/>
                </a:xfrm>
                <a:prstGeom prst="rect">
                  <a:avLst/>
                </a:prstGeom>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dirty="0">
                      <a:cs typeface="Arial" panose="020B0604020202020204" pitchFamily="34" charset="0"/>
                    </a:rPr>
                    <a:t>10</a:t>
                  </a:r>
                  <a:r>
                    <a:rPr lang="en-US" baseline="30000" dirty="0">
                      <a:cs typeface="Arial" panose="020B0604020202020204" pitchFamily="34" charset="0"/>
                    </a:rPr>
                    <a:t>6</a:t>
                  </a:r>
                  <a:endParaRPr lang="en-US" dirty="0">
                    <a:cs typeface="Arial" panose="020B0604020202020204" pitchFamily="34" charset="0"/>
                  </a:endParaRPr>
                </a:p>
              </p:txBody>
            </p:sp>
            <p:sp>
              <p:nvSpPr>
                <p:cNvPr id="80" name="Rectangle 32"/>
                <p:cNvSpPr/>
                <p:nvPr/>
              </p:nvSpPr>
              <p:spPr>
                <a:xfrm>
                  <a:off x="1524000" y="4724400"/>
                  <a:ext cx="568648" cy="443193"/>
                </a:xfrm>
                <a:prstGeom prst="rect">
                  <a:avLst/>
                </a:prstGeom>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dirty="0">
                      <a:cs typeface="Arial" panose="020B0604020202020204" pitchFamily="34" charset="0"/>
                    </a:rPr>
                    <a:t>10</a:t>
                  </a:r>
                  <a:r>
                    <a:rPr lang="en-US" baseline="30000" dirty="0">
                      <a:cs typeface="Arial" panose="020B0604020202020204" pitchFamily="34" charset="0"/>
                    </a:rPr>
                    <a:t>4</a:t>
                  </a:r>
                  <a:endParaRPr lang="en-US" dirty="0">
                    <a:cs typeface="Arial" panose="020B0604020202020204" pitchFamily="34" charset="0"/>
                  </a:endParaRPr>
                </a:p>
              </p:txBody>
            </p:sp>
            <p:sp>
              <p:nvSpPr>
                <p:cNvPr id="81" name="Oval 33"/>
                <p:cNvSpPr/>
                <p:nvPr/>
              </p:nvSpPr>
              <p:spPr>
                <a:xfrm>
                  <a:off x="2773362" y="2667000"/>
                  <a:ext cx="76200" cy="76200"/>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83" name="Rectangle 39"/>
                <p:cNvSpPr/>
                <p:nvPr/>
              </p:nvSpPr>
              <p:spPr>
                <a:xfrm>
                  <a:off x="2177142" y="5477654"/>
                  <a:ext cx="1291152" cy="553991"/>
                </a:xfrm>
                <a:prstGeom prst="rect">
                  <a:avLst/>
                </a:prstGeom>
                <a:effectLst>
                  <a:outerShdw blurRad="50800" dist="38100" dir="8100000" algn="tr" rotWithShape="0">
                    <a:prstClr val="black">
                      <a:alpha val="40000"/>
                    </a:prstClr>
                  </a:outerShdw>
                </a:effectLst>
              </p:spPr>
              <p:txBody>
                <a:bodyPr wrap="none">
                  <a:spAutoFit/>
                </a:bodyPr>
                <a:lstStyle/>
                <a:p>
                  <a:pPr fontAlgn="auto">
                    <a:spcBef>
                      <a:spcPts val="0"/>
                    </a:spcBef>
                    <a:spcAft>
                      <a:spcPts val="0"/>
                    </a:spcAft>
                    <a:defRPr/>
                  </a:pPr>
                  <a:r>
                    <a:rPr lang="en-US" sz="2400" dirty="0">
                      <a:latin typeface="Arial" panose="020B0604020202020204" pitchFamily="34" charset="0"/>
                      <a:cs typeface="Arial" panose="020B0604020202020204" pitchFamily="34" charset="0"/>
                    </a:rPr>
                    <a:t>Images</a:t>
                  </a:r>
                </a:p>
              </p:txBody>
            </p:sp>
            <p:sp>
              <p:nvSpPr>
                <p:cNvPr id="84" name="Rectangle 40"/>
                <p:cNvSpPr/>
                <p:nvPr/>
              </p:nvSpPr>
              <p:spPr>
                <a:xfrm>
                  <a:off x="5839517" y="5435176"/>
                  <a:ext cx="1899304" cy="627856"/>
                </a:xfrm>
                <a:prstGeom prst="rect">
                  <a:avLst/>
                </a:prstGeom>
                <a:effectLst>
                  <a:outerShdw blurRad="50800" dist="38100" dir="8100000" algn="tr" rotWithShape="0">
                    <a:prstClr val="black">
                      <a:alpha val="40000"/>
                    </a:prstClr>
                  </a:outerShdw>
                </a:effectLst>
              </p:spPr>
              <p:txBody>
                <a:bodyPr wrap="none">
                  <a:spAutoFit/>
                </a:bodyPr>
                <a:lstStyle/>
                <a:p>
                  <a:pPr fontAlgn="auto">
                    <a:spcBef>
                      <a:spcPts val="0"/>
                    </a:spcBef>
                    <a:spcAft>
                      <a:spcPts val="0"/>
                    </a:spcAft>
                    <a:defRPr/>
                  </a:pPr>
                  <a:r>
                    <a:rPr lang="en-US" sz="2800" dirty="0">
                      <a:cs typeface="Arial" panose="020B0604020202020204" pitchFamily="34" charset="0"/>
                    </a:rPr>
                    <a:t>3D Models</a:t>
                  </a:r>
                </a:p>
              </p:txBody>
            </p:sp>
            <p:sp>
              <p:nvSpPr>
                <p:cNvPr id="85" name="Rectangle 43"/>
                <p:cNvSpPr/>
                <p:nvPr/>
              </p:nvSpPr>
              <p:spPr>
                <a:xfrm>
                  <a:off x="4634138" y="2866110"/>
                  <a:ext cx="754039" cy="443193"/>
                </a:xfrm>
                <a:prstGeom prst="rect">
                  <a:avLst/>
                </a:prstGeom>
                <a:effectLst>
                  <a:outerShdw blurRad="50800" dist="38100" dir="8100000" algn="tr" rotWithShape="0">
                    <a:prstClr val="black">
                      <a:alpha val="40000"/>
                    </a:prstClr>
                  </a:outerShdw>
                </a:effectLst>
              </p:spPr>
              <p:txBody>
                <a:bodyPr wrap="none">
                  <a:spAutoFit/>
                </a:bodyPr>
                <a:lstStyle/>
                <a:p>
                  <a:pPr fontAlgn="auto">
                    <a:spcBef>
                      <a:spcPts val="0"/>
                    </a:spcBef>
                    <a:spcAft>
                      <a:spcPts val="0"/>
                    </a:spcAft>
                    <a:defRPr/>
                  </a:pPr>
                  <a:r>
                    <a:rPr lang="en-US" dirty="0" smtClean="0">
                      <a:cs typeface="Arial" panose="020B0604020202020204" pitchFamily="34" charset="0"/>
                    </a:rPr>
                    <a:t>2014</a:t>
                  </a:r>
                  <a:endParaRPr lang="en-US" dirty="0">
                    <a:cs typeface="Arial" panose="020B0604020202020204" pitchFamily="34" charset="0"/>
                  </a:endParaRPr>
                </a:p>
              </p:txBody>
            </p:sp>
            <p:pic>
              <p:nvPicPr>
                <p:cNvPr id="86" name="Picture 6" descr="G:\facebook_logo.jpg"/>
                <p:cNvPicPr>
                  <a:picLocks noChangeAspect="1" noChangeArrowheads="1"/>
                </p:cNvPicPr>
                <p:nvPr/>
              </p:nvPicPr>
              <p:blipFill>
                <a:blip r:embed="rId48" cstate="print"/>
                <a:srcRect/>
                <a:stretch>
                  <a:fillRect/>
                </a:stretch>
              </p:blipFill>
              <p:spPr bwMode="auto">
                <a:xfrm>
                  <a:off x="3207526" y="3577567"/>
                  <a:ext cx="763588" cy="763588"/>
                </a:xfrm>
                <a:prstGeom prst="rect">
                  <a:avLst/>
                </a:prstGeom>
                <a:noFill/>
                <a:ln w="9525">
                  <a:noFill/>
                  <a:miter lim="800000"/>
                  <a:headEnd/>
                  <a:tailEnd/>
                </a:ln>
              </p:spPr>
            </p:pic>
          </p:grpSp>
        </p:grpSp>
        <p:sp>
          <p:nvSpPr>
            <p:cNvPr id="51" name="矩形 50"/>
            <p:cNvSpPr/>
            <p:nvPr/>
          </p:nvSpPr>
          <p:spPr>
            <a:xfrm>
              <a:off x="4103538" y="3143464"/>
              <a:ext cx="439138" cy="2234078"/>
            </a:xfrm>
            <a:prstGeom prst="rect">
              <a:avLst/>
            </a:prstGeom>
            <a:solidFill>
              <a:srgbClr val="8E0000"/>
            </a:solidFill>
            <a:ln>
              <a:solidFill>
                <a:srgbClr val="9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矩形 86"/>
            <p:cNvSpPr/>
            <p:nvPr/>
          </p:nvSpPr>
          <p:spPr>
            <a:xfrm>
              <a:off x="7762742" y="4069889"/>
              <a:ext cx="439138" cy="1315864"/>
            </a:xfrm>
            <a:prstGeom prst="rect">
              <a:avLst/>
            </a:prstGeom>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06728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p:nvPr/>
        </p:nvSpPr>
        <p:spPr>
          <a:xfrm>
            <a:off x="2526030" y="968749"/>
            <a:ext cx="2416046" cy="584775"/>
          </a:xfrm>
          <a:prstGeom prst="rect">
            <a:avLst/>
          </a:prstGeom>
        </p:spPr>
        <p:txBody>
          <a:bodyPr wrap="none">
            <a:spAutoFit/>
          </a:bodyPr>
          <a:lstStyle/>
          <a:p>
            <a:r>
              <a:rPr lang="en-US" sz="3200" i="1" dirty="0">
                <a:effectLst>
                  <a:outerShdw blurRad="38100" dist="38100" dir="2700000" algn="tl">
                    <a:srgbClr val="000000">
                      <a:alpha val="43137"/>
                    </a:srgbClr>
                  </a:outerShdw>
                </a:effectLst>
                <a:cs typeface="Arial" panose="020B0604020202020204" pitchFamily="34" charset="0"/>
              </a:rPr>
              <a:t>Image world</a:t>
            </a:r>
          </a:p>
        </p:txBody>
      </p:sp>
      <p:sp>
        <p:nvSpPr>
          <p:cNvPr id="6" name="Rectangle 4"/>
          <p:cNvSpPr/>
          <p:nvPr/>
        </p:nvSpPr>
        <p:spPr>
          <a:xfrm>
            <a:off x="7159439" y="968748"/>
            <a:ext cx="2462534" cy="584775"/>
          </a:xfrm>
          <a:prstGeom prst="rect">
            <a:avLst/>
          </a:prstGeom>
        </p:spPr>
        <p:txBody>
          <a:bodyPr wrap="none">
            <a:spAutoFit/>
          </a:bodyPr>
          <a:lstStyle/>
          <a:p>
            <a:r>
              <a:rPr lang="en-US" sz="3200" i="1" dirty="0">
                <a:effectLst>
                  <a:outerShdw blurRad="38100" dist="38100" dir="2700000" algn="tl">
                    <a:srgbClr val="000000">
                      <a:alpha val="43137"/>
                    </a:srgbClr>
                  </a:outerShdw>
                </a:effectLst>
                <a:cs typeface="Arial" panose="020B0604020202020204" pitchFamily="34" charset="0"/>
              </a:rPr>
              <a:t>Shape world</a:t>
            </a:r>
          </a:p>
        </p:txBody>
      </p:sp>
      <p:sp>
        <p:nvSpPr>
          <p:cNvPr id="27" name="Rectangle 12"/>
          <p:cNvSpPr/>
          <p:nvPr/>
        </p:nvSpPr>
        <p:spPr>
          <a:xfrm>
            <a:off x="2682826" y="6247224"/>
            <a:ext cx="2065694" cy="461665"/>
          </a:xfrm>
          <a:prstGeom prst="rect">
            <a:avLst/>
          </a:prstGeom>
        </p:spPr>
        <p:txBody>
          <a:bodyPr wrap="none">
            <a:spAutoFit/>
          </a:bodyPr>
          <a:lstStyle/>
          <a:p>
            <a:r>
              <a:rPr lang="en-US" sz="2400" dirty="0" smtClean="0">
                <a:cs typeface="Arial" panose="020B0604020202020204" pitchFamily="34" charset="0"/>
              </a:rPr>
              <a:t>color &amp;</a:t>
            </a:r>
            <a:r>
              <a:rPr lang="en-US" sz="2400" dirty="0">
                <a:cs typeface="Arial" panose="020B0604020202020204" pitchFamily="34" charset="0"/>
              </a:rPr>
              <a:t> </a:t>
            </a:r>
            <a:r>
              <a:rPr lang="en-US" sz="2400" dirty="0" smtClean="0">
                <a:cs typeface="Arial" panose="020B0604020202020204" pitchFamily="34" charset="0"/>
              </a:rPr>
              <a:t>texture</a:t>
            </a:r>
            <a:endParaRPr lang="en-US" sz="2400" dirty="0">
              <a:cs typeface="Arial" panose="020B0604020202020204" pitchFamily="34" charset="0"/>
            </a:endParaRPr>
          </a:p>
        </p:txBody>
      </p:sp>
      <p:sp>
        <p:nvSpPr>
          <p:cNvPr id="12" name="文本框 11"/>
          <p:cNvSpPr txBox="1"/>
          <p:nvPr/>
        </p:nvSpPr>
        <p:spPr>
          <a:xfrm>
            <a:off x="988592" y="5714569"/>
            <a:ext cx="1309718" cy="461665"/>
          </a:xfrm>
          <a:prstGeom prst="rect">
            <a:avLst/>
          </a:prstGeom>
          <a:noFill/>
        </p:spPr>
        <p:txBody>
          <a:bodyPr wrap="none" rtlCol="0">
            <a:spAutoFit/>
          </a:bodyPr>
          <a:lstStyle/>
          <a:p>
            <a:r>
              <a:rPr lang="en-US" sz="2400" b="1" dirty="0" smtClean="0">
                <a:solidFill>
                  <a:srgbClr val="C00000"/>
                </a:solidFill>
                <a:cs typeface="Arial" panose="020B0604020202020204" pitchFamily="34" charset="0"/>
              </a:rPr>
              <a:t>Diversity</a:t>
            </a:r>
            <a:endParaRPr lang="en-US" sz="2400" b="1" dirty="0">
              <a:solidFill>
                <a:srgbClr val="C00000"/>
              </a:solidFill>
              <a:cs typeface="Arial" panose="020B0604020202020204" pitchFamily="34" charset="0"/>
            </a:endParaRPr>
          </a:p>
        </p:txBody>
      </p:sp>
      <p:sp>
        <p:nvSpPr>
          <p:cNvPr id="14" name="Rectangle 12"/>
          <p:cNvSpPr/>
          <p:nvPr/>
        </p:nvSpPr>
        <p:spPr>
          <a:xfrm>
            <a:off x="2682826" y="5698586"/>
            <a:ext cx="2432204" cy="461665"/>
          </a:xfrm>
          <a:prstGeom prst="rect">
            <a:avLst/>
          </a:prstGeom>
        </p:spPr>
        <p:txBody>
          <a:bodyPr wrap="none">
            <a:spAutoFit/>
          </a:bodyPr>
          <a:lstStyle/>
          <a:p>
            <a:r>
              <a:rPr lang="en-US" sz="2400" b="1" dirty="0" smtClean="0">
                <a:cs typeface="Arial" panose="020B0604020202020204" pitchFamily="34" charset="0"/>
              </a:rPr>
              <a:t>High</a:t>
            </a:r>
            <a:r>
              <a:rPr lang="en-US" sz="2400" dirty="0" smtClean="0">
                <a:cs typeface="Arial" panose="020B0604020202020204" pitchFamily="34" charset="0"/>
              </a:rPr>
              <a:t>: fine-grained</a:t>
            </a:r>
            <a:endParaRPr lang="en-US" sz="2400" dirty="0">
              <a:cs typeface="Arial" panose="020B0604020202020204" pitchFamily="34" charset="0"/>
            </a:endParaRPr>
          </a:p>
        </p:txBody>
      </p:sp>
      <p:sp>
        <p:nvSpPr>
          <p:cNvPr id="15" name="Rectangle 12"/>
          <p:cNvSpPr/>
          <p:nvPr/>
        </p:nvSpPr>
        <p:spPr>
          <a:xfrm>
            <a:off x="7117666" y="5698586"/>
            <a:ext cx="3492303" cy="461665"/>
          </a:xfrm>
          <a:prstGeom prst="rect">
            <a:avLst/>
          </a:prstGeom>
        </p:spPr>
        <p:txBody>
          <a:bodyPr wrap="none">
            <a:spAutoFit/>
          </a:bodyPr>
          <a:lstStyle/>
          <a:p>
            <a:r>
              <a:rPr lang="en-US" sz="2400" b="1" dirty="0">
                <a:cs typeface="Arial" panose="020B0604020202020204" pitchFamily="34" charset="0"/>
              </a:rPr>
              <a:t>Medium</a:t>
            </a:r>
            <a:r>
              <a:rPr lang="en-US" sz="2400" dirty="0">
                <a:cs typeface="Arial" panose="020B0604020202020204" pitchFamily="34" charset="0"/>
              </a:rPr>
              <a:t>: common objects</a:t>
            </a:r>
          </a:p>
        </p:txBody>
      </p:sp>
      <p:sp>
        <p:nvSpPr>
          <p:cNvPr id="16" name="文本框 15"/>
          <p:cNvSpPr txBox="1"/>
          <p:nvPr/>
        </p:nvSpPr>
        <p:spPr>
          <a:xfrm>
            <a:off x="984196" y="6263207"/>
            <a:ext cx="1346010" cy="461665"/>
          </a:xfrm>
          <a:prstGeom prst="rect">
            <a:avLst/>
          </a:prstGeom>
          <a:noFill/>
        </p:spPr>
        <p:txBody>
          <a:bodyPr wrap="none" rtlCol="0">
            <a:spAutoFit/>
          </a:bodyPr>
          <a:lstStyle/>
          <a:p>
            <a:r>
              <a:rPr lang="en-US" altLang="zh-CN" sz="2400" b="1" dirty="0" smtClean="0">
                <a:solidFill>
                  <a:srgbClr val="C00000"/>
                </a:solidFill>
                <a:cs typeface="Arial" panose="020B0604020202020204" pitchFamily="34" charset="0"/>
              </a:rPr>
              <a:t>Attribute</a:t>
            </a:r>
            <a:endParaRPr lang="en-US" sz="2400" b="1" dirty="0">
              <a:solidFill>
                <a:srgbClr val="C00000"/>
              </a:solidFill>
              <a:cs typeface="Arial" panose="020B0604020202020204" pitchFamily="34" charset="0"/>
            </a:endParaRPr>
          </a:p>
        </p:txBody>
      </p:sp>
      <p:sp>
        <p:nvSpPr>
          <p:cNvPr id="18" name="Rectangle 12"/>
          <p:cNvSpPr/>
          <p:nvPr/>
        </p:nvSpPr>
        <p:spPr>
          <a:xfrm>
            <a:off x="7117666" y="6247224"/>
            <a:ext cx="1390573" cy="461665"/>
          </a:xfrm>
          <a:prstGeom prst="rect">
            <a:avLst/>
          </a:prstGeom>
        </p:spPr>
        <p:txBody>
          <a:bodyPr wrap="none">
            <a:spAutoFit/>
          </a:bodyPr>
          <a:lstStyle/>
          <a:p>
            <a:r>
              <a:rPr lang="en-US" sz="2400" dirty="0" smtClean="0">
                <a:cs typeface="Arial" panose="020B0604020202020204" pitchFamily="34" charset="0"/>
              </a:rPr>
              <a:t>geometry</a:t>
            </a:r>
            <a:endParaRPr lang="en-US" sz="2400" dirty="0">
              <a:cs typeface="Arial" panose="020B0604020202020204" pitchFamily="34" charset="0"/>
            </a:endParaRPr>
          </a:p>
        </p:txBody>
      </p:sp>
      <p:pic>
        <p:nvPicPr>
          <p:cNvPr id="3" name="图片 2"/>
          <p:cNvPicPr>
            <a:picLocks noChangeAspect="1"/>
          </p:cNvPicPr>
          <p:nvPr/>
        </p:nvPicPr>
        <p:blipFill>
          <a:blip r:embed="rId4"/>
          <a:stretch>
            <a:fillRect/>
          </a:stretch>
        </p:blipFill>
        <p:spPr>
          <a:xfrm>
            <a:off x="984196" y="1749448"/>
            <a:ext cx="4786945" cy="3566160"/>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r="18112" b="35097"/>
          <a:stretch/>
        </p:blipFill>
        <p:spPr>
          <a:xfrm>
            <a:off x="6384796" y="1746156"/>
            <a:ext cx="4776202" cy="3551867"/>
          </a:xfrm>
          <a:prstGeom prst="rect">
            <a:avLst/>
          </a:prstGeom>
        </p:spPr>
      </p:pic>
      <p:sp>
        <p:nvSpPr>
          <p:cNvPr id="20" name="标题 1"/>
          <p:cNvSpPr>
            <a:spLocks noGrp="1"/>
          </p:cNvSpPr>
          <p:nvPr>
            <p:ph type="title"/>
          </p:nvPr>
        </p:nvSpPr>
        <p:spPr>
          <a:xfrm>
            <a:off x="429768" y="85345"/>
            <a:ext cx="11396472" cy="731519"/>
          </a:xfrm>
        </p:spPr>
        <p:txBody>
          <a:bodyPr/>
          <a:lstStyle/>
          <a:p>
            <a:r>
              <a:rPr lang="en-US" smtClean="0"/>
              <a:t>Complementary Information </a:t>
            </a:r>
            <a:r>
              <a:rPr lang="en-US" dirty="0" smtClean="0"/>
              <a:t>Transportation</a:t>
            </a:r>
            <a:endParaRPr lang="en-US" dirty="0"/>
          </a:p>
        </p:txBody>
      </p:sp>
    </p:spTree>
    <p:custDataLst>
      <p:tags r:id="rId1"/>
    </p:custDataLst>
    <p:extLst>
      <p:ext uri="{BB962C8B-B14F-4D97-AF65-F5344CB8AC3E}">
        <p14:creationId xmlns:p14="http://schemas.microsoft.com/office/powerpoint/2010/main" val="4084457657"/>
      </p:ext>
    </p:extLst>
  </p:cSld>
  <p:clrMapOvr>
    <a:masterClrMapping/>
  </p:clrMapOvr>
  <mc:AlternateContent xmlns:mc="http://schemas.openxmlformats.org/markup-compatibility/2006" xmlns:p14="http://schemas.microsoft.com/office/powerpoint/2010/main">
    <mc:Choice Requires="p14">
      <p:transition spd="slow" p14:dur="2000" advTm="558"/>
    </mc:Choice>
    <mc:Fallback xmlns="">
      <p:transition spd="slow" advTm="55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Limitation &amp; Future Work</a:t>
            </a:r>
            <a:endParaRPr lang="en-US" dirty="0"/>
          </a:p>
        </p:txBody>
      </p:sp>
      <p:sp>
        <p:nvSpPr>
          <p:cNvPr id="3" name="内容占位符 2"/>
          <p:cNvSpPr>
            <a:spLocks noGrp="1"/>
          </p:cNvSpPr>
          <p:nvPr>
            <p:ph idx="1"/>
          </p:nvPr>
        </p:nvSpPr>
        <p:spPr/>
        <p:txBody>
          <a:bodyPr/>
          <a:lstStyle/>
          <a:p>
            <a:r>
              <a:rPr lang="en-US" dirty="0" smtClean="0"/>
              <a:t>Image-Shape Matching Problem</a:t>
            </a:r>
          </a:p>
          <a:p>
            <a:pPr lvl="1"/>
            <a:r>
              <a:rPr lang="en-US" dirty="0" smtClean="0"/>
              <a:t>Assuming no occlusion to image object</a:t>
            </a:r>
          </a:p>
          <a:p>
            <a:pPr lvl="1"/>
            <a:r>
              <a:rPr lang="en-US" dirty="0" smtClean="0"/>
              <a:t>Difficult to match interior points of image and shapes</a:t>
            </a:r>
          </a:p>
          <a:p>
            <a:pPr lvl="1"/>
            <a:r>
              <a:rPr lang="en-US" dirty="0" smtClean="0"/>
              <a:t>Need better feature for comparing images and rendered views</a:t>
            </a:r>
          </a:p>
          <a:p>
            <a:r>
              <a:rPr lang="en-US" dirty="0" smtClean="0"/>
              <a:t>Fine structure recovery </a:t>
            </a:r>
          </a:p>
          <a:p>
            <a:pPr lvl="1"/>
            <a:r>
              <a:rPr lang="en-US" dirty="0" smtClean="0"/>
              <a:t>Interactions may help</a:t>
            </a:r>
          </a:p>
          <a:p>
            <a:r>
              <a:rPr lang="en-US" dirty="0" smtClean="0"/>
              <a:t>Deformation Subspace Learning</a:t>
            </a:r>
          </a:p>
          <a:p>
            <a:pPr lvl="1"/>
            <a:r>
              <a:rPr lang="en-US" dirty="0" smtClean="0"/>
              <a:t>Linear subspace may be insufficient</a:t>
            </a:r>
          </a:p>
          <a:p>
            <a:pPr marL="0" indent="0">
              <a:buNone/>
            </a:pPr>
            <a:endParaRPr lang="en-US" dirty="0"/>
          </a:p>
          <a:p>
            <a:endParaRPr lang="en-US" dirty="0"/>
          </a:p>
        </p:txBody>
      </p:sp>
    </p:spTree>
    <p:extLst>
      <p:ext uri="{BB962C8B-B14F-4D97-AF65-F5344CB8AC3E}">
        <p14:creationId xmlns:p14="http://schemas.microsoft.com/office/powerpoint/2010/main" val="3440136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Acknowledgement</a:t>
            </a:r>
            <a:endParaRPr lang="en-US" dirty="0"/>
          </a:p>
        </p:txBody>
      </p:sp>
      <p:sp>
        <p:nvSpPr>
          <p:cNvPr id="3" name="内容占位符 2"/>
          <p:cNvSpPr>
            <a:spLocks noGrp="1"/>
          </p:cNvSpPr>
          <p:nvPr>
            <p:ph idx="1"/>
          </p:nvPr>
        </p:nvSpPr>
        <p:spPr/>
        <p:txBody>
          <a:bodyPr/>
          <a:lstStyle/>
          <a:p>
            <a:r>
              <a:rPr lang="en-US" dirty="0" smtClean="0"/>
              <a:t>Anonymous Reviewers</a:t>
            </a:r>
          </a:p>
          <a:p>
            <a:endParaRPr lang="en-US" dirty="0" smtClean="0"/>
          </a:p>
          <a:p>
            <a:endParaRPr lang="en-US" dirty="0"/>
          </a:p>
          <a:p>
            <a:r>
              <a:rPr lang="en-US" dirty="0" smtClean="0"/>
              <a:t>Sponsors</a:t>
            </a:r>
            <a:endParaRPr lang="en-US" dirty="0"/>
          </a:p>
        </p:txBody>
      </p:sp>
      <p:pic>
        <p:nvPicPr>
          <p:cNvPr id="4" name="Picture 7" descr="DARPA.gif"/>
          <p:cNvPicPr>
            <a:picLocks noChangeAspect="1"/>
          </p:cNvPicPr>
          <p:nvPr/>
        </p:nvPicPr>
        <p:blipFill>
          <a:blip r:embed="rId3" cstate="print"/>
          <a:srcRect/>
          <a:stretch>
            <a:fillRect/>
          </a:stretch>
        </p:blipFill>
        <p:spPr bwMode="auto">
          <a:xfrm>
            <a:off x="8143530" y="4427064"/>
            <a:ext cx="1609725" cy="933450"/>
          </a:xfrm>
          <a:prstGeom prst="rect">
            <a:avLst/>
          </a:prstGeom>
          <a:noFill/>
          <a:ln w="9525">
            <a:noFill/>
            <a:miter lim="800000"/>
            <a:headEnd/>
            <a:tailEnd/>
          </a:ln>
        </p:spPr>
      </p:pic>
      <p:pic>
        <p:nvPicPr>
          <p:cNvPr id="5" name="Picture 8" descr="NSFhead.gif"/>
          <p:cNvPicPr>
            <a:picLocks noChangeAspect="1"/>
          </p:cNvPicPr>
          <p:nvPr/>
        </p:nvPicPr>
        <p:blipFill>
          <a:blip r:embed="rId4" cstate="print"/>
          <a:srcRect/>
          <a:stretch>
            <a:fillRect/>
          </a:stretch>
        </p:blipFill>
        <p:spPr bwMode="auto">
          <a:xfrm>
            <a:off x="4190655" y="4598514"/>
            <a:ext cx="3943350" cy="762000"/>
          </a:xfrm>
          <a:prstGeom prst="rect">
            <a:avLst/>
          </a:prstGeom>
          <a:noFill/>
          <a:ln w="9525">
            <a:noFill/>
            <a:miter lim="800000"/>
            <a:headEnd/>
            <a:tailEnd/>
          </a:ln>
        </p:spPr>
      </p:pic>
      <p:pic>
        <p:nvPicPr>
          <p:cNvPr id="6" name="Picture 7" descr="google-logo.jpg"/>
          <p:cNvPicPr>
            <a:picLocks noChangeAspect="1"/>
          </p:cNvPicPr>
          <p:nvPr/>
        </p:nvPicPr>
        <p:blipFill>
          <a:blip r:embed="rId5" cstate="print"/>
          <a:stretch>
            <a:fillRect/>
          </a:stretch>
        </p:blipFill>
        <p:spPr>
          <a:xfrm>
            <a:off x="2819055" y="4819350"/>
            <a:ext cx="1355175" cy="541164"/>
          </a:xfrm>
          <a:prstGeom prst="rect">
            <a:avLst/>
          </a:prstGeom>
        </p:spPr>
      </p:pic>
      <p:pic>
        <p:nvPicPr>
          <p:cNvPr id="7" name="Picture 9" descr="nokia.gif"/>
          <p:cNvPicPr>
            <a:picLocks noChangeAspect="1"/>
          </p:cNvPicPr>
          <p:nvPr/>
        </p:nvPicPr>
        <p:blipFill>
          <a:blip r:embed="rId6" cstate="print"/>
          <a:stretch>
            <a:fillRect/>
          </a:stretch>
        </p:blipFill>
        <p:spPr>
          <a:xfrm>
            <a:off x="2819055" y="4217514"/>
            <a:ext cx="1447800" cy="603250"/>
          </a:xfrm>
          <a:prstGeom prst="rect">
            <a:avLst/>
          </a:prstGeom>
        </p:spPr>
      </p:pic>
      <p:pic>
        <p:nvPicPr>
          <p:cNvPr id="8" name="Picture 10" descr="ONRlogo-alpha.png"/>
          <p:cNvPicPr>
            <a:picLocks noChangeAspect="1"/>
          </p:cNvPicPr>
          <p:nvPr/>
        </p:nvPicPr>
        <p:blipFill>
          <a:blip r:embed="rId7" cstate="print"/>
          <a:stretch>
            <a:fillRect/>
          </a:stretch>
        </p:blipFill>
        <p:spPr>
          <a:xfrm>
            <a:off x="7682683" y="3531714"/>
            <a:ext cx="2070572" cy="787579"/>
          </a:xfrm>
          <a:prstGeom prst="rect">
            <a:avLst/>
          </a:prstGeom>
        </p:spPr>
      </p:pic>
      <p:pic>
        <p:nvPicPr>
          <p:cNvPr id="9" name="Picture 11" descr="MS.jpg"/>
          <p:cNvPicPr>
            <a:picLocks noChangeAspect="1"/>
          </p:cNvPicPr>
          <p:nvPr/>
        </p:nvPicPr>
        <p:blipFill>
          <a:blip r:embed="rId8" cstate="print"/>
          <a:stretch>
            <a:fillRect/>
          </a:stretch>
        </p:blipFill>
        <p:spPr>
          <a:xfrm>
            <a:off x="1142655" y="4156945"/>
            <a:ext cx="1600200" cy="1203569"/>
          </a:xfrm>
          <a:prstGeom prst="rect">
            <a:avLst/>
          </a:prstGeom>
        </p:spPr>
      </p:pic>
      <p:pic>
        <p:nvPicPr>
          <p:cNvPr id="1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0855" y="3642361"/>
            <a:ext cx="1257300" cy="6991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53574" y="3797833"/>
            <a:ext cx="1442611" cy="1442611"/>
          </a:xfrm>
          <a:prstGeom prst="rect">
            <a:avLst/>
          </a:prstGeom>
        </p:spPr>
      </p:pic>
    </p:spTree>
    <p:extLst>
      <p:ext uri="{BB962C8B-B14F-4D97-AF65-F5344CB8AC3E}">
        <p14:creationId xmlns:p14="http://schemas.microsoft.com/office/powerpoint/2010/main" val="3005761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1850" y="2736850"/>
            <a:ext cx="10515600" cy="1127125"/>
          </a:xfrm>
        </p:spPr>
        <p:txBody>
          <a:bodyPr/>
          <a:lstStyle/>
          <a:p>
            <a:pPr algn="ct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5956123"/>
      </p:ext>
    </p:extLst>
  </p:cSld>
  <p:clrMapOvr>
    <a:masterClrMapping/>
  </p:clrMapOvr>
  <mc:AlternateContent xmlns:mc="http://schemas.openxmlformats.org/markup-compatibility/2006" xmlns:p14="http://schemas.microsoft.com/office/powerpoint/2010/main">
    <mc:Choice Requires="p14">
      <p:transition spd="slow" p14:dur="2000" advTm="213"/>
    </mc:Choice>
    <mc:Fallback xmlns="">
      <p:transition spd="slow" advTm="213"/>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a:spLocks/>
          </p:cNvSpPr>
          <p:nvPr/>
        </p:nvSpPr>
        <p:spPr>
          <a:xfrm>
            <a:off x="429768" y="85345"/>
            <a:ext cx="11396472" cy="731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dirty="0" err="1" smtClean="0"/>
              <a:t>ShapeNet</a:t>
            </a:r>
            <a:r>
              <a:rPr lang="en-US" dirty="0" smtClean="0"/>
              <a:t>: A Large-scale </a:t>
            </a:r>
            <a:r>
              <a:rPr lang="en-US" dirty="0"/>
              <a:t>S</a:t>
            </a:r>
            <a:r>
              <a:rPr lang="en-US" dirty="0" smtClean="0"/>
              <a:t>hape Network</a:t>
            </a:r>
            <a:endParaRPr lang="en-US" dirty="0"/>
          </a:p>
        </p:txBody>
      </p:sp>
      <p:sp>
        <p:nvSpPr>
          <p:cNvPr id="13" name="矩形 12"/>
          <p:cNvSpPr/>
          <p:nvPr/>
        </p:nvSpPr>
        <p:spPr>
          <a:xfrm>
            <a:off x="103893" y="5832315"/>
            <a:ext cx="5400600" cy="738664"/>
          </a:xfrm>
          <a:prstGeom prst="rect">
            <a:avLst/>
          </a:prstGeom>
          <a:noFill/>
        </p:spPr>
        <p:txBody>
          <a:bodyPr wrap="square" lIns="91440" tIns="45720" rIns="91440" bIns="45720">
            <a:spAutoFit/>
          </a:bodyPr>
          <a:lstStyle/>
          <a:p>
            <a:r>
              <a:rPr lang="en-US" altLang="zh-CN" dirty="0"/>
              <a:t>*</a:t>
            </a:r>
            <a:r>
              <a:rPr lang="en-US" altLang="zh-CN" sz="2400" dirty="0" smtClean="0">
                <a:ln w="0"/>
                <a:effectLst>
                  <a:outerShdw blurRad="38100" dist="19050" dir="2700000" algn="tl" rotWithShape="0">
                    <a:schemeClr val="dk1">
                      <a:alpha val="40000"/>
                    </a:schemeClr>
                  </a:outerShdw>
                </a:effectLst>
              </a:rPr>
              <a:t> </a:t>
            </a:r>
            <a:r>
              <a:rPr lang="en-US" altLang="zh-CN" dirty="0"/>
              <a:t>In</a:t>
            </a:r>
            <a:r>
              <a:rPr lang="en-US" altLang="zh-CN" sz="2400" dirty="0" smtClean="0">
                <a:ln w="0"/>
                <a:effectLst>
                  <a:outerShdw blurRad="38100" dist="19050" dir="2700000" algn="tl" rotWithShape="0">
                    <a:schemeClr val="dk1">
                      <a:alpha val="40000"/>
                    </a:schemeClr>
                  </a:outerShdw>
                </a:effectLst>
              </a:rPr>
              <a:t> </a:t>
            </a:r>
            <a:r>
              <a:rPr lang="en-US" altLang="zh-CN" dirty="0" smtClean="0"/>
              <a:t>progress, a subset of categories</a:t>
            </a:r>
            <a:br>
              <a:rPr lang="en-US" altLang="zh-CN" dirty="0" smtClean="0"/>
            </a:br>
            <a:r>
              <a:rPr lang="en-US" altLang="zh-CN" dirty="0" smtClean="0"/>
              <a:t>   have finished</a:t>
            </a:r>
            <a:endParaRPr lang="zh-CN" altLang="en-US" dirty="0"/>
          </a:p>
        </p:txBody>
      </p:sp>
      <p:grpSp>
        <p:nvGrpSpPr>
          <p:cNvPr id="6" name="组合 5"/>
          <p:cNvGrpSpPr/>
          <p:nvPr/>
        </p:nvGrpSpPr>
        <p:grpSpPr>
          <a:xfrm>
            <a:off x="323412" y="1515451"/>
            <a:ext cx="3861470" cy="2908871"/>
            <a:chOff x="376807" y="1515451"/>
            <a:chExt cx="5400601" cy="3477155"/>
          </a:xfrm>
        </p:grpSpPr>
        <p:sp>
          <p:nvSpPr>
            <p:cNvPr id="31" name="矩形 30"/>
            <p:cNvSpPr/>
            <p:nvPr/>
          </p:nvSpPr>
          <p:spPr>
            <a:xfrm>
              <a:off x="376807" y="1515451"/>
              <a:ext cx="5223059" cy="551857"/>
            </a:xfrm>
            <a:prstGeom prst="rect">
              <a:avLst/>
            </a:prstGeom>
            <a:noFill/>
          </p:spPr>
          <p:txBody>
            <a:bodyPr wrap="square" lIns="91440" tIns="45720" rIns="91440" bIns="45720">
              <a:spAutoFit/>
            </a:bodyPr>
            <a:lstStyle/>
            <a:p>
              <a:r>
                <a:rPr lang="en-US" altLang="zh-CN" sz="2400" b="1" dirty="0" smtClean="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&gt;250,000 </a:t>
              </a:r>
              <a:r>
                <a:rPr lang="en-US" altLang="zh-CN" sz="24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models</a:t>
              </a:r>
              <a:endParaRPr lang="zh-CN" alt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0" name="矩形 59"/>
            <p:cNvSpPr/>
            <p:nvPr/>
          </p:nvSpPr>
          <p:spPr>
            <a:xfrm>
              <a:off x="376807" y="2100512"/>
              <a:ext cx="3312370" cy="551857"/>
            </a:xfrm>
            <a:prstGeom prst="rect">
              <a:avLst/>
            </a:prstGeom>
            <a:noFill/>
          </p:spPr>
          <p:txBody>
            <a:bodyPr wrap="square" lIns="91440" tIns="45720" rIns="91440" bIns="45720">
              <a:spAutoFit/>
            </a:bodyPr>
            <a:lstStyle/>
            <a:p>
              <a:r>
                <a:rPr lang="en-US" altLang="zh-CN" sz="2400" b="1" dirty="0" smtClean="0">
                  <a:ln w="0"/>
                  <a:solidFill>
                    <a:srgbClr val="C0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&gt;2,000 </a:t>
              </a:r>
              <a:r>
                <a:rPr lang="en-US" altLang="zh-CN" sz="24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t>
              </a:r>
              <a:r>
                <a:rPr lang="en-US" altLang="zh-CN" sz="2400"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lasses</a:t>
              </a:r>
              <a:endParaRPr lang="zh-CN" alt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2" name="矩形 61"/>
            <p:cNvSpPr/>
            <p:nvPr/>
          </p:nvSpPr>
          <p:spPr>
            <a:xfrm>
              <a:off x="376807" y="3270631"/>
              <a:ext cx="3312370" cy="551857"/>
            </a:xfrm>
            <a:prstGeom prst="rect">
              <a:avLst/>
            </a:prstGeom>
            <a:noFill/>
          </p:spPr>
          <p:txBody>
            <a:bodyPr wrap="square" lIns="91440" tIns="45720" rIns="91440" bIns="45720">
              <a:spAutoFit/>
            </a:bodyPr>
            <a:lstStyle/>
            <a:p>
              <a:r>
                <a:rPr lang="en-US" altLang="zh-CN" sz="24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Human verified</a:t>
              </a:r>
              <a:endParaRPr lang="zh-CN" alt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3" name="矩形 62"/>
            <p:cNvSpPr/>
            <p:nvPr/>
          </p:nvSpPr>
          <p:spPr>
            <a:xfrm>
              <a:off x="376807" y="3855691"/>
              <a:ext cx="4032447" cy="551857"/>
            </a:xfrm>
            <a:prstGeom prst="rect">
              <a:avLst/>
            </a:prstGeom>
            <a:noFill/>
          </p:spPr>
          <p:txBody>
            <a:bodyPr wrap="square" lIns="91440" tIns="45720" rIns="91440" bIns="45720">
              <a:spAutoFit/>
            </a:bodyPr>
            <a:lstStyle/>
            <a:p>
              <a:r>
                <a:rPr lang="en-US" altLang="zh-CN" sz="24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Pose aligned*</a:t>
              </a:r>
              <a:endParaRPr lang="zh-CN" alt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4" name="矩形 63"/>
            <p:cNvSpPr/>
            <p:nvPr/>
          </p:nvSpPr>
          <p:spPr>
            <a:xfrm>
              <a:off x="376807" y="4440749"/>
              <a:ext cx="5400600" cy="551857"/>
            </a:xfrm>
            <a:prstGeom prst="rect">
              <a:avLst/>
            </a:prstGeom>
            <a:noFill/>
          </p:spPr>
          <p:txBody>
            <a:bodyPr wrap="square" lIns="91440" tIns="45720" rIns="91440" bIns="45720">
              <a:spAutoFit/>
            </a:bodyPr>
            <a:lstStyle/>
            <a:p>
              <a:r>
                <a:rPr lang="en-US" altLang="zh-CN" sz="24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Point matched*</a:t>
              </a:r>
              <a:endParaRPr lang="zh-CN" alt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4" name="矩形 13"/>
            <p:cNvSpPr/>
            <p:nvPr/>
          </p:nvSpPr>
          <p:spPr>
            <a:xfrm>
              <a:off x="376807" y="2685571"/>
              <a:ext cx="5400601" cy="551857"/>
            </a:xfrm>
            <a:prstGeom prst="rect">
              <a:avLst/>
            </a:prstGeom>
            <a:noFill/>
          </p:spPr>
          <p:txBody>
            <a:bodyPr wrap="square" lIns="91440" tIns="45720" rIns="91440" bIns="45720">
              <a:spAutoFit/>
            </a:bodyPr>
            <a:lstStyle/>
            <a:p>
              <a:r>
                <a:rPr lang="en-US" altLang="zh-CN" sz="2400" dirty="0"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Structured by </a:t>
              </a:r>
              <a:r>
                <a:rPr lang="en-US" altLang="zh-CN" sz="2400" dirty="0" err="1" smtClean="0">
                  <a:ln w="0"/>
                  <a:effectLst>
                    <a:outerShdw blurRad="38100" dist="38100" dir="2700000" algn="tl">
                      <a:srgbClr val="000000">
                        <a:alpha val="43137"/>
                      </a:srgbClr>
                    </a:outerShdw>
                  </a:effectLst>
                  <a:latin typeface="Arial" panose="020B0604020202020204" pitchFamily="34" charset="0"/>
                  <a:cs typeface="Arial" panose="020B0604020202020204" pitchFamily="34" charset="0"/>
                </a:rPr>
                <a:t>WordNet</a:t>
              </a:r>
              <a:endParaRPr lang="zh-CN" altLang="en-US" sz="2400" dirty="0">
                <a:ln w="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3543" y="2892928"/>
            <a:ext cx="2944922" cy="2601121"/>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r="9355"/>
          <a:stretch/>
        </p:blipFill>
        <p:spPr>
          <a:xfrm>
            <a:off x="3727039" y="1047889"/>
            <a:ext cx="5197968" cy="5650562"/>
          </a:xfrm>
          <a:prstGeom prst="rect">
            <a:avLst/>
          </a:prstGeom>
        </p:spPr>
      </p:pic>
    </p:spTree>
    <p:custDataLst>
      <p:tags r:id="rId1"/>
    </p:custDataLst>
    <p:extLst>
      <p:ext uri="{BB962C8B-B14F-4D97-AF65-F5344CB8AC3E}">
        <p14:creationId xmlns:p14="http://schemas.microsoft.com/office/powerpoint/2010/main" val="2063915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High-quality Point Cloud Reconstruction</a:t>
            </a:r>
            <a:endParaRPr lang="en-US" dirty="0"/>
          </a:p>
        </p:txBody>
      </p:sp>
      <p:pic>
        <p:nvPicPr>
          <p:cNvPr id="5" name="Mai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11"/>
          <a:stretch>
            <a:fillRect/>
          </a:stretch>
        </p:blipFill>
        <p:spPr>
          <a:xfrm>
            <a:off x="752856" y="903780"/>
            <a:ext cx="10608564" cy="5954220"/>
          </a:xfrm>
        </p:spPr>
      </p:pic>
      <p:pic>
        <p:nvPicPr>
          <p:cNvPr id="9" name="Mai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752856" y="3964973"/>
            <a:ext cx="5143366" cy="2893027"/>
          </a:xfrm>
          <a:prstGeom prst="rect">
            <a:avLst/>
          </a:prstGeom>
        </p:spPr>
      </p:pic>
      <p:sp>
        <p:nvSpPr>
          <p:cNvPr id="6" name="矩形 5"/>
          <p:cNvSpPr/>
          <p:nvPr/>
        </p:nvSpPr>
        <p:spPr>
          <a:xfrm>
            <a:off x="7461494" y="3492141"/>
            <a:ext cx="2803815" cy="102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in">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5896222" y="1071946"/>
            <a:ext cx="5143159" cy="2893027"/>
          </a:xfrm>
          <a:prstGeom prst="rect">
            <a:avLst/>
          </a:prstGeom>
        </p:spPr>
      </p:pic>
      <p:pic>
        <p:nvPicPr>
          <p:cNvPr id="10" name="Main">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5896222" y="3964973"/>
            <a:ext cx="5143159" cy="2893027"/>
          </a:xfrm>
          <a:prstGeom prst="rect">
            <a:avLst/>
          </a:prstGeom>
        </p:spPr>
      </p:pic>
      <p:sp>
        <p:nvSpPr>
          <p:cNvPr id="3" name="Rectangle 2"/>
          <p:cNvSpPr/>
          <p:nvPr/>
        </p:nvSpPr>
        <p:spPr>
          <a:xfrm>
            <a:off x="325120" y="3850640"/>
            <a:ext cx="11206480" cy="22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791200" y="894080"/>
            <a:ext cx="193040" cy="596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9539" y="894080"/>
            <a:ext cx="193040" cy="596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891536" y="939800"/>
            <a:ext cx="193040" cy="596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9954" y="894080"/>
            <a:ext cx="11779006" cy="325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361158" y="894080"/>
            <a:ext cx="193040" cy="596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513558" y="1046480"/>
            <a:ext cx="193040" cy="596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26993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5"/>
                                        </p:tgtEl>
                                      </p:cBhvr>
                                      <p:by x="50000" y="50000"/>
                                    </p:animScale>
                                  </p:childTnLst>
                                </p:cTn>
                              </p:par>
                              <p:par>
                                <p:cTn id="11" presetID="42" presetClass="path" presetSubtype="0" accel="50000" decel="50000" fill="hold" nodeType="withEffect">
                                  <p:stCondLst>
                                    <p:cond delay="0"/>
                                  </p:stCondLst>
                                  <p:childTnLst>
                                    <p:animMotion origin="layout" path="M -4.79167E-6 -7.40741E-7 L -0.21679 -0.20139 " pathEditMode="relative" rAng="0" ptsTypes="AA">
                                      <p:cBhvr>
                                        <p:cTn id="12" dur="1250" fill="hold"/>
                                        <p:tgtEl>
                                          <p:spTgt spid="5"/>
                                        </p:tgtEl>
                                        <p:attrNameLst>
                                          <p:attrName>ppt_x</p:attrName>
                                          <p:attrName>ppt_y</p:attrName>
                                        </p:attrNameLst>
                                      </p:cBhvr>
                                      <p:rCtr x="-10846" y="-10069"/>
                                    </p:animMotion>
                                  </p:childTnLst>
                                </p:cTn>
                              </p:par>
                            </p:childTnLst>
                          </p:cTn>
                        </p:par>
                        <p:par>
                          <p:cTn id="13" fill="hold">
                            <p:stCondLst>
                              <p:cond delay="125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8959" fill="hold"/>
                                        <p:tgtEl>
                                          <p:spTgt spid="9"/>
                                        </p:tgtEl>
                                      </p:cBhvr>
                                    </p:cmd>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mediacall" presetSubtype="0" fill="hold" nodeType="withEffect">
                                  <p:stCondLst>
                                    <p:cond delay="0"/>
                                  </p:stCondLst>
                                  <p:childTnLst>
                                    <p:cmd type="call" cmd="playFrom(0.0)">
                                      <p:cBhvr>
                                        <p:cTn id="35" dur="8999" fill="hold"/>
                                        <p:tgtEl>
                                          <p:spTgt spid="8"/>
                                        </p:tgtEl>
                                      </p:cBhvr>
                                    </p:cmd>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par>
                                <p:cTn id="40" presetID="1" presetClass="mediacall" presetSubtype="0" fill="hold" nodeType="withEffect">
                                  <p:stCondLst>
                                    <p:cond delay="0"/>
                                  </p:stCondLst>
                                  <p:childTnLst>
                                    <p:cmd type="call" cmd="playFrom(0.0)">
                                      <p:cBhvr>
                                        <p:cTn id="41" dur="69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2" repeatCount="indefinite" fill="hold" display="0">
                  <p:stCondLst>
                    <p:cond delay="indefinite"/>
                  </p:stCondLst>
                </p:cTn>
                <p:tgtEl>
                  <p:spTgt spid="5"/>
                </p:tgtEl>
              </p:cMediaNode>
            </p:video>
            <p:video>
              <p:cMediaNode vol="80000" mute="1">
                <p:cTn id="43" repeatCount="indefinite" fill="hold" display="0">
                  <p:stCondLst>
                    <p:cond delay="indefinite"/>
                  </p:stCondLst>
                </p:cTn>
                <p:tgtEl>
                  <p:spTgt spid="9"/>
                </p:tgtEl>
              </p:cMediaNode>
            </p:video>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withEffect">
                                  <p:stCondLst>
                                    <p:cond delay="0"/>
                                  </p:stCondLst>
                                  <p:childTnLst>
                                    <p:cmd type="call" cmd="playFrom(0.0)">
                                      <p:cBhvr>
                                        <p:cTn id="48" dur="8999" fill="hold"/>
                                        <p:tgtEl>
                                          <p:spTgt spid="8"/>
                                        </p:tgtEl>
                                      </p:cBhvr>
                                    </p:cmd>
                                  </p:childTnLst>
                                </p:cTn>
                              </p:par>
                            </p:childTnLst>
                          </p:cTn>
                        </p:par>
                      </p:childTnLst>
                    </p:cTn>
                  </p:par>
                </p:childTnLst>
              </p:cTn>
              <p:nextCondLst>
                <p:cond evt="onClick" delay="0">
                  <p:tgtEl>
                    <p:spTgt spid="8"/>
                  </p:tgtEl>
                </p:cond>
              </p:nextCondLst>
            </p:seq>
            <p:video>
              <p:cMediaNode vol="80000">
                <p:cTn id="49" repeatCount="indefinite" fill="hold" display="0">
                  <p:stCondLst>
                    <p:cond delay="indefinite"/>
                  </p:stCondLst>
                </p:cTn>
                <p:tgtEl>
                  <p:spTgt spid="8"/>
                </p:tgtEl>
              </p:cMediaNode>
            </p:vide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6999" fill="hold"/>
                                        <p:tgtEl>
                                          <p:spTgt spid="10"/>
                                        </p:tgtEl>
                                      </p:cBhvr>
                                    </p:cmd>
                                  </p:childTnLst>
                                </p:cTn>
                              </p:par>
                            </p:childTnLst>
                          </p:cTn>
                        </p:par>
                      </p:childTnLst>
                    </p:cTn>
                  </p:par>
                </p:childTnLst>
              </p:cTn>
              <p:nextCondLst>
                <p:cond evt="onClick" delay="0">
                  <p:tgtEl>
                    <p:spTgt spid="10"/>
                  </p:tgtEl>
                </p:cond>
              </p:nextCondLst>
            </p:seq>
            <p:video>
              <p:cMediaNode vol="80000">
                <p:cTn id="55" repeatCount="indefinite" fill="hold" display="0">
                  <p:stCondLst>
                    <p:cond delay="indefinite"/>
                  </p:stCondLst>
                </p:cTn>
                <p:tgtEl>
                  <p:spTgt spid="10"/>
                </p:tgtEl>
              </p:cMediaNode>
            </p:video>
          </p:childTnLst>
        </p:cTn>
      </p:par>
    </p:tnLst>
    <p:bldLst>
      <p:bldP spid="6" grpId="0" animBg="1"/>
      <p:bldP spid="3" grpId="0" animBg="1"/>
      <p:bldP spid="4" grpId="0" animBg="1"/>
      <p:bldP spid="11" grpId="0" animBg="1"/>
      <p:bldP spid="12"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Related work</a:t>
            </a:r>
            <a:endParaRPr lang="en-US" dirty="0"/>
          </a:p>
        </p:txBody>
      </p:sp>
      <p:sp>
        <p:nvSpPr>
          <p:cNvPr id="4" name="Content Placeholder 2"/>
          <p:cNvSpPr txBox="1">
            <a:spLocks/>
          </p:cNvSpPr>
          <p:nvPr/>
        </p:nvSpPr>
        <p:spPr>
          <a:xfrm>
            <a:off x="248164" y="1014934"/>
            <a:ext cx="4758176" cy="576063"/>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eaLnBrk="0" fontAlgn="base" hangingPunct="0">
              <a:spcBef>
                <a:spcPct val="20000"/>
              </a:spcBef>
              <a:spcAft>
                <a:spcPct val="0"/>
              </a:spcAft>
              <a:buClr>
                <a:srgbClr val="C00000"/>
              </a:buClr>
              <a:buFont typeface="Wingdings" panose="05000000000000000000" pitchFamily="2" charset="2"/>
              <a:buChar char="§"/>
            </a:pPr>
            <a:r>
              <a:rPr lang="en-US" sz="24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MS PGothic" panose="020B0600070205080204" pitchFamily="34" charset="-128"/>
                <a:cs typeface="Arial" panose="020B0604020202020204" pitchFamily="34" charset="0"/>
              </a:rPr>
              <a:t>Multi-view</a:t>
            </a:r>
            <a:r>
              <a:rPr lang="en-US" sz="2400" dirty="0" smtClean="0">
                <a:latin typeface="Arial" panose="020B0604020202020204" pitchFamily="34" charset="0"/>
                <a:ea typeface="MS PGothic" panose="020B0600070205080204" pitchFamily="34" charset="-128"/>
                <a:cs typeface="Arial" panose="020B0604020202020204" pitchFamily="34" charset="0"/>
              </a:rPr>
              <a:t>: </a:t>
            </a:r>
            <a:r>
              <a:rPr lang="en-US" sz="2400" dirty="0" err="1" smtClean="0">
                <a:latin typeface="Arial" panose="020B0604020202020204" pitchFamily="34" charset="0"/>
                <a:ea typeface="MS PGothic" panose="020B0600070205080204" pitchFamily="34" charset="-128"/>
                <a:cs typeface="Arial" panose="020B0604020202020204" pitchFamily="34" charset="0"/>
              </a:rPr>
              <a:t>SfM</a:t>
            </a:r>
            <a:endParaRPr lang="en-US" sz="2400" dirty="0" smtClean="0">
              <a:latin typeface="Arial" panose="020B0604020202020204" pitchFamily="34" charset="0"/>
              <a:ea typeface="MS PGothic" panose="020B0600070205080204" pitchFamily="34" charset="-128"/>
              <a:cs typeface="Arial" panose="020B0604020202020204" pitchFamily="34" charset="0"/>
            </a:endParaRPr>
          </a:p>
          <a:p>
            <a:pPr marL="742950" lvl="1" indent="-285750" eaLnBrk="0" fontAlgn="base" hangingPunct="0">
              <a:spcBef>
                <a:spcPct val="20000"/>
              </a:spcBef>
              <a:spcAft>
                <a:spcPct val="0"/>
              </a:spcAft>
              <a:buClr>
                <a:srgbClr val="9AAED2"/>
              </a:buClr>
              <a:buFont typeface="Arial" panose="020B0604020202020204" pitchFamily="34" charset="0"/>
              <a:buChar char="–"/>
            </a:pPr>
            <a:endParaRPr lang="en-US" sz="2000" dirty="0" smtClean="0">
              <a:latin typeface="Arial" panose="020B0604020202020204" pitchFamily="34" charset="0"/>
              <a:ea typeface="MS PGothic" panose="020B0600070205080204" pitchFamily="34" charset="-128"/>
              <a:cs typeface="Arial" panose="020B0604020202020204" pitchFamily="34" charset="0"/>
            </a:endParaRPr>
          </a:p>
          <a:p>
            <a:pPr marL="742950" lvl="1" indent="-285750" eaLnBrk="0" fontAlgn="base" hangingPunct="0">
              <a:spcBef>
                <a:spcPct val="20000"/>
              </a:spcBef>
              <a:spcAft>
                <a:spcPct val="0"/>
              </a:spcAft>
              <a:buClr>
                <a:srgbClr val="9AAED2"/>
              </a:buClr>
              <a:buFont typeface="Arial" panose="020B0604020202020204" pitchFamily="34" charset="0"/>
              <a:buChar char="–"/>
            </a:pPr>
            <a:endParaRPr lang="en-US" sz="2000" dirty="0" smtClean="0">
              <a:latin typeface="Arial" panose="020B0604020202020204" pitchFamily="34" charset="0"/>
              <a:ea typeface="MS PGothic" panose="020B0600070205080204" pitchFamily="34" charset="-128"/>
              <a:cs typeface="Arial" panose="020B0604020202020204" pitchFamily="34" charset="0"/>
            </a:endParaRPr>
          </a:p>
          <a:p>
            <a:pPr marL="342900" indent="-342900" eaLnBrk="0" fontAlgn="base" hangingPunct="0">
              <a:spcBef>
                <a:spcPct val="20000"/>
              </a:spcBef>
              <a:spcAft>
                <a:spcPct val="0"/>
              </a:spcAft>
              <a:buClr>
                <a:srgbClr val="336699"/>
              </a:buClr>
              <a:buFont typeface="Wingdings" panose="05000000000000000000" pitchFamily="2" charset="2"/>
              <a:buChar char="§"/>
            </a:pPr>
            <a:endParaRPr lang="en-US" sz="2400" dirty="0" smtClean="0">
              <a:latin typeface="Arial" panose="020B0604020202020204" pitchFamily="34" charset="0"/>
              <a:ea typeface="MS PGothic" panose="020B0600070205080204" pitchFamily="34" charset="-128"/>
              <a:cs typeface="Arial" panose="020B0604020202020204" pitchFamily="34" charset="0"/>
            </a:endParaRPr>
          </a:p>
          <a:p>
            <a:pPr marL="342900" indent="-342900" eaLnBrk="0" fontAlgn="base" hangingPunct="0">
              <a:spcBef>
                <a:spcPct val="20000"/>
              </a:spcBef>
              <a:spcAft>
                <a:spcPct val="0"/>
              </a:spcAft>
              <a:buClr>
                <a:srgbClr val="336699"/>
              </a:buClr>
              <a:buFont typeface="Wingdings" panose="05000000000000000000" pitchFamily="2" charset="2"/>
              <a:buChar char="§"/>
            </a:pPr>
            <a:endParaRPr lang="en-US" sz="2400" dirty="0">
              <a:latin typeface="Arial" panose="020B0604020202020204" pitchFamily="34" charset="0"/>
              <a:ea typeface="MS PGothic" panose="020B0600070205080204" pitchFamily="34" charset="-128"/>
              <a:cs typeface="Arial" panose="020B0604020202020204" pitchFamily="34" charset="0"/>
            </a:endParaRPr>
          </a:p>
        </p:txBody>
      </p:sp>
      <p:pic>
        <p:nvPicPr>
          <p:cNvPr id="5" name="Picture 3"/>
          <p:cNvPicPr>
            <a:picLocks noChangeAspect="1"/>
          </p:cNvPicPr>
          <p:nvPr/>
        </p:nvPicPr>
        <p:blipFill>
          <a:blip r:embed="rId3"/>
          <a:stretch>
            <a:fillRect/>
          </a:stretch>
        </p:blipFill>
        <p:spPr>
          <a:xfrm>
            <a:off x="770516" y="2051002"/>
            <a:ext cx="4248472" cy="1474826"/>
          </a:xfrm>
          <a:prstGeom prst="rect">
            <a:avLst/>
          </a:prstGeom>
        </p:spPr>
      </p:pic>
      <p:pic>
        <p:nvPicPr>
          <p:cNvPr id="6" name="Picture 7"/>
          <p:cNvPicPr>
            <a:picLocks noChangeAspect="1"/>
          </p:cNvPicPr>
          <p:nvPr/>
        </p:nvPicPr>
        <p:blipFill>
          <a:blip r:embed="rId4"/>
          <a:stretch>
            <a:fillRect/>
          </a:stretch>
        </p:blipFill>
        <p:spPr>
          <a:xfrm>
            <a:off x="7310474" y="2707839"/>
            <a:ext cx="2595586" cy="926535"/>
          </a:xfrm>
          <a:prstGeom prst="rect">
            <a:avLst/>
          </a:prstGeom>
        </p:spPr>
      </p:pic>
      <p:pic>
        <p:nvPicPr>
          <p:cNvPr id="7" name="Picture 8"/>
          <p:cNvPicPr>
            <a:picLocks noChangeAspect="1"/>
          </p:cNvPicPr>
          <p:nvPr/>
        </p:nvPicPr>
        <p:blipFill>
          <a:blip r:embed="rId5"/>
          <a:stretch>
            <a:fillRect/>
          </a:stretch>
        </p:blipFill>
        <p:spPr>
          <a:xfrm>
            <a:off x="10272391" y="1782632"/>
            <a:ext cx="716400" cy="72008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1879" y="2733098"/>
            <a:ext cx="957423" cy="957423"/>
          </a:xfrm>
          <a:prstGeom prst="rect">
            <a:avLst/>
          </a:prstGeom>
        </p:spPr>
      </p:pic>
      <p:sp>
        <p:nvSpPr>
          <p:cNvPr id="9" name="Content Placeholder 2"/>
          <p:cNvSpPr txBox="1">
            <a:spLocks/>
          </p:cNvSpPr>
          <p:nvPr/>
        </p:nvSpPr>
        <p:spPr>
          <a:xfrm>
            <a:off x="5517098" y="1011888"/>
            <a:ext cx="6749761" cy="528428"/>
          </a:xfrm>
          <a:prstGeom prst="rect">
            <a:avLst/>
          </a:prstGeom>
          <a:noFill/>
          <a:ln>
            <a:noFill/>
          </a:ln>
        </p:spPr>
        <p:txBody>
          <a:bodyPr vert="horz" wrap="square" lIns="91440" tIns="45720" rIns="91440" bIns="45720" numCol="1" anchor="t" anchorCtr="0" compatLnSpc="1">
            <a:prstTxWarp prst="textNoShape">
              <a:avLst/>
            </a:prstTxWarp>
          </a:bodyPr>
          <a:lstStyle>
            <a:defPPr>
              <a:defRPr lang="en-US"/>
            </a:defPPr>
            <a:lvl1pPr marL="342900" indent="-342900">
              <a:spcBef>
                <a:spcPct val="20000"/>
              </a:spcBef>
              <a:buClr>
                <a:srgbClr val="336699"/>
              </a:buClr>
              <a:buFont typeface="Wingdings" panose="05000000000000000000" pitchFamily="2" charset="2"/>
              <a:buChar char="§"/>
              <a:defRPr sz="2400">
                <a:cs typeface="Arial" panose="020B0604020202020204" pitchFamily="34" charset="0"/>
              </a:defRPr>
            </a:lvl1pPr>
            <a:lvl2pPr marL="742950" lvl="1" indent="-285750">
              <a:spcBef>
                <a:spcPct val="20000"/>
              </a:spcBef>
              <a:buClr>
                <a:srgbClr val="9AAED2"/>
              </a:buClr>
              <a:buFont typeface="Arial" panose="020B0604020202020204" pitchFamily="34" charset="0"/>
              <a:buChar char="–"/>
              <a:defRPr sz="2000">
                <a:cs typeface="Arial" panose="020B0604020202020204" pitchFamily="34" charset="0"/>
              </a:defRPr>
            </a:lvl2pPr>
            <a:lvl3pPr marL="1143000" indent="-228600">
              <a:spcBef>
                <a:spcPct val="20000"/>
              </a:spcBef>
              <a:buClr>
                <a:schemeClr val="bg2"/>
              </a:buClr>
              <a:buFont typeface="Wingdings" panose="05000000000000000000" pitchFamily="2" charset="2"/>
              <a:buChar char="§"/>
              <a:defRPr sz="2200">
                <a:latin typeface="+mn-lt"/>
              </a:defRPr>
            </a:lvl3pPr>
            <a:lvl4pPr marL="1600200" indent="-228600">
              <a:spcBef>
                <a:spcPct val="20000"/>
              </a:spcBef>
              <a:buClr>
                <a:schemeClr val="bg2"/>
              </a:buClr>
              <a:buFont typeface="Arial" panose="020B0604020202020204" pitchFamily="34" charset="0"/>
              <a:buChar char="–"/>
              <a:defRPr sz="2000">
                <a:latin typeface="+mn-lt"/>
              </a:defRPr>
            </a:lvl4pPr>
            <a:lvl5pPr marL="2057400" indent="-228600">
              <a:spcBef>
                <a:spcPct val="20000"/>
              </a:spcBef>
              <a:buClr>
                <a:schemeClr val="bg2"/>
              </a:buClr>
              <a:buFont typeface="Arial" panose="020B0604020202020204" pitchFamily="34" charset="0"/>
              <a:buChar char="»"/>
              <a:defRPr>
                <a:latin typeface="+mn-lt"/>
              </a:defRPr>
            </a:lvl5pPr>
            <a:lvl6pPr marL="2514600" indent="-228600" fontAlgn="base">
              <a:spcBef>
                <a:spcPct val="20000"/>
              </a:spcBef>
              <a:spcAft>
                <a:spcPct val="0"/>
              </a:spcAft>
              <a:buClr>
                <a:schemeClr val="bg2"/>
              </a:buClr>
              <a:buFont typeface="Arial" charset="0"/>
              <a:buChar char="»"/>
              <a:defRPr>
                <a:latin typeface="+mn-lt"/>
              </a:defRPr>
            </a:lvl6pPr>
            <a:lvl7pPr marL="2971800" indent="-228600" fontAlgn="base">
              <a:spcBef>
                <a:spcPct val="20000"/>
              </a:spcBef>
              <a:spcAft>
                <a:spcPct val="0"/>
              </a:spcAft>
              <a:buClr>
                <a:schemeClr val="bg2"/>
              </a:buClr>
              <a:buFont typeface="Arial" charset="0"/>
              <a:buChar char="»"/>
              <a:defRPr>
                <a:latin typeface="+mn-lt"/>
              </a:defRPr>
            </a:lvl7pPr>
            <a:lvl8pPr marL="3429000" indent="-228600" fontAlgn="base">
              <a:spcBef>
                <a:spcPct val="20000"/>
              </a:spcBef>
              <a:spcAft>
                <a:spcPct val="0"/>
              </a:spcAft>
              <a:buClr>
                <a:schemeClr val="bg2"/>
              </a:buClr>
              <a:buFont typeface="Arial" charset="0"/>
              <a:buChar char="»"/>
              <a:defRPr>
                <a:latin typeface="+mn-lt"/>
              </a:defRPr>
            </a:lvl8pPr>
            <a:lvl9pPr marL="3886200" indent="-228600" fontAlgn="base">
              <a:spcBef>
                <a:spcPct val="20000"/>
              </a:spcBef>
              <a:spcAft>
                <a:spcPct val="0"/>
              </a:spcAft>
              <a:buClr>
                <a:schemeClr val="bg2"/>
              </a:buClr>
              <a:buFont typeface="Arial" charset="0"/>
              <a:buChar char="»"/>
              <a:defRPr>
                <a:latin typeface="+mn-lt"/>
              </a:defRPr>
            </a:lvl9pPr>
          </a:lstStyle>
          <a:p>
            <a:pPr>
              <a:buClr>
                <a:srgbClr val="C00000"/>
              </a:buClr>
            </a:pPr>
            <a:r>
              <a:rPr lang="en-US" dirty="0" smtClean="0">
                <a:ln w="0"/>
                <a:solidFill>
                  <a:srgbClr val="C00000"/>
                </a:solidFill>
                <a:effectLst>
                  <a:outerShdw blurRad="38100" dist="25400" dir="5400000" algn="ctr" rotWithShape="0">
                    <a:srgbClr val="6E747A">
                      <a:alpha val="43000"/>
                    </a:srgbClr>
                  </a:outerShdw>
                </a:effectLst>
                <a:latin typeface="Arial" panose="020B0604020202020204" pitchFamily="34" charset="0"/>
              </a:rPr>
              <a:t>Single-view</a:t>
            </a:r>
            <a:r>
              <a:rPr lang="en-US" dirty="0" smtClean="0">
                <a:latin typeface="Arial" panose="020B0604020202020204" pitchFamily="34" charset="0"/>
              </a:rPr>
              <a:t>: learning-based </a:t>
            </a:r>
            <a:endParaRPr lang="en-US" dirty="0">
              <a:latin typeface="Arial" panose="020B0604020202020204" pitchFamily="34" charset="0"/>
            </a:endParaRPr>
          </a:p>
        </p:txBody>
      </p:sp>
      <p:pic>
        <p:nvPicPr>
          <p:cNvPr id="10" name="图片 9"/>
          <p:cNvPicPr>
            <a:picLocks noChangeAspect="1"/>
          </p:cNvPicPr>
          <p:nvPr/>
        </p:nvPicPr>
        <p:blipFill rotWithShape="1">
          <a:blip r:embed="rId7"/>
          <a:srcRect b="13131"/>
          <a:stretch/>
        </p:blipFill>
        <p:spPr>
          <a:xfrm>
            <a:off x="5923852" y="1782632"/>
            <a:ext cx="4054044" cy="72855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8854" y="2619827"/>
            <a:ext cx="765051" cy="1183966"/>
          </a:xfrm>
          <a:prstGeom prst="rect">
            <a:avLst/>
          </a:prstGeom>
        </p:spPr>
      </p:pic>
      <p:sp>
        <p:nvSpPr>
          <p:cNvPr id="12" name="文本框 11"/>
          <p:cNvSpPr txBox="1"/>
          <p:nvPr/>
        </p:nvSpPr>
        <p:spPr>
          <a:xfrm>
            <a:off x="10033779" y="1059386"/>
            <a:ext cx="1705479" cy="738664"/>
          </a:xfrm>
          <a:prstGeom prst="rect">
            <a:avLst/>
          </a:prstGeom>
          <a:noFill/>
        </p:spPr>
        <p:txBody>
          <a:bodyPr wrap="square" rtlCol="0">
            <a:spAutoFit/>
          </a:bodyPr>
          <a:lstStyle/>
          <a:p>
            <a:r>
              <a:rPr lang="en-US" sz="1400" dirty="0" err="1" smtClean="0">
                <a:solidFill>
                  <a:schemeClr val="bg1">
                    <a:lumMod val="50000"/>
                  </a:schemeClr>
                </a:solidFill>
              </a:rPr>
              <a:t>Hoiem</a:t>
            </a:r>
            <a:r>
              <a:rPr lang="en-US" sz="1400" dirty="0" smtClean="0">
                <a:solidFill>
                  <a:schemeClr val="bg1">
                    <a:lumMod val="50000"/>
                  </a:schemeClr>
                </a:solidFill>
              </a:rPr>
              <a:t> et al, ICCV’05</a:t>
            </a:r>
          </a:p>
          <a:p>
            <a:r>
              <a:rPr lang="en-US" sz="1400" dirty="0" err="1" smtClean="0">
                <a:solidFill>
                  <a:schemeClr val="bg1">
                    <a:lumMod val="50000"/>
                  </a:schemeClr>
                </a:solidFill>
              </a:rPr>
              <a:t>Saxena</a:t>
            </a:r>
            <a:r>
              <a:rPr lang="en-US" sz="1400" dirty="0" smtClean="0">
                <a:solidFill>
                  <a:schemeClr val="bg1">
                    <a:lumMod val="50000"/>
                  </a:schemeClr>
                </a:solidFill>
              </a:rPr>
              <a:t> et al, NIPS’05</a:t>
            </a:r>
          </a:p>
          <a:p>
            <a:r>
              <a:rPr lang="en-US" sz="1400" dirty="0" smtClean="0">
                <a:solidFill>
                  <a:schemeClr val="bg1">
                    <a:lumMod val="50000"/>
                  </a:schemeClr>
                </a:solidFill>
              </a:rPr>
              <a:t>…</a:t>
            </a:r>
            <a:endParaRPr lang="en-US" sz="1400" dirty="0">
              <a:solidFill>
                <a:schemeClr val="bg1">
                  <a:lumMod val="50000"/>
                </a:schemeClr>
              </a:solidFill>
            </a:endParaRPr>
          </a:p>
        </p:txBody>
      </p:sp>
      <p:sp>
        <p:nvSpPr>
          <p:cNvPr id="18" name="文本框 17"/>
          <p:cNvSpPr txBox="1"/>
          <p:nvPr/>
        </p:nvSpPr>
        <p:spPr>
          <a:xfrm>
            <a:off x="3555664" y="1047014"/>
            <a:ext cx="1752980" cy="738664"/>
          </a:xfrm>
          <a:prstGeom prst="rect">
            <a:avLst/>
          </a:prstGeom>
          <a:noFill/>
        </p:spPr>
        <p:txBody>
          <a:bodyPr wrap="none" rtlCol="0">
            <a:spAutoFit/>
          </a:bodyPr>
          <a:lstStyle/>
          <a:p>
            <a:r>
              <a:rPr lang="en-US" sz="1400" dirty="0" err="1" smtClean="0">
                <a:solidFill>
                  <a:schemeClr val="bg1">
                    <a:lumMod val="50000"/>
                  </a:schemeClr>
                </a:solidFill>
              </a:rPr>
              <a:t>Snavely</a:t>
            </a:r>
            <a:r>
              <a:rPr lang="en-US" sz="1400" dirty="0" smtClean="0">
                <a:solidFill>
                  <a:schemeClr val="bg1">
                    <a:lumMod val="50000"/>
                  </a:schemeClr>
                </a:solidFill>
              </a:rPr>
              <a:t> et al, TOG’06</a:t>
            </a:r>
          </a:p>
          <a:p>
            <a:r>
              <a:rPr lang="en-US" sz="1400" dirty="0" smtClean="0">
                <a:solidFill>
                  <a:schemeClr val="bg1">
                    <a:lumMod val="50000"/>
                  </a:schemeClr>
                </a:solidFill>
              </a:rPr>
              <a:t>Hartley et al</a:t>
            </a:r>
          </a:p>
          <a:p>
            <a:r>
              <a:rPr lang="en-US" sz="1400" dirty="0" smtClean="0">
                <a:solidFill>
                  <a:schemeClr val="bg1">
                    <a:lumMod val="50000"/>
                  </a:schemeClr>
                </a:solidFill>
              </a:rPr>
              <a:t>…</a:t>
            </a:r>
            <a:endParaRPr lang="en-US" sz="1400" dirty="0">
              <a:solidFill>
                <a:schemeClr val="bg1">
                  <a:lumMod val="50000"/>
                </a:schemeClr>
              </a:solidFill>
            </a:endParaRPr>
          </a:p>
        </p:txBody>
      </p:sp>
      <p:sp>
        <p:nvSpPr>
          <p:cNvPr id="21" name="Content Placeholder 2"/>
          <p:cNvSpPr txBox="1">
            <a:spLocks/>
          </p:cNvSpPr>
          <p:nvPr/>
        </p:nvSpPr>
        <p:spPr>
          <a:xfrm>
            <a:off x="248164" y="3864760"/>
            <a:ext cx="6757381" cy="528428"/>
          </a:xfrm>
          <a:prstGeom prst="rect">
            <a:avLst/>
          </a:prstGeom>
          <a:noFill/>
          <a:ln>
            <a:noFill/>
          </a:ln>
        </p:spPr>
        <p:txBody>
          <a:bodyPr vert="horz" wrap="square" lIns="91440" tIns="45720" rIns="91440" bIns="45720" numCol="1" anchor="t" anchorCtr="0" compatLnSpc="1">
            <a:prstTxWarp prst="textNoShape">
              <a:avLst/>
            </a:prstTxWarp>
          </a:bodyPr>
          <a:lstStyle>
            <a:defPPr>
              <a:defRPr lang="en-US"/>
            </a:defPPr>
            <a:lvl1pPr marL="342900" indent="-342900">
              <a:spcBef>
                <a:spcPct val="20000"/>
              </a:spcBef>
              <a:buClr>
                <a:srgbClr val="336699"/>
              </a:buClr>
              <a:buFont typeface="Wingdings" panose="05000000000000000000" pitchFamily="2" charset="2"/>
              <a:buChar char="§"/>
              <a:defRPr sz="2400">
                <a:cs typeface="Arial" panose="020B0604020202020204" pitchFamily="34" charset="0"/>
              </a:defRPr>
            </a:lvl1pPr>
            <a:lvl2pPr marL="742950" lvl="1" indent="-285750">
              <a:spcBef>
                <a:spcPct val="20000"/>
              </a:spcBef>
              <a:buClr>
                <a:srgbClr val="9AAED2"/>
              </a:buClr>
              <a:buFont typeface="Arial" panose="020B0604020202020204" pitchFamily="34" charset="0"/>
              <a:buChar char="–"/>
              <a:defRPr sz="2000">
                <a:cs typeface="Arial" panose="020B0604020202020204" pitchFamily="34" charset="0"/>
              </a:defRPr>
            </a:lvl2pPr>
            <a:lvl3pPr marL="1143000" indent="-228600">
              <a:spcBef>
                <a:spcPct val="20000"/>
              </a:spcBef>
              <a:buClr>
                <a:schemeClr val="bg2"/>
              </a:buClr>
              <a:buFont typeface="Wingdings" panose="05000000000000000000" pitchFamily="2" charset="2"/>
              <a:buChar char="§"/>
              <a:defRPr sz="2200">
                <a:latin typeface="+mn-lt"/>
              </a:defRPr>
            </a:lvl3pPr>
            <a:lvl4pPr marL="1600200" indent="-228600">
              <a:spcBef>
                <a:spcPct val="20000"/>
              </a:spcBef>
              <a:buClr>
                <a:schemeClr val="bg2"/>
              </a:buClr>
              <a:buFont typeface="Arial" panose="020B0604020202020204" pitchFamily="34" charset="0"/>
              <a:buChar char="–"/>
              <a:defRPr sz="2000">
                <a:latin typeface="+mn-lt"/>
              </a:defRPr>
            </a:lvl4pPr>
            <a:lvl5pPr marL="2057400" indent="-228600">
              <a:spcBef>
                <a:spcPct val="20000"/>
              </a:spcBef>
              <a:buClr>
                <a:schemeClr val="bg2"/>
              </a:buClr>
              <a:buFont typeface="Arial" panose="020B0604020202020204" pitchFamily="34" charset="0"/>
              <a:buChar char="»"/>
              <a:defRPr>
                <a:latin typeface="+mn-lt"/>
              </a:defRPr>
            </a:lvl5pPr>
            <a:lvl6pPr marL="2514600" indent="-228600" fontAlgn="base">
              <a:spcBef>
                <a:spcPct val="20000"/>
              </a:spcBef>
              <a:spcAft>
                <a:spcPct val="0"/>
              </a:spcAft>
              <a:buClr>
                <a:schemeClr val="bg2"/>
              </a:buClr>
              <a:buFont typeface="Arial" charset="0"/>
              <a:buChar char="»"/>
              <a:defRPr>
                <a:latin typeface="+mn-lt"/>
              </a:defRPr>
            </a:lvl6pPr>
            <a:lvl7pPr marL="2971800" indent="-228600" fontAlgn="base">
              <a:spcBef>
                <a:spcPct val="20000"/>
              </a:spcBef>
              <a:spcAft>
                <a:spcPct val="0"/>
              </a:spcAft>
              <a:buClr>
                <a:schemeClr val="bg2"/>
              </a:buClr>
              <a:buFont typeface="Arial" charset="0"/>
              <a:buChar char="»"/>
              <a:defRPr>
                <a:latin typeface="+mn-lt"/>
              </a:defRPr>
            </a:lvl7pPr>
            <a:lvl8pPr marL="3429000" indent="-228600" fontAlgn="base">
              <a:spcBef>
                <a:spcPct val="20000"/>
              </a:spcBef>
              <a:spcAft>
                <a:spcPct val="0"/>
              </a:spcAft>
              <a:buClr>
                <a:schemeClr val="bg2"/>
              </a:buClr>
              <a:buFont typeface="Arial" charset="0"/>
              <a:buChar char="»"/>
              <a:defRPr>
                <a:latin typeface="+mn-lt"/>
              </a:defRPr>
            </a:lvl8pPr>
            <a:lvl9pPr marL="3886200" indent="-228600" fontAlgn="base">
              <a:spcBef>
                <a:spcPct val="20000"/>
              </a:spcBef>
              <a:spcAft>
                <a:spcPct val="0"/>
              </a:spcAft>
              <a:buClr>
                <a:schemeClr val="bg2"/>
              </a:buClr>
              <a:buFont typeface="Arial" charset="0"/>
              <a:buChar char="»"/>
              <a:defRPr>
                <a:latin typeface="+mn-lt"/>
              </a:defRPr>
            </a:lvl9pPr>
          </a:lstStyle>
          <a:p>
            <a:pPr>
              <a:buClr>
                <a:srgbClr val="C00000"/>
              </a:buClr>
            </a:pPr>
            <a:r>
              <a:rPr lang="en-US" dirty="0" smtClean="0">
                <a:solidFill>
                  <a:srgbClr val="C00000"/>
                </a:solidFill>
                <a:latin typeface="Arial" panose="020B0604020202020204" pitchFamily="34" charset="0"/>
              </a:rPr>
              <a:t>Single-view</a:t>
            </a:r>
            <a:r>
              <a:rPr lang="en-US" dirty="0" smtClean="0">
                <a:latin typeface="Arial" panose="020B0604020202020204" pitchFamily="34" charset="0"/>
              </a:rPr>
              <a:t>: </a:t>
            </a:r>
            <a:r>
              <a:rPr lang="en-US" dirty="0" err="1" smtClean="0">
                <a:latin typeface="Arial" panose="020B0604020202020204" pitchFamily="34" charset="0"/>
              </a:rPr>
              <a:t>SfS</a:t>
            </a:r>
            <a:endParaRPr lang="en-US" dirty="0">
              <a:latin typeface="Arial" panose="020B0604020202020204" pitchFamily="34" charset="0"/>
            </a:endParaRPr>
          </a:p>
        </p:txBody>
      </p:sp>
      <p:sp>
        <p:nvSpPr>
          <p:cNvPr id="22" name="文本框 21"/>
          <p:cNvSpPr txBox="1"/>
          <p:nvPr/>
        </p:nvSpPr>
        <p:spPr>
          <a:xfrm>
            <a:off x="3555664" y="3946003"/>
            <a:ext cx="1259319" cy="307777"/>
          </a:xfrm>
          <a:prstGeom prst="rect">
            <a:avLst/>
          </a:prstGeom>
          <a:noFill/>
        </p:spPr>
        <p:txBody>
          <a:bodyPr wrap="none" rtlCol="0">
            <a:spAutoFit/>
          </a:bodyPr>
          <a:lstStyle/>
          <a:p>
            <a:r>
              <a:rPr lang="en-US" altLang="zh-CN" sz="1400" dirty="0" smtClean="0">
                <a:solidFill>
                  <a:schemeClr val="bg1">
                    <a:lumMod val="50000"/>
                  </a:schemeClr>
                </a:solidFill>
              </a:rPr>
              <a:t>Horn </a:t>
            </a:r>
            <a:r>
              <a:rPr lang="en-US" sz="1400" dirty="0" smtClean="0">
                <a:solidFill>
                  <a:schemeClr val="bg1">
                    <a:lumMod val="50000"/>
                  </a:schemeClr>
                </a:solidFill>
              </a:rPr>
              <a:t>et al, ’89</a:t>
            </a:r>
          </a:p>
        </p:txBody>
      </p:sp>
      <p:pic>
        <p:nvPicPr>
          <p:cNvPr id="23" name="图片 22"/>
          <p:cNvPicPr>
            <a:picLocks noChangeAspect="1"/>
          </p:cNvPicPr>
          <p:nvPr/>
        </p:nvPicPr>
        <p:blipFill>
          <a:blip r:embed="rId9"/>
          <a:stretch>
            <a:fillRect/>
          </a:stretch>
        </p:blipFill>
        <p:spPr>
          <a:xfrm>
            <a:off x="594989" y="4721849"/>
            <a:ext cx="4624711" cy="1551165"/>
          </a:xfrm>
          <a:prstGeom prst="rect">
            <a:avLst/>
          </a:prstGeom>
        </p:spPr>
      </p:pic>
      <p:sp>
        <p:nvSpPr>
          <p:cNvPr id="24" name="Content Placeholder 2"/>
          <p:cNvSpPr txBox="1">
            <a:spLocks/>
          </p:cNvSpPr>
          <p:nvPr/>
        </p:nvSpPr>
        <p:spPr>
          <a:xfrm>
            <a:off x="5517098" y="3864760"/>
            <a:ext cx="6749761" cy="528428"/>
          </a:xfrm>
          <a:prstGeom prst="rect">
            <a:avLst/>
          </a:prstGeom>
          <a:noFill/>
          <a:ln>
            <a:noFill/>
          </a:ln>
        </p:spPr>
        <p:txBody>
          <a:bodyPr vert="horz" wrap="square" lIns="91440" tIns="45720" rIns="91440" bIns="45720" numCol="1" anchor="t" anchorCtr="0" compatLnSpc="1">
            <a:prstTxWarp prst="textNoShape">
              <a:avLst/>
            </a:prstTxWarp>
          </a:bodyPr>
          <a:lstStyle>
            <a:defPPr>
              <a:defRPr lang="en-US"/>
            </a:defPPr>
            <a:lvl1pPr marL="342900" indent="-342900">
              <a:spcBef>
                <a:spcPct val="20000"/>
              </a:spcBef>
              <a:buClr>
                <a:srgbClr val="336699"/>
              </a:buClr>
              <a:buFont typeface="Wingdings" panose="05000000000000000000" pitchFamily="2" charset="2"/>
              <a:buChar char="§"/>
              <a:defRPr sz="2400">
                <a:cs typeface="Arial" panose="020B0604020202020204" pitchFamily="34" charset="0"/>
              </a:defRPr>
            </a:lvl1pPr>
            <a:lvl2pPr marL="742950" lvl="1" indent="-285750">
              <a:spcBef>
                <a:spcPct val="20000"/>
              </a:spcBef>
              <a:buClr>
                <a:srgbClr val="9AAED2"/>
              </a:buClr>
              <a:buFont typeface="Arial" panose="020B0604020202020204" pitchFamily="34" charset="0"/>
              <a:buChar char="–"/>
              <a:defRPr sz="2000">
                <a:cs typeface="Arial" panose="020B0604020202020204" pitchFamily="34" charset="0"/>
              </a:defRPr>
            </a:lvl2pPr>
            <a:lvl3pPr marL="1143000" indent="-228600">
              <a:spcBef>
                <a:spcPct val="20000"/>
              </a:spcBef>
              <a:buClr>
                <a:schemeClr val="bg2"/>
              </a:buClr>
              <a:buFont typeface="Wingdings" panose="05000000000000000000" pitchFamily="2" charset="2"/>
              <a:buChar char="§"/>
              <a:defRPr sz="2200">
                <a:latin typeface="+mn-lt"/>
              </a:defRPr>
            </a:lvl3pPr>
            <a:lvl4pPr marL="1600200" indent="-228600">
              <a:spcBef>
                <a:spcPct val="20000"/>
              </a:spcBef>
              <a:buClr>
                <a:schemeClr val="bg2"/>
              </a:buClr>
              <a:buFont typeface="Arial" panose="020B0604020202020204" pitchFamily="34" charset="0"/>
              <a:buChar char="–"/>
              <a:defRPr sz="2000">
                <a:latin typeface="+mn-lt"/>
              </a:defRPr>
            </a:lvl4pPr>
            <a:lvl5pPr marL="2057400" indent="-228600">
              <a:spcBef>
                <a:spcPct val="20000"/>
              </a:spcBef>
              <a:buClr>
                <a:schemeClr val="bg2"/>
              </a:buClr>
              <a:buFont typeface="Arial" panose="020B0604020202020204" pitchFamily="34" charset="0"/>
              <a:buChar char="»"/>
              <a:defRPr>
                <a:latin typeface="+mn-lt"/>
              </a:defRPr>
            </a:lvl5pPr>
            <a:lvl6pPr marL="2514600" indent="-228600" fontAlgn="base">
              <a:spcBef>
                <a:spcPct val="20000"/>
              </a:spcBef>
              <a:spcAft>
                <a:spcPct val="0"/>
              </a:spcAft>
              <a:buClr>
                <a:schemeClr val="bg2"/>
              </a:buClr>
              <a:buFont typeface="Arial" charset="0"/>
              <a:buChar char="»"/>
              <a:defRPr>
                <a:latin typeface="+mn-lt"/>
              </a:defRPr>
            </a:lvl6pPr>
            <a:lvl7pPr marL="2971800" indent="-228600" fontAlgn="base">
              <a:spcBef>
                <a:spcPct val="20000"/>
              </a:spcBef>
              <a:spcAft>
                <a:spcPct val="0"/>
              </a:spcAft>
              <a:buClr>
                <a:schemeClr val="bg2"/>
              </a:buClr>
              <a:buFont typeface="Arial" charset="0"/>
              <a:buChar char="»"/>
              <a:defRPr>
                <a:latin typeface="+mn-lt"/>
              </a:defRPr>
            </a:lvl7pPr>
            <a:lvl8pPr marL="3429000" indent="-228600" fontAlgn="base">
              <a:spcBef>
                <a:spcPct val="20000"/>
              </a:spcBef>
              <a:spcAft>
                <a:spcPct val="0"/>
              </a:spcAft>
              <a:buClr>
                <a:schemeClr val="bg2"/>
              </a:buClr>
              <a:buFont typeface="Arial" charset="0"/>
              <a:buChar char="»"/>
              <a:defRPr>
                <a:latin typeface="+mn-lt"/>
              </a:defRPr>
            </a:lvl8pPr>
            <a:lvl9pPr marL="3886200" indent="-228600" fontAlgn="base">
              <a:spcBef>
                <a:spcPct val="20000"/>
              </a:spcBef>
              <a:spcAft>
                <a:spcPct val="0"/>
              </a:spcAft>
              <a:buClr>
                <a:schemeClr val="bg2"/>
              </a:buClr>
              <a:buFont typeface="Arial" charset="0"/>
              <a:buChar char="»"/>
              <a:defRPr>
                <a:latin typeface="+mn-lt"/>
              </a:defRPr>
            </a:lvl9pPr>
          </a:lstStyle>
          <a:p>
            <a:pPr>
              <a:buClr>
                <a:srgbClr val="C00000"/>
              </a:buClr>
            </a:pPr>
            <a:r>
              <a:rPr lang="en-US" dirty="0" smtClean="0">
                <a:ln w="0"/>
                <a:solidFill>
                  <a:srgbClr val="C00000"/>
                </a:solidFill>
                <a:effectLst>
                  <a:outerShdw blurRad="38100" dist="25400" dir="5400000" algn="ctr" rotWithShape="0">
                    <a:srgbClr val="6E747A">
                      <a:alpha val="43000"/>
                    </a:srgbClr>
                  </a:outerShdw>
                </a:effectLst>
                <a:latin typeface="Arial" panose="020B0604020202020204" pitchFamily="34" charset="0"/>
              </a:rPr>
              <a:t>Single-view</a:t>
            </a:r>
            <a:r>
              <a:rPr lang="en-US" dirty="0" smtClean="0">
                <a:latin typeface="Arial" panose="020B0604020202020204" pitchFamily="34" charset="0"/>
              </a:rPr>
              <a:t>: shape-guided</a:t>
            </a:r>
            <a:endParaRPr lang="en-US" dirty="0">
              <a:latin typeface="Arial" panose="020B0604020202020204" pitchFamily="34" charset="0"/>
            </a:endParaRPr>
          </a:p>
        </p:txBody>
      </p:sp>
      <p:sp>
        <p:nvSpPr>
          <p:cNvPr id="25" name="文本框 24"/>
          <p:cNvSpPr txBox="1"/>
          <p:nvPr/>
        </p:nvSpPr>
        <p:spPr>
          <a:xfrm>
            <a:off x="10033779" y="3912258"/>
            <a:ext cx="1939146" cy="738664"/>
          </a:xfrm>
          <a:prstGeom prst="rect">
            <a:avLst/>
          </a:prstGeom>
          <a:noFill/>
        </p:spPr>
        <p:txBody>
          <a:bodyPr wrap="square" rtlCol="0">
            <a:spAutoFit/>
          </a:bodyPr>
          <a:lstStyle/>
          <a:p>
            <a:r>
              <a:rPr lang="en-US" sz="1400" dirty="0" smtClean="0">
                <a:solidFill>
                  <a:schemeClr val="bg1">
                    <a:lumMod val="50000"/>
                  </a:schemeClr>
                </a:solidFill>
              </a:rPr>
              <a:t>Xu et al, SIGGRAPH’11</a:t>
            </a:r>
          </a:p>
          <a:p>
            <a:r>
              <a:rPr lang="en-US" sz="1400" dirty="0" err="1" smtClean="0">
                <a:solidFill>
                  <a:schemeClr val="bg1">
                    <a:lumMod val="50000"/>
                  </a:schemeClr>
                </a:solidFill>
              </a:rPr>
              <a:t>Efros</a:t>
            </a:r>
            <a:r>
              <a:rPr lang="en-US" sz="1400" dirty="0" smtClean="0">
                <a:solidFill>
                  <a:schemeClr val="bg1">
                    <a:lumMod val="50000"/>
                  </a:schemeClr>
                </a:solidFill>
              </a:rPr>
              <a:t> et al, CVPR’14</a:t>
            </a:r>
          </a:p>
          <a:p>
            <a:r>
              <a:rPr lang="en-US" sz="1400" dirty="0" smtClean="0">
                <a:solidFill>
                  <a:schemeClr val="bg1">
                    <a:lumMod val="50000"/>
                  </a:schemeClr>
                </a:solidFill>
              </a:rPr>
              <a:t>…</a:t>
            </a:r>
            <a:endParaRPr lang="en-US" sz="1400" dirty="0">
              <a:solidFill>
                <a:schemeClr val="bg1">
                  <a:lumMod val="50000"/>
                </a:schemeClr>
              </a:solidFill>
            </a:endParaRPr>
          </a:p>
        </p:txBody>
      </p:sp>
      <p:pic>
        <p:nvPicPr>
          <p:cNvPr id="27" name="图片 26"/>
          <p:cNvPicPr>
            <a:picLocks noChangeAspect="1"/>
          </p:cNvPicPr>
          <p:nvPr/>
        </p:nvPicPr>
        <p:blipFill>
          <a:blip r:embed="rId10"/>
          <a:stretch>
            <a:fillRect/>
          </a:stretch>
        </p:blipFill>
        <p:spPr>
          <a:xfrm>
            <a:off x="5792079" y="4791134"/>
            <a:ext cx="5947179" cy="1406388"/>
          </a:xfrm>
          <a:prstGeom prst="rect">
            <a:avLst/>
          </a:prstGeom>
        </p:spPr>
      </p:pic>
    </p:spTree>
    <p:extLst>
      <p:ext uri="{BB962C8B-B14F-4D97-AF65-F5344CB8AC3E}">
        <p14:creationId xmlns:p14="http://schemas.microsoft.com/office/powerpoint/2010/main" val="3608358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8" grpId="0"/>
      <p:bldP spid="21" grpId="0"/>
      <p:bldP spid="22"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dirty="0" smtClean="0"/>
              <a:t>Shape-guided depth estimation</a:t>
            </a:r>
            <a:endParaRPr lang="en-US" dirty="0"/>
          </a:p>
        </p:txBody>
      </p:sp>
      <p:pic>
        <p:nvPicPr>
          <p:cNvPr id="29"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2392" y="4660824"/>
            <a:ext cx="1491767" cy="1532886"/>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11802" r="11208"/>
          <a:stretch/>
        </p:blipFill>
        <p:spPr>
          <a:xfrm>
            <a:off x="1386840" y="2090202"/>
            <a:ext cx="1341120" cy="1741932"/>
          </a:xfrm>
          <a:prstGeom prst="rect">
            <a:avLst/>
          </a:prstGeom>
        </p:spPr>
      </p:pic>
      <p:pic>
        <p:nvPicPr>
          <p:cNvPr id="8" name="图片 7"/>
          <p:cNvPicPr>
            <a:picLocks noChangeAspect="1"/>
          </p:cNvPicPr>
          <p:nvPr/>
        </p:nvPicPr>
        <p:blipFill>
          <a:blip r:embed="rId5"/>
          <a:stretch>
            <a:fillRect/>
          </a:stretch>
        </p:blipFill>
        <p:spPr>
          <a:xfrm>
            <a:off x="5304711" y="4468970"/>
            <a:ext cx="1319211" cy="1899917"/>
          </a:xfrm>
          <a:prstGeom prst="rect">
            <a:avLst/>
          </a:prstGeom>
        </p:spPr>
      </p:pic>
      <p:pic>
        <p:nvPicPr>
          <p:cNvPr id="10" name="图片 9"/>
          <p:cNvPicPr>
            <a:picLocks noChangeAspect="1"/>
          </p:cNvPicPr>
          <p:nvPr/>
        </p:nvPicPr>
        <p:blipFill>
          <a:blip r:embed="rId6"/>
          <a:stretch>
            <a:fillRect/>
          </a:stretch>
        </p:blipFill>
        <p:spPr>
          <a:xfrm>
            <a:off x="5291745" y="2090202"/>
            <a:ext cx="1419708" cy="1828800"/>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072" y="4503455"/>
            <a:ext cx="1907326" cy="1893404"/>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2841" y="2007014"/>
            <a:ext cx="1497804" cy="1908313"/>
          </a:xfrm>
          <a:prstGeom prst="rect">
            <a:avLst/>
          </a:prstGeom>
        </p:spPr>
      </p:pic>
      <p:sp>
        <p:nvSpPr>
          <p:cNvPr id="4" name="TextBox 3"/>
          <p:cNvSpPr txBox="1"/>
          <p:nvPr/>
        </p:nvSpPr>
        <p:spPr>
          <a:xfrm>
            <a:off x="1089699" y="1150329"/>
            <a:ext cx="1935402"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Input Image</a:t>
            </a:r>
            <a:endParaRPr lang="en-US" sz="2800" dirty="0">
              <a:effectLst>
                <a:outerShdw blurRad="38100" dist="38100" dir="2700000" algn="tl">
                  <a:srgbClr val="000000">
                    <a:alpha val="43137"/>
                  </a:srgbClr>
                </a:outerShdw>
              </a:effectLst>
            </a:endParaRPr>
          </a:p>
        </p:txBody>
      </p:sp>
      <p:sp>
        <p:nvSpPr>
          <p:cNvPr id="11" name="TextBox 10"/>
          <p:cNvSpPr txBox="1"/>
          <p:nvPr/>
        </p:nvSpPr>
        <p:spPr>
          <a:xfrm>
            <a:off x="5024977" y="1150329"/>
            <a:ext cx="2206053"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Similar Model</a:t>
            </a:r>
            <a:endParaRPr lang="en-US" sz="2800" dirty="0">
              <a:effectLst>
                <a:outerShdw blurRad="38100" dist="38100" dir="2700000" algn="tl">
                  <a:srgbClr val="000000">
                    <a:alpha val="43137"/>
                  </a:srgbClr>
                </a:outerShdw>
              </a:effectLst>
            </a:endParaRPr>
          </a:p>
        </p:txBody>
      </p:sp>
      <p:sp>
        <p:nvSpPr>
          <p:cNvPr id="12" name="TextBox 11"/>
          <p:cNvSpPr txBox="1"/>
          <p:nvPr/>
        </p:nvSpPr>
        <p:spPr>
          <a:xfrm>
            <a:off x="8515923" y="1150329"/>
            <a:ext cx="2711640"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Depth Estimation</a:t>
            </a:r>
            <a:endParaRPr lang="en-US" sz="2800" dirty="0">
              <a:effectLst>
                <a:outerShdw blurRad="38100" dist="38100" dir="2700000" algn="tl">
                  <a:srgbClr val="000000">
                    <a:alpha val="43137"/>
                  </a:srgbClr>
                </a:outerShdw>
              </a:effectLst>
            </a:endParaRPr>
          </a:p>
        </p:txBody>
      </p:sp>
      <p:sp>
        <p:nvSpPr>
          <p:cNvPr id="9" name="Freeform 8"/>
          <p:cNvSpPr/>
          <p:nvPr/>
        </p:nvSpPr>
        <p:spPr>
          <a:xfrm>
            <a:off x="9120753" y="2003156"/>
            <a:ext cx="1507210" cy="1910166"/>
          </a:xfrm>
          <a:custGeom>
            <a:avLst/>
            <a:gdLst>
              <a:gd name="connsiteX0" fmla="*/ 0 w 1507210"/>
              <a:gd name="connsiteY0" fmla="*/ 185980 h 1910166"/>
              <a:gd name="connsiteX1" fmla="*/ 61993 w 1507210"/>
              <a:gd name="connsiteY1" fmla="*/ 108488 h 1910166"/>
              <a:gd name="connsiteX2" fmla="*/ 170481 w 1507210"/>
              <a:gd name="connsiteY2" fmla="*/ 65868 h 1910166"/>
              <a:gd name="connsiteX3" fmla="*/ 317715 w 1507210"/>
              <a:gd name="connsiteY3" fmla="*/ 34871 h 1910166"/>
              <a:gd name="connsiteX4" fmla="*/ 468823 w 1507210"/>
              <a:gd name="connsiteY4" fmla="*/ 11624 h 1910166"/>
              <a:gd name="connsiteX5" fmla="*/ 639305 w 1507210"/>
              <a:gd name="connsiteY5" fmla="*/ 0 h 1910166"/>
              <a:gd name="connsiteX6" fmla="*/ 825284 w 1507210"/>
              <a:gd name="connsiteY6" fmla="*/ 0 h 1910166"/>
              <a:gd name="connsiteX7" fmla="*/ 1034511 w 1507210"/>
              <a:gd name="connsiteY7" fmla="*/ 15498 h 1910166"/>
              <a:gd name="connsiteX8" fmla="*/ 1189494 w 1507210"/>
              <a:gd name="connsiteY8" fmla="*/ 30997 h 1910166"/>
              <a:gd name="connsiteX9" fmla="*/ 1410345 w 1507210"/>
              <a:gd name="connsiteY9" fmla="*/ 89115 h 1910166"/>
              <a:gd name="connsiteX10" fmla="*/ 1507210 w 1507210"/>
              <a:gd name="connsiteY10" fmla="*/ 158858 h 1910166"/>
              <a:gd name="connsiteX11" fmla="*/ 1507210 w 1507210"/>
              <a:gd name="connsiteY11" fmla="*/ 236349 h 1910166"/>
              <a:gd name="connsiteX12" fmla="*/ 1468464 w 1507210"/>
              <a:gd name="connsiteY12" fmla="*/ 282844 h 1910166"/>
              <a:gd name="connsiteX13" fmla="*/ 1239864 w 1507210"/>
              <a:gd name="connsiteY13" fmla="*/ 1731936 h 1910166"/>
              <a:gd name="connsiteX14" fmla="*/ 1162372 w 1507210"/>
              <a:gd name="connsiteY14" fmla="*/ 1801678 h 1910166"/>
              <a:gd name="connsiteX15" fmla="*/ 1084881 w 1507210"/>
              <a:gd name="connsiteY15" fmla="*/ 1859797 h 1910166"/>
              <a:gd name="connsiteX16" fmla="*/ 980267 w 1507210"/>
              <a:gd name="connsiteY16" fmla="*/ 1886919 h 1910166"/>
              <a:gd name="connsiteX17" fmla="*/ 844657 w 1507210"/>
              <a:gd name="connsiteY17" fmla="*/ 1910166 h 1910166"/>
              <a:gd name="connsiteX18" fmla="*/ 728420 w 1507210"/>
              <a:gd name="connsiteY18" fmla="*/ 1906291 h 1910166"/>
              <a:gd name="connsiteX19" fmla="*/ 619932 w 1507210"/>
              <a:gd name="connsiteY19" fmla="*/ 1902417 h 1910166"/>
              <a:gd name="connsiteX20" fmla="*/ 530816 w 1507210"/>
              <a:gd name="connsiteY20" fmla="*/ 1883044 h 1910166"/>
              <a:gd name="connsiteX21" fmla="*/ 453325 w 1507210"/>
              <a:gd name="connsiteY21" fmla="*/ 1863671 h 1910166"/>
              <a:gd name="connsiteX22" fmla="*/ 344837 w 1507210"/>
              <a:gd name="connsiteY22" fmla="*/ 1824925 h 1910166"/>
              <a:gd name="connsiteX23" fmla="*/ 271220 w 1507210"/>
              <a:gd name="connsiteY23" fmla="*/ 1759058 h 1910166"/>
              <a:gd name="connsiteX24" fmla="*/ 46494 w 1507210"/>
              <a:gd name="connsiteY24" fmla="*/ 286719 h 1910166"/>
              <a:gd name="connsiteX25" fmla="*/ 7749 w 1507210"/>
              <a:gd name="connsiteY25" fmla="*/ 263471 h 1910166"/>
              <a:gd name="connsiteX26" fmla="*/ 0 w 1507210"/>
              <a:gd name="connsiteY26" fmla="*/ 185980 h 191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7210" h="1910166">
                <a:moveTo>
                  <a:pt x="0" y="185980"/>
                </a:moveTo>
                <a:lnTo>
                  <a:pt x="61993" y="108488"/>
                </a:lnTo>
                <a:lnTo>
                  <a:pt x="170481" y="65868"/>
                </a:lnTo>
                <a:lnTo>
                  <a:pt x="317715" y="34871"/>
                </a:lnTo>
                <a:lnTo>
                  <a:pt x="468823" y="11624"/>
                </a:lnTo>
                <a:lnTo>
                  <a:pt x="639305" y="0"/>
                </a:lnTo>
                <a:lnTo>
                  <a:pt x="825284" y="0"/>
                </a:lnTo>
                <a:lnTo>
                  <a:pt x="1034511" y="15498"/>
                </a:lnTo>
                <a:lnTo>
                  <a:pt x="1189494" y="30997"/>
                </a:lnTo>
                <a:lnTo>
                  <a:pt x="1410345" y="89115"/>
                </a:lnTo>
                <a:lnTo>
                  <a:pt x="1507210" y="158858"/>
                </a:lnTo>
                <a:lnTo>
                  <a:pt x="1507210" y="236349"/>
                </a:lnTo>
                <a:lnTo>
                  <a:pt x="1468464" y="282844"/>
                </a:lnTo>
                <a:lnTo>
                  <a:pt x="1239864" y="1731936"/>
                </a:lnTo>
                <a:lnTo>
                  <a:pt x="1162372" y="1801678"/>
                </a:lnTo>
                <a:lnTo>
                  <a:pt x="1084881" y="1859797"/>
                </a:lnTo>
                <a:lnTo>
                  <a:pt x="980267" y="1886919"/>
                </a:lnTo>
                <a:lnTo>
                  <a:pt x="844657" y="1910166"/>
                </a:lnTo>
                <a:lnTo>
                  <a:pt x="728420" y="1906291"/>
                </a:lnTo>
                <a:lnTo>
                  <a:pt x="619932" y="1902417"/>
                </a:lnTo>
                <a:lnTo>
                  <a:pt x="530816" y="1883044"/>
                </a:lnTo>
                <a:lnTo>
                  <a:pt x="453325" y="1863671"/>
                </a:lnTo>
                <a:lnTo>
                  <a:pt x="344837" y="1824925"/>
                </a:lnTo>
                <a:lnTo>
                  <a:pt x="271220" y="1759058"/>
                </a:lnTo>
                <a:lnTo>
                  <a:pt x="46494" y="286719"/>
                </a:lnTo>
                <a:lnTo>
                  <a:pt x="7749" y="263471"/>
                </a:lnTo>
                <a:lnTo>
                  <a:pt x="0" y="185980"/>
                </a:lnTo>
                <a:close/>
              </a:path>
            </a:pathLst>
          </a:cu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Freeform 15"/>
          <p:cNvSpPr/>
          <p:nvPr/>
        </p:nvSpPr>
        <p:spPr>
          <a:xfrm>
            <a:off x="8906066" y="4501450"/>
            <a:ext cx="1919332" cy="1867437"/>
          </a:xfrm>
          <a:custGeom>
            <a:avLst/>
            <a:gdLst>
              <a:gd name="connsiteX0" fmla="*/ 139485 w 1491712"/>
              <a:gd name="connsiteY0" fmla="*/ 100739 h 1538207"/>
              <a:gd name="connsiteX1" fmla="*/ 271221 w 1491712"/>
              <a:gd name="connsiteY1" fmla="*/ 50370 h 1538207"/>
              <a:gd name="connsiteX2" fmla="*/ 445576 w 1491712"/>
              <a:gd name="connsiteY2" fmla="*/ 15498 h 1538207"/>
              <a:gd name="connsiteX3" fmla="*/ 612183 w 1491712"/>
              <a:gd name="connsiteY3" fmla="*/ 3875 h 1538207"/>
              <a:gd name="connsiteX4" fmla="*/ 767166 w 1491712"/>
              <a:gd name="connsiteY4" fmla="*/ 0 h 1538207"/>
              <a:gd name="connsiteX5" fmla="*/ 999641 w 1491712"/>
              <a:gd name="connsiteY5" fmla="*/ 15498 h 1538207"/>
              <a:gd name="connsiteX6" fmla="*/ 1189495 w 1491712"/>
              <a:gd name="connsiteY6" fmla="*/ 42620 h 1538207"/>
              <a:gd name="connsiteX7" fmla="*/ 1340604 w 1491712"/>
              <a:gd name="connsiteY7" fmla="*/ 108488 h 1538207"/>
              <a:gd name="connsiteX8" fmla="*/ 1383224 w 1491712"/>
              <a:gd name="connsiteY8" fmla="*/ 178231 h 1538207"/>
              <a:gd name="connsiteX9" fmla="*/ 1491712 w 1491712"/>
              <a:gd name="connsiteY9" fmla="*/ 933773 h 1538207"/>
              <a:gd name="connsiteX10" fmla="*/ 1483963 w 1491712"/>
              <a:gd name="connsiteY10" fmla="*/ 1073258 h 1538207"/>
              <a:gd name="connsiteX11" fmla="*/ 1433593 w 1491712"/>
              <a:gd name="connsiteY11" fmla="*/ 1208868 h 1538207"/>
              <a:gd name="connsiteX12" fmla="*/ 1348353 w 1491712"/>
              <a:gd name="connsiteY12" fmla="*/ 1321231 h 1538207"/>
              <a:gd name="connsiteX13" fmla="*/ 1313482 w 1491712"/>
              <a:gd name="connsiteY13" fmla="*/ 1356102 h 1538207"/>
              <a:gd name="connsiteX14" fmla="*/ 1290234 w 1491712"/>
              <a:gd name="connsiteY14" fmla="*/ 1418095 h 1538207"/>
              <a:gd name="connsiteX15" fmla="*/ 1212743 w 1491712"/>
              <a:gd name="connsiteY15" fmla="*/ 1456841 h 1538207"/>
              <a:gd name="connsiteX16" fmla="*/ 1046136 w 1491712"/>
              <a:gd name="connsiteY16" fmla="*/ 1507210 h 1538207"/>
              <a:gd name="connsiteX17" fmla="*/ 945397 w 1491712"/>
              <a:gd name="connsiteY17" fmla="*/ 1526583 h 1538207"/>
              <a:gd name="connsiteX18" fmla="*/ 813661 w 1491712"/>
              <a:gd name="connsiteY18" fmla="*/ 1534332 h 1538207"/>
              <a:gd name="connsiteX19" fmla="*/ 670302 w 1491712"/>
              <a:gd name="connsiteY19" fmla="*/ 1538207 h 1538207"/>
              <a:gd name="connsiteX20" fmla="*/ 523068 w 1491712"/>
              <a:gd name="connsiteY20" fmla="*/ 1507210 h 1538207"/>
              <a:gd name="connsiteX21" fmla="*/ 286719 w 1491712"/>
              <a:gd name="connsiteY21" fmla="*/ 1452966 h 1538207"/>
              <a:gd name="connsiteX22" fmla="*/ 189854 w 1491712"/>
              <a:gd name="connsiteY22" fmla="*/ 1394848 h 1538207"/>
              <a:gd name="connsiteX23" fmla="*/ 38746 w 1491712"/>
              <a:gd name="connsiteY23" fmla="*/ 1170122 h 1538207"/>
              <a:gd name="connsiteX24" fmla="*/ 0 w 1491712"/>
              <a:gd name="connsiteY24" fmla="*/ 953146 h 1538207"/>
              <a:gd name="connsiteX25" fmla="*/ 19373 w 1491712"/>
              <a:gd name="connsiteY25" fmla="*/ 693549 h 1538207"/>
              <a:gd name="connsiteX26" fmla="*/ 61993 w 1491712"/>
              <a:gd name="connsiteY26" fmla="*/ 461075 h 1538207"/>
              <a:gd name="connsiteX27" fmla="*/ 104614 w 1491712"/>
              <a:gd name="connsiteY27" fmla="*/ 271220 h 1538207"/>
              <a:gd name="connsiteX28" fmla="*/ 139485 w 1491712"/>
              <a:gd name="connsiteY28" fmla="*/ 100739 h 15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91712" h="1538207">
                <a:moveTo>
                  <a:pt x="139485" y="100739"/>
                </a:moveTo>
                <a:lnTo>
                  <a:pt x="271221" y="50370"/>
                </a:lnTo>
                <a:lnTo>
                  <a:pt x="445576" y="15498"/>
                </a:lnTo>
                <a:lnTo>
                  <a:pt x="612183" y="3875"/>
                </a:lnTo>
                <a:lnTo>
                  <a:pt x="767166" y="0"/>
                </a:lnTo>
                <a:lnTo>
                  <a:pt x="999641" y="15498"/>
                </a:lnTo>
                <a:lnTo>
                  <a:pt x="1189495" y="42620"/>
                </a:lnTo>
                <a:lnTo>
                  <a:pt x="1340604" y="108488"/>
                </a:lnTo>
                <a:lnTo>
                  <a:pt x="1383224" y="178231"/>
                </a:lnTo>
                <a:lnTo>
                  <a:pt x="1491712" y="933773"/>
                </a:lnTo>
                <a:lnTo>
                  <a:pt x="1483963" y="1073258"/>
                </a:lnTo>
                <a:lnTo>
                  <a:pt x="1433593" y="1208868"/>
                </a:lnTo>
                <a:lnTo>
                  <a:pt x="1348353" y="1321231"/>
                </a:lnTo>
                <a:lnTo>
                  <a:pt x="1313482" y="1356102"/>
                </a:lnTo>
                <a:lnTo>
                  <a:pt x="1290234" y="1418095"/>
                </a:lnTo>
                <a:lnTo>
                  <a:pt x="1212743" y="1456841"/>
                </a:lnTo>
                <a:lnTo>
                  <a:pt x="1046136" y="1507210"/>
                </a:lnTo>
                <a:lnTo>
                  <a:pt x="945397" y="1526583"/>
                </a:lnTo>
                <a:lnTo>
                  <a:pt x="813661" y="1534332"/>
                </a:lnTo>
                <a:lnTo>
                  <a:pt x="670302" y="1538207"/>
                </a:lnTo>
                <a:lnTo>
                  <a:pt x="523068" y="1507210"/>
                </a:lnTo>
                <a:lnTo>
                  <a:pt x="286719" y="1452966"/>
                </a:lnTo>
                <a:lnTo>
                  <a:pt x="189854" y="1394848"/>
                </a:lnTo>
                <a:lnTo>
                  <a:pt x="38746" y="1170122"/>
                </a:lnTo>
                <a:lnTo>
                  <a:pt x="0" y="953146"/>
                </a:lnTo>
                <a:lnTo>
                  <a:pt x="19373" y="693549"/>
                </a:lnTo>
                <a:lnTo>
                  <a:pt x="61993" y="461075"/>
                </a:lnTo>
                <a:lnTo>
                  <a:pt x="104614" y="271220"/>
                </a:lnTo>
                <a:lnTo>
                  <a:pt x="139485" y="100739"/>
                </a:lnTo>
                <a:close/>
              </a:path>
            </a:pathLst>
          </a:cu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34"/>
          <p:cNvSpPr/>
          <p:nvPr/>
        </p:nvSpPr>
        <p:spPr>
          <a:xfrm>
            <a:off x="2775766" y="2818862"/>
            <a:ext cx="6704473" cy="1877072"/>
          </a:xfrm>
          <a:prstGeom prst="rect">
            <a:avLst/>
          </a:prstGeom>
          <a:solidFill>
            <a:schemeClr val="bg1"/>
          </a:solidFill>
          <a:ln w="76200">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single model is insufficient!</a:t>
            </a:r>
            <a:endParaRPr lang="en-US" sz="3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2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Fundamental Challenges</a:t>
            </a:r>
            <a:endParaRPr lang="en-US" dirty="0"/>
          </a:p>
        </p:txBody>
      </p:sp>
      <p:sp>
        <p:nvSpPr>
          <p:cNvPr id="17" name="文本框 16"/>
          <p:cNvSpPr txBox="1"/>
          <p:nvPr/>
        </p:nvSpPr>
        <p:spPr>
          <a:xfrm>
            <a:off x="850067" y="5923173"/>
            <a:ext cx="3073470"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Require Similar Models</a:t>
            </a:r>
            <a:endParaRPr lang="en-US" sz="2400" dirty="0">
              <a:effectLst>
                <a:outerShdw blurRad="38100" dist="38100" dir="2700000" algn="tl">
                  <a:srgbClr val="000000">
                    <a:alpha val="43137"/>
                  </a:srgbClr>
                </a:outerShdw>
              </a:effectLst>
            </a:endParaRPr>
          </a:p>
        </p:txBody>
      </p:sp>
      <p:sp>
        <p:nvSpPr>
          <p:cNvPr id="31" name="文本框 30"/>
          <p:cNvSpPr txBox="1"/>
          <p:nvPr/>
        </p:nvSpPr>
        <p:spPr>
          <a:xfrm>
            <a:off x="4817580" y="5923173"/>
            <a:ext cx="2894767" cy="461665"/>
          </a:xfrm>
          <a:prstGeom prst="rect">
            <a:avLst/>
          </a:prstGeom>
          <a:noFill/>
        </p:spPr>
        <p:txBody>
          <a:bodyPr wrap="none" rtlCol="0">
            <a:spAutoFit/>
          </a:bodyPr>
          <a:lstStyle/>
          <a:p>
            <a:pPr algn="ctr"/>
            <a:r>
              <a:rPr lang="en-US" sz="2400" dirty="0">
                <a:effectLst>
                  <a:outerShdw blurRad="38100" dist="38100" dir="2700000" algn="tl">
                    <a:srgbClr val="000000">
                      <a:alpha val="43137"/>
                    </a:srgbClr>
                  </a:outerShdw>
                </a:effectLst>
              </a:rPr>
              <a:t>Deformation </a:t>
            </a:r>
            <a:r>
              <a:rPr lang="en-US" sz="2400" dirty="0" smtClean="0">
                <a:effectLst>
                  <a:outerShdw blurRad="38100" dist="38100" dir="2700000" algn="tl">
                    <a:srgbClr val="000000">
                      <a:alpha val="43137"/>
                    </a:srgbClr>
                  </a:outerShdw>
                </a:effectLst>
              </a:rPr>
              <a:t>ill-Posed</a:t>
            </a:r>
            <a:endParaRPr lang="en-US" sz="2400" dirty="0">
              <a:effectLst>
                <a:outerShdw blurRad="38100" dist="38100" dir="2700000" algn="tl">
                  <a:srgbClr val="000000">
                    <a:alpha val="43137"/>
                  </a:srgbClr>
                </a:outerShdw>
              </a:effectLst>
            </a:endParaRPr>
          </a:p>
        </p:txBody>
      </p:sp>
      <p:sp>
        <p:nvSpPr>
          <p:cNvPr id="37" name="文本框 36"/>
          <p:cNvSpPr txBox="1"/>
          <p:nvPr/>
        </p:nvSpPr>
        <p:spPr>
          <a:xfrm>
            <a:off x="8642595" y="5923173"/>
            <a:ext cx="2822376" cy="461665"/>
          </a:xfrm>
          <a:prstGeom prst="rect">
            <a:avLst/>
          </a:prstGeom>
          <a:noFill/>
        </p:spPr>
        <p:txBody>
          <a:bodyPr wrap="none" rtlCol="0">
            <a:spAutoFit/>
          </a:bodyPr>
          <a:lstStyle/>
          <a:p>
            <a:pPr algn="ctr"/>
            <a:r>
              <a:rPr lang="en-US" sz="2400" dirty="0" err="1" smtClean="0">
                <a:effectLst>
                  <a:outerShdw blurRad="38100" dist="38100" dir="2700000" algn="tl">
                    <a:srgbClr val="000000">
                      <a:alpha val="43137"/>
                    </a:srgbClr>
                  </a:outerShdw>
                </a:effectLst>
              </a:rPr>
              <a:t>Corresp</a:t>
            </a:r>
            <a:r>
              <a:rPr lang="en-US" sz="2400" dirty="0" smtClean="0">
                <a:effectLst>
                  <a:outerShdw blurRad="38100" dist="38100" dir="2700000" algn="tl">
                    <a:srgbClr val="000000">
                      <a:alpha val="43137"/>
                    </a:srgbClr>
                  </a:outerShdw>
                </a:effectLst>
              </a:rPr>
              <a:t>. Challenging</a:t>
            </a:r>
            <a:endParaRPr lang="en-US" sz="2400" dirty="0">
              <a:effectLst>
                <a:outerShdw blurRad="38100" dist="38100" dir="2700000" algn="tl">
                  <a:srgbClr val="000000">
                    <a:alpha val="43137"/>
                  </a:srgbClr>
                </a:outerShdw>
              </a:effectLst>
            </a:endParaRPr>
          </a:p>
        </p:txBody>
      </p:sp>
      <p:grpSp>
        <p:nvGrpSpPr>
          <p:cNvPr id="5" name="Group 4"/>
          <p:cNvGrpSpPr/>
          <p:nvPr/>
        </p:nvGrpSpPr>
        <p:grpSpPr>
          <a:xfrm>
            <a:off x="777629" y="1667224"/>
            <a:ext cx="10303946" cy="4129399"/>
            <a:chOff x="777629" y="1667224"/>
            <a:chExt cx="10303946" cy="4129399"/>
          </a:xfrm>
        </p:grpSpPr>
        <p:grpSp>
          <p:nvGrpSpPr>
            <p:cNvPr id="3" name="Group 2"/>
            <p:cNvGrpSpPr/>
            <p:nvPr/>
          </p:nvGrpSpPr>
          <p:grpSpPr>
            <a:xfrm>
              <a:off x="777629" y="1854299"/>
              <a:ext cx="10303946" cy="3942324"/>
              <a:chOff x="777629" y="1854299"/>
              <a:chExt cx="10303946" cy="3942324"/>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5642" y="3012162"/>
                <a:ext cx="826163" cy="1516601"/>
              </a:xfrm>
              <a:prstGeom prst="rect">
                <a:avLst/>
              </a:prstGeom>
            </p:spPr>
          </p:pic>
          <p:pic>
            <p:nvPicPr>
              <p:cNvPr id="20" name="图片 19"/>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7629" y="3178531"/>
                <a:ext cx="478006" cy="1097280"/>
              </a:xfrm>
              <a:prstGeom prst="rect">
                <a:avLst/>
              </a:prstGeom>
            </p:spPr>
          </p:pic>
          <p:pic>
            <p:nvPicPr>
              <p:cNvPr id="23" name="图片 22"/>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20525" y="3122448"/>
                <a:ext cx="501802" cy="1092252"/>
              </a:xfrm>
              <a:prstGeom prst="rect">
                <a:avLst/>
              </a:prstGeom>
            </p:spPr>
          </p:pic>
          <p:pic>
            <p:nvPicPr>
              <p:cNvPr id="24" name="图片 23"/>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51059" y="4266370"/>
                <a:ext cx="604645" cy="1097280"/>
              </a:xfrm>
              <a:prstGeom prst="rect">
                <a:avLst/>
              </a:prstGeom>
            </p:spPr>
          </p:pic>
          <p:pic>
            <p:nvPicPr>
              <p:cNvPr id="25" name="图片 24"/>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30353" y="2072102"/>
                <a:ext cx="630195" cy="1097280"/>
              </a:xfrm>
              <a:prstGeom prst="rect">
                <a:avLst/>
              </a:prstGeom>
            </p:spPr>
          </p:pic>
          <p:pic>
            <p:nvPicPr>
              <p:cNvPr id="27" name="图片 26"/>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83668" y="2040832"/>
                <a:ext cx="653846" cy="1097280"/>
              </a:xfrm>
              <a:prstGeom prst="rect">
                <a:avLst/>
              </a:prstGeom>
            </p:spPr>
          </p:pic>
          <p:pic>
            <p:nvPicPr>
              <p:cNvPr id="28" name="图片 27"/>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6689" y="4316231"/>
                <a:ext cx="578621" cy="1097280"/>
              </a:xfrm>
              <a:prstGeom prst="rect">
                <a:avLst/>
              </a:prstGeom>
            </p:spPr>
          </p:pic>
          <p:pic>
            <p:nvPicPr>
              <p:cNvPr id="30" name="图片 29"/>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44009" y="4655312"/>
                <a:ext cx="778350" cy="1141311"/>
              </a:xfrm>
              <a:prstGeom prst="rect">
                <a:avLst/>
              </a:prstGeom>
            </p:spPr>
          </p:pic>
          <p:pic>
            <p:nvPicPr>
              <p:cNvPr id="32" name="图片 3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73196" y="3935896"/>
                <a:ext cx="1678369" cy="1666118"/>
              </a:xfrm>
              <a:prstGeom prst="rect">
                <a:avLst/>
              </a:prstGeom>
            </p:spPr>
          </p:pic>
          <p:pic>
            <p:nvPicPr>
              <p:cNvPr id="34"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66496" y="1854299"/>
                <a:ext cx="1491767" cy="1532886"/>
              </a:xfrm>
              <a:prstGeom prst="rect">
                <a:avLst/>
              </a:prstGeom>
            </p:spPr>
          </p:pic>
          <p:pic>
            <p:nvPicPr>
              <p:cNvPr id="35" name="图片 3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35617" y="2301955"/>
                <a:ext cx="1525481" cy="2800351"/>
              </a:xfrm>
              <a:prstGeom prst="rect">
                <a:avLst/>
              </a:prstGeom>
            </p:spPr>
          </p:pic>
          <p:pic>
            <p:nvPicPr>
              <p:cNvPr id="38" name="图片 37"/>
              <p:cNvPicPr>
                <a:picLocks noChangeAspect="1"/>
              </p:cNvPicPr>
              <p:nvPr/>
            </p:nvPicPr>
            <p:blipFill>
              <a:blip r:embed="rId21">
                <a:extLst>
                  <a:ext uri="{BEBA8EAE-BF5A-486C-A8C5-ECC9F3942E4B}">
                    <a14:imgProps xmlns:a14="http://schemas.microsoft.com/office/drawing/2010/main">
                      <a14:imgLayer r:embed="rId2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669413" y="2344586"/>
                <a:ext cx="1412162" cy="2677983"/>
              </a:xfrm>
              <a:prstGeom prst="rect">
                <a:avLst/>
              </a:prstGeom>
            </p:spPr>
          </p:pic>
          <p:cxnSp>
            <p:nvCxnSpPr>
              <p:cNvPr id="40" name="直接箭头连接符 39"/>
              <p:cNvCxnSpPr/>
              <p:nvPr/>
            </p:nvCxnSpPr>
            <p:spPr>
              <a:xfrm flipH="1" flipV="1">
                <a:off x="8919517" y="4655312"/>
                <a:ext cx="463826" cy="5846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H="1" flipV="1">
                <a:off x="10513237" y="4575005"/>
                <a:ext cx="463826" cy="5846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35642" y="1667224"/>
              <a:ext cx="580043" cy="1178732"/>
            </a:xfrm>
            <a:prstGeom prst="rect">
              <a:avLst/>
            </a:prstGeom>
          </p:spPr>
        </p:pic>
      </p:grpSp>
    </p:spTree>
    <p:extLst>
      <p:ext uri="{BB962C8B-B14F-4D97-AF65-F5344CB8AC3E}">
        <p14:creationId xmlns:p14="http://schemas.microsoft.com/office/powerpoint/2010/main" val="2196066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Solution: </a:t>
            </a:r>
            <a:r>
              <a:rPr lang="en-US" dirty="0"/>
              <a:t>G</a:t>
            </a:r>
            <a:r>
              <a:rPr lang="en-US" dirty="0" smtClean="0"/>
              <a:t>uidance from Shape Collection </a:t>
            </a:r>
            <a:endParaRPr lang="en-US" dirty="0"/>
          </a:p>
        </p:txBody>
      </p:sp>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768" y="1732720"/>
            <a:ext cx="4266471" cy="4311793"/>
          </a:xfrm>
          <a:prstGeom prst="rect">
            <a:avLst/>
          </a:prstGeom>
        </p:spPr>
      </p:pic>
      <p:sp>
        <p:nvSpPr>
          <p:cNvPr id="19" name="矩形 18"/>
          <p:cNvSpPr/>
          <p:nvPr/>
        </p:nvSpPr>
        <p:spPr>
          <a:xfrm>
            <a:off x="4605533" y="6130985"/>
            <a:ext cx="3655706" cy="584775"/>
          </a:xfrm>
          <a:prstGeom prst="rect">
            <a:avLst/>
          </a:prstGeom>
          <a:noFill/>
        </p:spPr>
        <p:txBody>
          <a:bodyPr wrap="square" lIns="91440" tIns="45720" rIns="91440" bIns="45720">
            <a:spAutoFit/>
          </a:bodyPr>
          <a:lstStyle/>
          <a:p>
            <a:r>
              <a:rPr lang="en-US" altLang="zh-CN" sz="3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Diverse Topology</a:t>
            </a:r>
            <a:endParaRPr lang="zh-CN" alt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 name="Rectangle 2"/>
          <p:cNvSpPr/>
          <p:nvPr/>
        </p:nvSpPr>
        <p:spPr>
          <a:xfrm>
            <a:off x="30480" y="1204617"/>
            <a:ext cx="1351280" cy="1579223"/>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5" name="Group 4"/>
          <p:cNvGrpSpPr/>
          <p:nvPr/>
        </p:nvGrpSpPr>
        <p:grpSpPr>
          <a:xfrm>
            <a:off x="82937" y="1235097"/>
            <a:ext cx="3737224" cy="1497726"/>
            <a:chOff x="82937" y="1235097"/>
            <a:chExt cx="3737224" cy="1497726"/>
          </a:xfrm>
        </p:grpSpPr>
        <p:grpSp>
          <p:nvGrpSpPr>
            <p:cNvPr id="47" name="Group 46"/>
            <p:cNvGrpSpPr/>
            <p:nvPr/>
          </p:nvGrpSpPr>
          <p:grpSpPr>
            <a:xfrm>
              <a:off x="82937" y="1235097"/>
              <a:ext cx="3737224" cy="1497726"/>
              <a:chOff x="777629" y="1667224"/>
              <a:chExt cx="10303946" cy="4129399"/>
            </a:xfrm>
          </p:grpSpPr>
          <p:grpSp>
            <p:nvGrpSpPr>
              <p:cNvPr id="48" name="Group 47"/>
              <p:cNvGrpSpPr/>
              <p:nvPr/>
            </p:nvGrpSpPr>
            <p:grpSpPr>
              <a:xfrm>
                <a:off x="777629" y="1854299"/>
                <a:ext cx="10303946" cy="3942324"/>
                <a:chOff x="777629" y="1854299"/>
                <a:chExt cx="10303946" cy="3942324"/>
              </a:xfrm>
            </p:grpSpPr>
            <p:pic>
              <p:nvPicPr>
                <p:cNvPr id="50"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642" y="3012162"/>
                  <a:ext cx="826163" cy="1516601"/>
                </a:xfrm>
                <a:prstGeom prst="rect">
                  <a:avLst/>
                </a:prstGeom>
              </p:spPr>
            </p:pic>
            <p:pic>
              <p:nvPicPr>
                <p:cNvPr id="51" name="图片 19"/>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7629" y="3178531"/>
                  <a:ext cx="478006" cy="1097280"/>
                </a:xfrm>
                <a:prstGeom prst="rect">
                  <a:avLst/>
                </a:prstGeom>
              </p:spPr>
            </p:pic>
            <p:pic>
              <p:nvPicPr>
                <p:cNvPr id="52" name="图片 22"/>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20525" y="3122448"/>
                  <a:ext cx="501802" cy="1092252"/>
                </a:xfrm>
                <a:prstGeom prst="rect">
                  <a:avLst/>
                </a:prstGeom>
              </p:spPr>
            </p:pic>
            <p:pic>
              <p:nvPicPr>
                <p:cNvPr id="53" name="图片 23"/>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51059" y="4266370"/>
                  <a:ext cx="604645" cy="1097280"/>
                </a:xfrm>
                <a:prstGeom prst="rect">
                  <a:avLst/>
                </a:prstGeom>
              </p:spPr>
            </p:pic>
            <p:pic>
              <p:nvPicPr>
                <p:cNvPr id="54" name="图片 24"/>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30353" y="2072102"/>
                  <a:ext cx="630195" cy="1097280"/>
                </a:xfrm>
                <a:prstGeom prst="rect">
                  <a:avLst/>
                </a:prstGeom>
              </p:spPr>
            </p:pic>
            <p:pic>
              <p:nvPicPr>
                <p:cNvPr id="55" name="图片 26"/>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83668" y="2040832"/>
                  <a:ext cx="653846" cy="1097280"/>
                </a:xfrm>
                <a:prstGeom prst="rect">
                  <a:avLst/>
                </a:prstGeom>
              </p:spPr>
            </p:pic>
            <p:pic>
              <p:nvPicPr>
                <p:cNvPr id="56" name="图片 27"/>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6689" y="4316231"/>
                  <a:ext cx="578621" cy="1097280"/>
                </a:xfrm>
                <a:prstGeom prst="rect">
                  <a:avLst/>
                </a:prstGeom>
              </p:spPr>
            </p:pic>
            <p:pic>
              <p:nvPicPr>
                <p:cNvPr id="57" name="图片 29"/>
                <p:cNvPicPr>
                  <a:picLocks noChangeAspect="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44009" y="4655312"/>
                  <a:ext cx="778350" cy="1141311"/>
                </a:xfrm>
                <a:prstGeom prst="rect">
                  <a:avLst/>
                </a:prstGeom>
              </p:spPr>
            </p:pic>
            <p:pic>
              <p:nvPicPr>
                <p:cNvPr id="59"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66496" y="1854299"/>
                  <a:ext cx="1491767" cy="1532886"/>
                </a:xfrm>
                <a:prstGeom prst="rect">
                  <a:avLst/>
                </a:prstGeom>
              </p:spPr>
            </p:pic>
            <p:pic>
              <p:nvPicPr>
                <p:cNvPr id="60" name="图片 3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63334" y="2845043"/>
                  <a:ext cx="994040" cy="1824776"/>
                </a:xfrm>
                <a:prstGeom prst="rect">
                  <a:avLst/>
                </a:prstGeom>
              </p:spPr>
            </p:pic>
            <p:pic>
              <p:nvPicPr>
                <p:cNvPr id="61" name="图片 37"/>
                <p:cNvPicPr>
                  <a:picLocks noChangeAspect="1"/>
                </p:cNvPicPr>
                <p:nvPr/>
              </p:nvPicPr>
              <p:blipFill>
                <a:blip r:embed="rId21" cstate="print">
                  <a:extLst>
                    <a:ext uri="{BEBA8EAE-BF5A-486C-A8C5-ECC9F3942E4B}">
                      <a14:imgProps xmlns:a14="http://schemas.microsoft.com/office/drawing/2010/main">
                        <a14:imgLayer r:embed="rId2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57650" y="2845043"/>
                  <a:ext cx="920199" cy="1745039"/>
                </a:xfrm>
                <a:prstGeom prst="rect">
                  <a:avLst/>
                </a:prstGeom>
              </p:spPr>
            </p:pic>
            <p:cxnSp>
              <p:nvCxnSpPr>
                <p:cNvPr id="62" name="直接箭头连接符 39"/>
                <p:cNvCxnSpPr/>
                <p:nvPr/>
              </p:nvCxnSpPr>
              <p:spPr>
                <a:xfrm flipH="1" flipV="1">
                  <a:off x="9060354" y="4316231"/>
                  <a:ext cx="463826" cy="5846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40"/>
                <p:cNvCxnSpPr/>
                <p:nvPr/>
              </p:nvCxnSpPr>
              <p:spPr>
                <a:xfrm flipH="1" flipV="1">
                  <a:off x="10617749" y="4316231"/>
                  <a:ext cx="463826" cy="5846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9" name="Picture 4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35642" y="1667224"/>
                <a:ext cx="580043" cy="1178732"/>
              </a:xfrm>
              <a:prstGeom prst="rect">
                <a:avLst/>
              </a:prstGeom>
            </p:spPr>
          </p:pic>
        </p:grpSp>
        <p:pic>
          <p:nvPicPr>
            <p:cNvPr id="4" name="Picture 3" descr="depthestimation.p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705734" y="2019353"/>
              <a:ext cx="541934" cy="551419"/>
            </a:xfrm>
            <a:prstGeom prst="rect">
              <a:avLst/>
            </a:prstGeom>
          </p:spPr>
        </p:pic>
      </p:grpSp>
    </p:spTree>
    <p:extLst>
      <p:ext uri="{BB962C8B-B14F-4D97-AF65-F5344CB8AC3E}">
        <p14:creationId xmlns:p14="http://schemas.microsoft.com/office/powerpoint/2010/main" val="746387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Solution: Guidance from Shape Collection </a:t>
            </a:r>
          </a:p>
        </p:txBody>
      </p:sp>
      <p:sp>
        <p:nvSpPr>
          <p:cNvPr id="36" name="矩形 51"/>
          <p:cNvSpPr/>
          <p:nvPr/>
        </p:nvSpPr>
        <p:spPr>
          <a:xfrm>
            <a:off x="3491900" y="6121589"/>
            <a:ext cx="5701110" cy="584775"/>
          </a:xfrm>
          <a:prstGeom prst="rect">
            <a:avLst/>
          </a:prstGeom>
          <a:noFill/>
        </p:spPr>
        <p:txBody>
          <a:bodyPr wrap="square" lIns="91440" tIns="45720" rIns="91440" bIns="45720">
            <a:spAutoFit/>
          </a:bodyPr>
          <a:lstStyle/>
          <a:p>
            <a:r>
              <a:rPr lang="en-US" altLang="zh-CN" sz="3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Deformation Modes Learning</a:t>
            </a:r>
            <a:endParaRPr lang="zh-CN" alt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4" name="Rectangle 53"/>
          <p:cNvSpPr/>
          <p:nvPr/>
        </p:nvSpPr>
        <p:spPr>
          <a:xfrm>
            <a:off x="1270000" y="1235097"/>
            <a:ext cx="1351280" cy="1579223"/>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 name="Group 2"/>
          <p:cNvGrpSpPr/>
          <p:nvPr/>
        </p:nvGrpSpPr>
        <p:grpSpPr>
          <a:xfrm>
            <a:off x="4135636" y="1319012"/>
            <a:ext cx="4101559" cy="4802577"/>
            <a:chOff x="1532492" y="1569013"/>
            <a:chExt cx="4101559" cy="4802577"/>
          </a:xfrm>
        </p:grpSpPr>
        <p:pic>
          <p:nvPicPr>
            <p:cNvPr id="30" name="Picture 2" descr="http://peter-pc.stanford.edu/ShapeNet/UI/files/images/Cup/No_handle/11f02910fb0f6f1a8e2d66cbf6a91063.jpg"/>
            <p:cNvPicPr>
              <a:picLocks noChangeAspect="1" noChangeArrowheads="1"/>
            </p:cNvPicPr>
            <p:nvPr/>
          </p:nvPicPr>
          <p:blipFill rotWithShape="1">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6407"/>
            <a:stretch/>
          </p:blipFill>
          <p:spPr bwMode="auto">
            <a:xfrm>
              <a:off x="1532492" y="3123593"/>
              <a:ext cx="647784"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4" descr="http://peter-pc.stanford.edu/ShapeNet/UI/files/images/Cup/No_handle/3fe623f150ba65f791b9a3f1a410d68f.jpg"/>
            <p:cNvPicPr>
              <a:picLocks noChangeAspect="1" noChangeArrowheads="1"/>
            </p:cNvPicPr>
            <p:nvPr/>
          </p:nvPicPr>
          <p:blipFill>
            <a:blip r:embed="rId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79901" y="4738122"/>
              <a:ext cx="1097280"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8" descr="http://peter-pc.stanford.edu/ShapeNet/UI/files/images/Cup/No_handle/4a3648aa9ccd51724b7a121c16b75c66.jpg"/>
            <p:cNvPicPr>
              <a:picLocks noChangeAspect="1" noChangeArrowheads="1"/>
            </p:cNvPicPr>
            <p:nvPr/>
          </p:nvPicPr>
          <p:blipFill rotWithShape="1">
            <a:blip r:embed="rId5">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2769"/>
            <a:stretch/>
          </p:blipFill>
          <p:spPr bwMode="auto">
            <a:xfrm>
              <a:off x="3111538" y="1569013"/>
              <a:ext cx="809403"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10" descr="http://peter-pc.stanford.edu/ShapeNet/UI/files/images/Cup/No_handle/3bd1055067a9163aa965a3d6737ac4.jpg"/>
            <p:cNvPicPr>
              <a:picLocks noChangeAspect="1" noChangeArrowheads="1"/>
            </p:cNvPicPr>
            <p:nvPr/>
          </p:nvPicPr>
          <p:blipFill>
            <a:blip r:embed="rId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25191" y="4725670"/>
              <a:ext cx="885098"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12" descr="http://peter-pc.stanford.edu/ShapeNet/UI/files/images/Cup/No_handle/82e511db9c78dba0dbba3efff716f351.jpg"/>
            <p:cNvPicPr>
              <a:picLocks noChangeAspect="1" noChangeArrowheads="1"/>
            </p:cNvPicPr>
            <p:nvPr/>
          </p:nvPicPr>
          <p:blipFill>
            <a:blip r:embed="rId7">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0269" y="5274310"/>
              <a:ext cx="862150"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16" descr="http://peter-pc.stanford.edu/ShapeNet/UI/files/images/Cup/No_handle/86218adc840074e675209bac9ccbbec6.jpg"/>
            <p:cNvPicPr>
              <a:picLocks noChangeAspect="1" noChangeArrowheads="1"/>
            </p:cNvPicPr>
            <p:nvPr/>
          </p:nvPicPr>
          <p:blipFill>
            <a:blip r:embed="rId8">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8979" y="1855037"/>
              <a:ext cx="796257"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14" descr="http://peter-pc.stanford.edu/ShapeNet/UI/files/images/Cup/No_handle/5a04a5405ff3b2f4664cc17fe2c6413a.jpg"/>
            <p:cNvPicPr>
              <a:picLocks noChangeAspect="1" noChangeArrowheads="1"/>
            </p:cNvPicPr>
            <p:nvPr/>
          </p:nvPicPr>
          <p:blipFill>
            <a:blip r:embed="rId9">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1980" y="1855037"/>
              <a:ext cx="731520" cy="1097280"/>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38333" t="25852" r="41667" b="18952"/>
            <a:stretch/>
          </p:blipFill>
          <p:spPr>
            <a:xfrm>
              <a:off x="3018430" y="3102754"/>
              <a:ext cx="1178196" cy="1570926"/>
            </a:xfrm>
            <a:prstGeom prst="rect">
              <a:avLst/>
            </a:prstGeom>
          </p:spPr>
        </p:pic>
        <p:pic>
          <p:nvPicPr>
            <p:cNvPr id="62" name="Picture 14" descr="http://peter-pc.stanford.edu/ShapeNet/UI/files/images/Cup/No_handle/5a04a5405ff3b2f4664cc17fe2c6413a.jpg"/>
            <p:cNvPicPr>
              <a:picLocks noChangeAspect="1" noChangeArrowheads="1"/>
            </p:cNvPicPr>
            <p:nvPr/>
          </p:nvPicPr>
          <p:blipFill>
            <a:blip r:embed="rId9">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02531" y="3205425"/>
              <a:ext cx="731520" cy="109728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3" name="直接箭头连接符 24"/>
            <p:cNvCxnSpPr/>
            <p:nvPr/>
          </p:nvCxnSpPr>
          <p:spPr>
            <a:xfrm flipH="1" flipV="1">
              <a:off x="2533500" y="2811780"/>
              <a:ext cx="543818" cy="393645"/>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64" name="直接箭头连接符 26"/>
            <p:cNvCxnSpPr>
              <a:stCxn id="61" idx="0"/>
            </p:cNvCxnSpPr>
            <p:nvPr/>
          </p:nvCxnSpPr>
          <p:spPr>
            <a:xfrm flipH="1" flipV="1">
              <a:off x="3589579" y="2704746"/>
              <a:ext cx="17949" cy="398008"/>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65" name="直接箭头连接符 30"/>
            <p:cNvCxnSpPr/>
            <p:nvPr/>
          </p:nvCxnSpPr>
          <p:spPr>
            <a:xfrm flipV="1">
              <a:off x="4251718" y="2908906"/>
              <a:ext cx="381379" cy="296519"/>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66" name="直接箭头连接符 33"/>
            <p:cNvCxnSpPr>
              <a:endCxn id="62" idx="1"/>
            </p:cNvCxnSpPr>
            <p:nvPr/>
          </p:nvCxnSpPr>
          <p:spPr>
            <a:xfrm flipV="1">
              <a:off x="4251718" y="3754065"/>
              <a:ext cx="650813" cy="1"/>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67" name="直接箭头连接符 37"/>
            <p:cNvCxnSpPr/>
            <p:nvPr/>
          </p:nvCxnSpPr>
          <p:spPr>
            <a:xfrm>
              <a:off x="4196626" y="4419600"/>
              <a:ext cx="436471" cy="427210"/>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68" name="直接箭头连接符 40"/>
            <p:cNvCxnSpPr/>
            <p:nvPr/>
          </p:nvCxnSpPr>
          <p:spPr>
            <a:xfrm flipH="1">
              <a:off x="2235368" y="3754065"/>
              <a:ext cx="816709" cy="0"/>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69" name="直接箭头连接符 43"/>
            <p:cNvCxnSpPr/>
            <p:nvPr/>
          </p:nvCxnSpPr>
          <p:spPr>
            <a:xfrm flipH="1">
              <a:off x="2650535" y="4358640"/>
              <a:ext cx="461003" cy="367030"/>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70" name="直接箭头连接符 47"/>
            <p:cNvCxnSpPr/>
            <p:nvPr/>
          </p:nvCxnSpPr>
          <p:spPr>
            <a:xfrm>
              <a:off x="3672840" y="4673680"/>
              <a:ext cx="22537" cy="450657"/>
            </a:xfrm>
            <a:prstGeom prst="straightConnector1">
              <a:avLst/>
            </a:prstGeom>
            <a:ln w="57150">
              <a:solidFill>
                <a:srgbClr val="C00000"/>
              </a:solidFill>
              <a:tailEnd type="triangle"/>
            </a:ln>
          </p:spPr>
          <p:style>
            <a:lnRef idx="3">
              <a:schemeClr val="accent6"/>
            </a:lnRef>
            <a:fillRef idx="0">
              <a:schemeClr val="accent6"/>
            </a:fillRef>
            <a:effectRef idx="2">
              <a:schemeClr val="accent6"/>
            </a:effectRef>
            <a:fontRef idx="minor">
              <a:schemeClr val="tx1"/>
            </a:fontRef>
          </p:style>
        </p:cxnSp>
      </p:grpSp>
      <p:grpSp>
        <p:nvGrpSpPr>
          <p:cNvPr id="4" name="Group 3"/>
          <p:cNvGrpSpPr/>
          <p:nvPr/>
        </p:nvGrpSpPr>
        <p:grpSpPr>
          <a:xfrm>
            <a:off x="82937" y="1235097"/>
            <a:ext cx="3737224" cy="1497726"/>
            <a:chOff x="82937" y="1235097"/>
            <a:chExt cx="3737224" cy="1497726"/>
          </a:xfrm>
        </p:grpSpPr>
        <p:grpSp>
          <p:nvGrpSpPr>
            <p:cNvPr id="37" name="Group 36"/>
            <p:cNvGrpSpPr/>
            <p:nvPr/>
          </p:nvGrpSpPr>
          <p:grpSpPr>
            <a:xfrm>
              <a:off x="82937" y="1235097"/>
              <a:ext cx="3737224" cy="1497726"/>
              <a:chOff x="777629" y="1667224"/>
              <a:chExt cx="10303946" cy="4129399"/>
            </a:xfrm>
          </p:grpSpPr>
          <p:grpSp>
            <p:nvGrpSpPr>
              <p:cNvPr id="38" name="Group 37"/>
              <p:cNvGrpSpPr/>
              <p:nvPr/>
            </p:nvGrpSpPr>
            <p:grpSpPr>
              <a:xfrm>
                <a:off x="777629" y="1854299"/>
                <a:ext cx="10303946" cy="3942324"/>
                <a:chOff x="777629" y="1854299"/>
                <a:chExt cx="10303946" cy="3942324"/>
              </a:xfrm>
            </p:grpSpPr>
            <p:pic>
              <p:nvPicPr>
                <p:cNvPr id="40"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5642" y="3012162"/>
                  <a:ext cx="826163" cy="1516601"/>
                </a:xfrm>
                <a:prstGeom prst="rect">
                  <a:avLst/>
                </a:prstGeom>
              </p:spPr>
            </p:pic>
            <p:pic>
              <p:nvPicPr>
                <p:cNvPr id="41" name="图片 19"/>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7629" y="3178531"/>
                  <a:ext cx="478006" cy="1097280"/>
                </a:xfrm>
                <a:prstGeom prst="rect">
                  <a:avLst/>
                </a:prstGeom>
              </p:spPr>
            </p:pic>
            <p:pic>
              <p:nvPicPr>
                <p:cNvPr id="42" name="图片 22"/>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20525" y="3122448"/>
                  <a:ext cx="501802" cy="1092252"/>
                </a:xfrm>
                <a:prstGeom prst="rect">
                  <a:avLst/>
                </a:prstGeom>
              </p:spPr>
            </p:pic>
            <p:pic>
              <p:nvPicPr>
                <p:cNvPr id="43" name="图片 23"/>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51059" y="4266370"/>
                  <a:ext cx="604645" cy="1097280"/>
                </a:xfrm>
                <a:prstGeom prst="rect">
                  <a:avLst/>
                </a:prstGeom>
              </p:spPr>
            </p:pic>
            <p:pic>
              <p:nvPicPr>
                <p:cNvPr id="44" name="图片 24"/>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30353" y="2072102"/>
                  <a:ext cx="630195" cy="1097280"/>
                </a:xfrm>
                <a:prstGeom prst="rect">
                  <a:avLst/>
                </a:prstGeom>
              </p:spPr>
            </p:pic>
            <p:pic>
              <p:nvPicPr>
                <p:cNvPr id="45" name="图片 26"/>
                <p:cNvPicPr>
                  <a:picLocks noChangeAspect="1"/>
                </p:cNvPicPr>
                <p:nvPr/>
              </p:nvPicPr>
              <p:blipFill>
                <a:blip r:embed="rId20" cstate="print">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83668" y="2040832"/>
                  <a:ext cx="653846" cy="1097280"/>
                </a:xfrm>
                <a:prstGeom prst="rect">
                  <a:avLst/>
                </a:prstGeom>
              </p:spPr>
            </p:pic>
            <p:pic>
              <p:nvPicPr>
                <p:cNvPr id="46" name="图片 27"/>
                <p:cNvPicPr>
                  <a:picLocks noChangeAspect="1"/>
                </p:cNvPicPr>
                <p:nvPr/>
              </p:nvPicPr>
              <p:blipFill>
                <a:blip r:embed="rId22" cstate="print">
                  <a:extLst>
                    <a:ext uri="{BEBA8EAE-BF5A-486C-A8C5-ECC9F3942E4B}">
                      <a14:imgProps xmlns:a14="http://schemas.microsoft.com/office/drawing/2010/main">
                        <a14:imgLayer r:embed="rId2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6689" y="4316231"/>
                  <a:ext cx="578621" cy="1097280"/>
                </a:xfrm>
                <a:prstGeom prst="rect">
                  <a:avLst/>
                </a:prstGeom>
              </p:spPr>
            </p:pic>
            <p:pic>
              <p:nvPicPr>
                <p:cNvPr id="47" name="图片 29"/>
                <p:cNvPicPr>
                  <a:picLocks noChangeAspect="1"/>
                </p:cNvPicPr>
                <p:nvPr/>
              </p:nvPicPr>
              <p:blipFill>
                <a:blip r:embed="rId24" cstate="print">
                  <a:extLst>
                    <a:ext uri="{BEBA8EAE-BF5A-486C-A8C5-ECC9F3942E4B}">
                      <a14:imgProps xmlns:a14="http://schemas.microsoft.com/office/drawing/2010/main">
                        <a14:imgLayer r:embed="rId2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44009" y="4655312"/>
                  <a:ext cx="778350" cy="1141311"/>
                </a:xfrm>
                <a:prstGeom prst="rect">
                  <a:avLst/>
                </a:prstGeom>
              </p:spPr>
            </p:pic>
            <p:pic>
              <p:nvPicPr>
                <p:cNvPr id="49" name="Picture 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266496" y="1854299"/>
                  <a:ext cx="1491767" cy="1532886"/>
                </a:xfrm>
                <a:prstGeom prst="rect">
                  <a:avLst/>
                </a:prstGeom>
              </p:spPr>
            </p:pic>
            <p:pic>
              <p:nvPicPr>
                <p:cNvPr id="50" name="图片 3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3334" y="2845043"/>
                  <a:ext cx="994040" cy="1824776"/>
                </a:xfrm>
                <a:prstGeom prst="rect">
                  <a:avLst/>
                </a:prstGeom>
              </p:spPr>
            </p:pic>
            <p:pic>
              <p:nvPicPr>
                <p:cNvPr id="51" name="图片 37"/>
                <p:cNvPicPr>
                  <a:picLocks noChangeAspect="1"/>
                </p:cNvPicPr>
                <p:nvPr/>
              </p:nvPicPr>
              <p:blipFill>
                <a:blip r:embed="rId28" cstate="print">
                  <a:extLst>
                    <a:ext uri="{BEBA8EAE-BF5A-486C-A8C5-ECC9F3942E4B}">
                      <a14:imgProps xmlns:a14="http://schemas.microsoft.com/office/drawing/2010/main">
                        <a14:imgLayer r:embed="rId2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57650" y="2845043"/>
                  <a:ext cx="920199" cy="1745039"/>
                </a:xfrm>
                <a:prstGeom prst="rect">
                  <a:avLst/>
                </a:prstGeom>
              </p:spPr>
            </p:pic>
            <p:cxnSp>
              <p:nvCxnSpPr>
                <p:cNvPr id="52" name="直接箭头连接符 39"/>
                <p:cNvCxnSpPr/>
                <p:nvPr/>
              </p:nvCxnSpPr>
              <p:spPr>
                <a:xfrm flipH="1" flipV="1">
                  <a:off x="9060354" y="4316231"/>
                  <a:ext cx="463826" cy="5846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40"/>
                <p:cNvCxnSpPr/>
                <p:nvPr/>
              </p:nvCxnSpPr>
              <p:spPr>
                <a:xfrm flipH="1" flipV="1">
                  <a:off x="10617749" y="4316231"/>
                  <a:ext cx="463826" cy="5846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035642" y="1667224"/>
                <a:ext cx="580043" cy="1178732"/>
              </a:xfrm>
              <a:prstGeom prst="rect">
                <a:avLst/>
              </a:prstGeom>
            </p:spPr>
          </p:pic>
        </p:grpSp>
        <p:pic>
          <p:nvPicPr>
            <p:cNvPr id="71" name="Picture 70" descr="depthestimation.png"/>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05734" y="2019353"/>
              <a:ext cx="541934" cy="551419"/>
            </a:xfrm>
            <a:prstGeom prst="rect">
              <a:avLst/>
            </a:prstGeom>
          </p:spPr>
        </p:pic>
      </p:grpSp>
    </p:spTree>
    <p:extLst>
      <p:ext uri="{BB962C8B-B14F-4D97-AF65-F5344CB8AC3E}">
        <p14:creationId xmlns:p14="http://schemas.microsoft.com/office/powerpoint/2010/main" val="3497824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Solution: Guidance from Shape Collection </a:t>
            </a:r>
          </a:p>
        </p:txBody>
      </p:sp>
      <p:grpSp>
        <p:nvGrpSpPr>
          <p:cNvPr id="3" name="组合 2"/>
          <p:cNvGrpSpPr/>
          <p:nvPr/>
        </p:nvGrpSpPr>
        <p:grpSpPr>
          <a:xfrm>
            <a:off x="4213375" y="1507222"/>
            <a:ext cx="3829257" cy="4601561"/>
            <a:chOff x="7131765" y="1215233"/>
            <a:chExt cx="3829257" cy="4601561"/>
          </a:xfrm>
        </p:grpSpPr>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8748" y="2495252"/>
              <a:ext cx="702274" cy="1612093"/>
            </a:xfrm>
            <a:prstGeom prst="rect">
              <a:avLst/>
            </a:prstGeom>
          </p:spPr>
        </p:pic>
        <p:pic>
          <p:nvPicPr>
            <p:cNvPr id="40"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1765" y="2464111"/>
              <a:ext cx="1036916" cy="1643234"/>
            </a:xfrm>
            <a:prstGeom prst="rect">
              <a:avLst/>
            </a:prstGeom>
          </p:spPr>
        </p:pic>
        <p:cxnSp>
          <p:nvCxnSpPr>
            <p:cNvPr id="41" name="直接箭头连接符 40"/>
            <p:cNvCxnSpPr/>
            <p:nvPr/>
          </p:nvCxnSpPr>
          <p:spPr>
            <a:xfrm>
              <a:off x="8489178" y="3224966"/>
              <a:ext cx="1392893" cy="0"/>
            </a:xfrm>
            <a:prstGeom prst="straightConnector1">
              <a:avLst/>
            </a:prstGeom>
            <a:ln w="5715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曲线连接符 41"/>
            <p:cNvCxnSpPr>
              <a:stCxn id="40" idx="0"/>
            </p:cNvCxnSpPr>
            <p:nvPr/>
          </p:nvCxnSpPr>
          <p:spPr>
            <a:xfrm rot="5400000" flipH="1" flipV="1">
              <a:off x="7732929" y="1663389"/>
              <a:ext cx="718016" cy="883428"/>
            </a:xfrm>
            <a:prstGeom prst="curvedConnector2">
              <a:avLst/>
            </a:prstGeom>
            <a:ln w="5715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曲线连接符 42"/>
            <p:cNvCxnSpPr>
              <a:stCxn id="39" idx="0"/>
            </p:cNvCxnSpPr>
            <p:nvPr/>
          </p:nvCxnSpPr>
          <p:spPr>
            <a:xfrm rot="16200000" flipV="1">
              <a:off x="9758159" y="1643526"/>
              <a:ext cx="793270" cy="910182"/>
            </a:xfrm>
            <a:prstGeom prst="curvedConnector2">
              <a:avLst/>
            </a:prstGeom>
            <a:ln w="5715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曲线连接符 43"/>
            <p:cNvCxnSpPr>
              <a:stCxn id="40" idx="2"/>
            </p:cNvCxnSpPr>
            <p:nvPr/>
          </p:nvCxnSpPr>
          <p:spPr>
            <a:xfrm rot="16200000" flipH="1">
              <a:off x="7785189" y="3972378"/>
              <a:ext cx="696737" cy="966669"/>
            </a:xfrm>
            <a:prstGeom prst="curvedConnector2">
              <a:avLst/>
            </a:prstGeom>
            <a:ln w="5715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曲线连接符 44"/>
            <p:cNvCxnSpPr>
              <a:stCxn id="39" idx="2"/>
            </p:cNvCxnSpPr>
            <p:nvPr/>
          </p:nvCxnSpPr>
          <p:spPr>
            <a:xfrm rot="5400000">
              <a:off x="9850479" y="4044675"/>
              <a:ext cx="696736" cy="822076"/>
            </a:xfrm>
            <a:prstGeom prst="curvedConnector2">
              <a:avLst/>
            </a:prstGeom>
            <a:ln w="5715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H="1">
              <a:off x="9171751" y="2834363"/>
              <a:ext cx="1" cy="754406"/>
            </a:xfrm>
            <a:prstGeom prst="straightConnector1">
              <a:avLst/>
            </a:prstGeom>
            <a:ln w="5715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9963" y="1215233"/>
              <a:ext cx="851190" cy="1729740"/>
            </a:xfrm>
            <a:prstGeom prst="rect">
              <a:avLst/>
            </a:prstGeom>
          </p:spPr>
        </p:pic>
        <p:cxnSp>
          <p:nvCxnSpPr>
            <p:cNvPr id="48" name="曲线连接符 47"/>
            <p:cNvCxnSpPr/>
            <p:nvPr/>
          </p:nvCxnSpPr>
          <p:spPr>
            <a:xfrm rot="5400000" flipH="1" flipV="1">
              <a:off x="7728490" y="1656902"/>
              <a:ext cx="718016" cy="883430"/>
            </a:xfrm>
            <a:prstGeom prst="curvedConnector2">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曲线连接符 48"/>
            <p:cNvCxnSpPr/>
            <p:nvPr/>
          </p:nvCxnSpPr>
          <p:spPr>
            <a:xfrm rot="16200000" flipH="1">
              <a:off x="7777195" y="3969837"/>
              <a:ext cx="696736" cy="966669"/>
            </a:xfrm>
            <a:prstGeom prst="curvedConnector2">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V="1">
              <a:off x="8639620" y="3235402"/>
              <a:ext cx="1242451" cy="13159"/>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1" name="图片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6848" y="3786284"/>
              <a:ext cx="932855" cy="2030510"/>
            </a:xfrm>
            <a:prstGeom prst="rect">
              <a:avLst/>
            </a:prstGeom>
          </p:spPr>
        </p:pic>
      </p:grpSp>
      <p:sp>
        <p:nvSpPr>
          <p:cNvPr id="52" name="矩形 51"/>
          <p:cNvSpPr/>
          <p:nvPr/>
        </p:nvSpPr>
        <p:spPr>
          <a:xfrm>
            <a:off x="2739434" y="6141634"/>
            <a:ext cx="6777139" cy="584775"/>
          </a:xfrm>
          <a:prstGeom prst="rect">
            <a:avLst/>
          </a:prstGeom>
          <a:noFill/>
        </p:spPr>
        <p:txBody>
          <a:bodyPr wrap="square" lIns="91440" tIns="45720" rIns="91440" bIns="45720">
            <a:spAutoFit/>
          </a:bodyPr>
          <a:lstStyle/>
          <a:p>
            <a:r>
              <a:rPr lang="en-US" altLang="zh-CN" sz="3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Consistent </a:t>
            </a:r>
            <a:r>
              <a:rPr lang="en-US" altLang="zh-CN"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t>
            </a:r>
            <a:r>
              <a:rPr lang="en-US" altLang="zh-CN" sz="3200" dirty="0" err="1"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orresp</a:t>
            </a:r>
            <a:r>
              <a:rPr lang="en-US" altLang="zh-CN" sz="3200"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by Shape Maps</a:t>
            </a:r>
            <a:endParaRPr lang="zh-CN" alt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3" name="Rectangle 52"/>
          <p:cNvSpPr/>
          <p:nvPr/>
        </p:nvSpPr>
        <p:spPr>
          <a:xfrm>
            <a:off x="2682240" y="1235097"/>
            <a:ext cx="1351280" cy="1579223"/>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 name="Group 3"/>
          <p:cNvGrpSpPr/>
          <p:nvPr/>
        </p:nvGrpSpPr>
        <p:grpSpPr>
          <a:xfrm>
            <a:off x="82937" y="1235097"/>
            <a:ext cx="3737224" cy="1497726"/>
            <a:chOff x="82937" y="1235097"/>
            <a:chExt cx="3737224" cy="1497726"/>
          </a:xfrm>
        </p:grpSpPr>
        <p:grpSp>
          <p:nvGrpSpPr>
            <p:cNvPr id="22" name="Group 21"/>
            <p:cNvGrpSpPr/>
            <p:nvPr/>
          </p:nvGrpSpPr>
          <p:grpSpPr>
            <a:xfrm>
              <a:off x="82937" y="1235097"/>
              <a:ext cx="3737224" cy="1497726"/>
              <a:chOff x="777629" y="1667224"/>
              <a:chExt cx="10303946" cy="4129399"/>
            </a:xfrm>
          </p:grpSpPr>
          <p:grpSp>
            <p:nvGrpSpPr>
              <p:cNvPr id="23" name="Group 22"/>
              <p:cNvGrpSpPr/>
              <p:nvPr/>
            </p:nvGrpSpPr>
            <p:grpSpPr>
              <a:xfrm>
                <a:off x="777629" y="1854299"/>
                <a:ext cx="10303946" cy="3942324"/>
                <a:chOff x="777629" y="1854299"/>
                <a:chExt cx="10303946" cy="3942324"/>
              </a:xfrm>
            </p:grpSpPr>
            <p:pic>
              <p:nvPicPr>
                <p:cNvPr id="25"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5642" y="3012162"/>
                  <a:ext cx="826163" cy="1516601"/>
                </a:xfrm>
                <a:prstGeom prst="rect">
                  <a:avLst/>
                </a:prstGeom>
              </p:spPr>
            </p:pic>
            <p:pic>
              <p:nvPicPr>
                <p:cNvPr id="26" name="图片 19"/>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7629" y="3178531"/>
                  <a:ext cx="478006" cy="1097280"/>
                </a:xfrm>
                <a:prstGeom prst="rect">
                  <a:avLst/>
                </a:prstGeom>
              </p:spPr>
            </p:pic>
            <p:pic>
              <p:nvPicPr>
                <p:cNvPr id="27" name="图片 22"/>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20525" y="3122448"/>
                  <a:ext cx="501802" cy="1092252"/>
                </a:xfrm>
                <a:prstGeom prst="rect">
                  <a:avLst/>
                </a:prstGeom>
              </p:spPr>
            </p:pic>
            <p:pic>
              <p:nvPicPr>
                <p:cNvPr id="28" name="图片 23"/>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51059" y="4266370"/>
                  <a:ext cx="604645" cy="1097280"/>
                </a:xfrm>
                <a:prstGeom prst="rect">
                  <a:avLst/>
                </a:prstGeom>
              </p:spPr>
            </p:pic>
            <p:pic>
              <p:nvPicPr>
                <p:cNvPr id="29" name="图片 24"/>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30353" y="2072102"/>
                  <a:ext cx="630195" cy="1097280"/>
                </a:xfrm>
                <a:prstGeom prst="rect">
                  <a:avLst/>
                </a:prstGeom>
              </p:spPr>
            </p:pic>
            <p:pic>
              <p:nvPicPr>
                <p:cNvPr id="30" name="图片 26"/>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83668" y="2040832"/>
                  <a:ext cx="653846" cy="1097280"/>
                </a:xfrm>
                <a:prstGeom prst="rect">
                  <a:avLst/>
                </a:prstGeom>
              </p:spPr>
            </p:pic>
            <p:pic>
              <p:nvPicPr>
                <p:cNvPr id="31" name="图片 27"/>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6689" y="4316231"/>
                  <a:ext cx="578621" cy="1097280"/>
                </a:xfrm>
                <a:prstGeom prst="rect">
                  <a:avLst/>
                </a:prstGeom>
              </p:spPr>
            </p:pic>
            <p:pic>
              <p:nvPicPr>
                <p:cNvPr id="32" name="图片 29"/>
                <p:cNvPicPr>
                  <a:picLocks noChangeAspect="1"/>
                </p:cNvPicPr>
                <p:nvPr/>
              </p:nvPicPr>
              <p:blipFill>
                <a:blip r:embed="rId20" cstate="print">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44009" y="4655312"/>
                  <a:ext cx="778350" cy="1141311"/>
                </a:xfrm>
                <a:prstGeom prst="rect">
                  <a:avLst/>
                </a:prstGeom>
              </p:spPr>
            </p:pic>
            <p:pic>
              <p:nvPicPr>
                <p:cNvPr id="34" name="Picture 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266496" y="1854299"/>
                  <a:ext cx="1491767" cy="1532886"/>
                </a:xfrm>
                <a:prstGeom prst="rect">
                  <a:avLst/>
                </a:prstGeom>
              </p:spPr>
            </p:pic>
            <p:pic>
              <p:nvPicPr>
                <p:cNvPr id="35" name="图片 3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563334" y="2845043"/>
                  <a:ext cx="994040" cy="1824776"/>
                </a:xfrm>
                <a:prstGeom prst="rect">
                  <a:avLst/>
                </a:prstGeom>
              </p:spPr>
            </p:pic>
            <p:pic>
              <p:nvPicPr>
                <p:cNvPr id="36" name="图片 37"/>
                <p:cNvPicPr>
                  <a:picLocks noChangeAspect="1"/>
                </p:cNvPicPr>
                <p:nvPr/>
              </p:nvPicPr>
              <p:blipFill>
                <a:blip r:embed="rId24" cstate="print">
                  <a:extLst>
                    <a:ext uri="{BEBA8EAE-BF5A-486C-A8C5-ECC9F3942E4B}">
                      <a14:imgProps xmlns:a14="http://schemas.microsoft.com/office/drawing/2010/main">
                        <a14:imgLayer r:embed="rId2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57650" y="2845043"/>
                  <a:ext cx="920199" cy="1745039"/>
                </a:xfrm>
                <a:prstGeom prst="rect">
                  <a:avLst/>
                </a:prstGeom>
              </p:spPr>
            </p:pic>
            <p:cxnSp>
              <p:nvCxnSpPr>
                <p:cNvPr id="37" name="直接箭头连接符 39"/>
                <p:cNvCxnSpPr/>
                <p:nvPr/>
              </p:nvCxnSpPr>
              <p:spPr>
                <a:xfrm flipH="1" flipV="1">
                  <a:off x="9060354" y="4316231"/>
                  <a:ext cx="463826" cy="5846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40"/>
                <p:cNvCxnSpPr/>
                <p:nvPr/>
              </p:nvCxnSpPr>
              <p:spPr>
                <a:xfrm flipH="1" flipV="1">
                  <a:off x="10617749" y="4316231"/>
                  <a:ext cx="463826" cy="5846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035642" y="1667224"/>
                <a:ext cx="580043" cy="1178732"/>
              </a:xfrm>
              <a:prstGeom prst="rect">
                <a:avLst/>
              </a:prstGeom>
            </p:spPr>
          </p:pic>
        </p:grpSp>
        <p:pic>
          <p:nvPicPr>
            <p:cNvPr id="54" name="Picture 53" descr="depthestimation.png"/>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05734" y="2019353"/>
              <a:ext cx="541934" cy="551419"/>
            </a:xfrm>
            <a:prstGeom prst="rect">
              <a:avLst/>
            </a:prstGeom>
          </p:spPr>
        </p:pic>
      </p:grpSp>
    </p:spTree>
    <p:extLst>
      <p:ext uri="{BB962C8B-B14F-4D97-AF65-F5344CB8AC3E}">
        <p14:creationId xmlns:p14="http://schemas.microsoft.com/office/powerpoint/2010/main" val="30299178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5"/>
</p:tagLst>
</file>

<file path=ppt/tags/tag2.xml><?xml version="1.0" encoding="utf-8"?>
<p:tagLst xmlns:a="http://schemas.openxmlformats.org/drawingml/2006/main" xmlns:r="http://schemas.openxmlformats.org/officeDocument/2006/relationships" xmlns:p="http://schemas.openxmlformats.org/presentationml/2006/main">
  <p:tag name="TIMING" val="|0|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11112</TotalTime>
  <Words>1787</Words>
  <Application>Microsoft Office PowerPoint</Application>
  <PresentationFormat>宽屏</PresentationFormat>
  <Paragraphs>218</Paragraphs>
  <Slides>27</Slides>
  <Notes>25</Notes>
  <HiddenSlides>1</HiddenSlides>
  <MMClips>7</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27</vt:i4>
      </vt:variant>
    </vt:vector>
  </HeadingPairs>
  <TitlesOfParts>
    <vt:vector size="36" baseType="lpstr">
      <vt:lpstr>MS PGothic</vt:lpstr>
      <vt:lpstr>宋体</vt:lpstr>
      <vt:lpstr>Arial</vt:lpstr>
      <vt:lpstr>Calibri</vt:lpstr>
      <vt:lpstr>Calibri Light</vt:lpstr>
      <vt:lpstr>Cambria Math</vt:lpstr>
      <vt:lpstr>Times New Roman</vt:lpstr>
      <vt:lpstr>Wingdings</vt:lpstr>
      <vt:lpstr>Office 主题</vt:lpstr>
      <vt:lpstr>Estimating Image Depth from Shape Collections </vt:lpstr>
      <vt:lpstr>Depth Estimation From a Single Image</vt:lpstr>
      <vt:lpstr>High-quality Point Cloud Reconstruction</vt:lpstr>
      <vt:lpstr>Related work</vt:lpstr>
      <vt:lpstr>Shape-guided depth estimation</vt:lpstr>
      <vt:lpstr>Fundamental Challenges</vt:lpstr>
      <vt:lpstr>Solution: Guidance from Shape Collection </vt:lpstr>
      <vt:lpstr>Solution: Guidance from Shape Collection </vt:lpstr>
      <vt:lpstr>Solution: Guidance from Shape Collection </vt:lpstr>
      <vt:lpstr>Pipeline</vt:lpstr>
      <vt:lpstr>Pose Estimation</vt:lpstr>
      <vt:lpstr>2D Matching</vt:lpstr>
      <vt:lpstr>Deformable Matching</vt:lpstr>
      <vt:lpstr>PowerPoint 演示文稿</vt:lpstr>
      <vt:lpstr>Deformation model</vt:lpstr>
      <vt:lpstr>Shape deformation subspace </vt:lpstr>
      <vt:lpstr>Optimization Objective</vt:lpstr>
      <vt:lpstr>Experiment results</vt:lpstr>
      <vt:lpstr>PowerPoint 演示文稿</vt:lpstr>
      <vt:lpstr>PowerPoint 演示文稿</vt:lpstr>
      <vt:lpstr>PowerPoint 演示文稿</vt:lpstr>
      <vt:lpstr>Towards Scalable Shape Modeling</vt:lpstr>
      <vt:lpstr>Complementary Information Transportation</vt:lpstr>
      <vt:lpstr>Limitation &amp; Future Work</vt:lpstr>
      <vt:lpstr>Acknowledgement</vt:lpstr>
      <vt:lpstr>Thank you!</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Estimating Image Depth from Shape Collections</dc:title>
  <dc:creator>Hao Su</dc:creator>
  <cp:lastModifiedBy>Hao Su</cp:lastModifiedBy>
  <cp:revision>304</cp:revision>
  <dcterms:created xsi:type="dcterms:W3CDTF">2014-07-30T21:45:37Z</dcterms:created>
  <dcterms:modified xsi:type="dcterms:W3CDTF">2014-08-22T05:19:07Z</dcterms:modified>
</cp:coreProperties>
</file>