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mp4" ContentType="video/mp4"/>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media/image70.jpg" ContentType="image/png"/>
  <Override PartName="/ppt/media/image72.jpg" ContentType="image/pn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694" r:id="rId3"/>
    <p:sldId id="696" r:id="rId4"/>
    <p:sldId id="1018" r:id="rId5"/>
    <p:sldId id="1071" r:id="rId6"/>
    <p:sldId id="1072" r:id="rId7"/>
    <p:sldId id="1075" r:id="rId8"/>
    <p:sldId id="1076" r:id="rId9"/>
    <p:sldId id="1077" r:id="rId10"/>
    <p:sldId id="1020" r:id="rId11"/>
    <p:sldId id="1035" r:id="rId12"/>
    <p:sldId id="1036" r:id="rId13"/>
    <p:sldId id="1037" r:id="rId14"/>
    <p:sldId id="1038" r:id="rId15"/>
    <p:sldId id="1049" r:id="rId16"/>
    <p:sldId id="1050" r:id="rId17"/>
    <p:sldId id="1051" r:id="rId18"/>
    <p:sldId id="969" r:id="rId19"/>
    <p:sldId id="970" r:id="rId20"/>
    <p:sldId id="763" r:id="rId21"/>
    <p:sldId id="889" r:id="rId22"/>
    <p:sldId id="918" r:id="rId23"/>
    <p:sldId id="1052" r:id="rId24"/>
    <p:sldId id="923" r:id="rId25"/>
    <p:sldId id="924" r:id="rId26"/>
    <p:sldId id="1002" r:id="rId27"/>
    <p:sldId id="1003" r:id="rId28"/>
    <p:sldId id="1004" r:id="rId29"/>
    <p:sldId id="1005" r:id="rId30"/>
    <p:sldId id="1006" r:id="rId31"/>
    <p:sldId id="1007" r:id="rId32"/>
    <p:sldId id="1008" r:id="rId33"/>
    <p:sldId id="1059" r:id="rId34"/>
    <p:sldId id="925" r:id="rId35"/>
    <p:sldId id="926" r:id="rId36"/>
    <p:sldId id="1060" r:id="rId37"/>
    <p:sldId id="929" r:id="rId38"/>
    <p:sldId id="930" r:id="rId39"/>
    <p:sldId id="1062" r:id="rId40"/>
    <p:sldId id="932" r:id="rId41"/>
    <p:sldId id="933" r:id="rId42"/>
    <p:sldId id="934" r:id="rId43"/>
    <p:sldId id="1114" r:id="rId44"/>
    <p:sldId id="1115" r:id="rId45"/>
    <p:sldId id="1116" r:id="rId46"/>
    <p:sldId id="938" r:id="rId47"/>
    <p:sldId id="915" r:id="rId48"/>
    <p:sldId id="1085" r:id="rId49"/>
    <p:sldId id="1086" r:id="rId50"/>
    <p:sldId id="1087" r:id="rId51"/>
    <p:sldId id="1110" r:id="rId52"/>
    <p:sldId id="917" r:id="rId53"/>
    <p:sldId id="1104" r:id="rId54"/>
    <p:sldId id="1093" r:id="rId55"/>
    <p:sldId id="1107" r:id="rId56"/>
    <p:sldId id="1106" r:id="rId57"/>
    <p:sldId id="1109" r:id="rId58"/>
    <p:sldId id="1111" r:id="rId59"/>
    <p:sldId id="1112" r:id="rId60"/>
    <p:sldId id="1113" r:id="rId61"/>
    <p:sldId id="916" r:id="rId62"/>
    <p:sldId id="971" r:id="rId63"/>
    <p:sldId id="96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o Su" initials="H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FF0000"/>
    <a:srgbClr val="5B9BD5"/>
    <a:srgbClr val="FFFFFF"/>
    <a:srgbClr val="B0D463"/>
    <a:srgbClr val="F5EC3B"/>
    <a:srgbClr val="8E0000"/>
    <a:srgbClr val="7E0000"/>
    <a:srgbClr val="FCFCFC"/>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45" autoAdjust="0"/>
    <p:restoredTop sz="86720" autoAdjust="0"/>
  </p:normalViewPr>
  <p:slideViewPr>
    <p:cSldViewPr snapToGrid="0">
      <p:cViewPr varScale="1">
        <p:scale>
          <a:sx n="93" d="100"/>
          <a:sy n="93" d="100"/>
        </p:scale>
        <p:origin x="1032" y="2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commentAuthors" Target="commentAuthors.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1"/>
        <c:ser>
          <c:idx val="0"/>
          <c:order val="0"/>
          <c:tx>
            <c:strRef>
              <c:f>Sheet1!$B$1</c:f>
              <c:strCache>
                <c:ptCount val="1"/>
                <c:pt idx="0">
                  <c:v>Series 1</c:v>
                </c:pt>
              </c:strCache>
            </c:strRef>
          </c:tx>
          <c:invertIfNegative val="0"/>
          <c:cat>
            <c:strRef>
              <c:f>Sheet1!$A$2:$A$3</c:f>
              <c:strCache>
                <c:ptCount val="2"/>
                <c:pt idx="0">
                  <c:v>Vps&amp;Kps (CVPR15)</c:v>
                </c:pt>
                <c:pt idx="1">
                  <c:v>RenderForCNN (Ours)</c:v>
                </c:pt>
              </c:strCache>
            </c:strRef>
          </c:cat>
          <c:val>
            <c:numRef>
              <c:f>Sheet1!$B$2:$B$3</c:f>
              <c:numCache>
                <c:formatCode>General</c:formatCode>
                <c:ptCount val="2"/>
                <c:pt idx="0">
                  <c:v>15.6</c:v>
                </c:pt>
                <c:pt idx="1">
                  <c:v>11.7</c:v>
                </c:pt>
              </c:numCache>
            </c:numRef>
          </c:val>
          <c:extLst xmlns:c16r2="http://schemas.microsoft.com/office/drawing/2015/06/chart">
            <c:ext xmlns:c16="http://schemas.microsoft.com/office/drawing/2014/chart" uri="{C3380CC4-5D6E-409C-BE32-E72D297353CC}">
              <c16:uniqueId val="{00000000-3A4D-4A6B-81B9-8E4AB0001A67}"/>
            </c:ext>
          </c:extLst>
        </c:ser>
        <c:dLbls>
          <c:showLegendKey val="0"/>
          <c:showVal val="0"/>
          <c:showCatName val="0"/>
          <c:showSerName val="0"/>
          <c:showPercent val="0"/>
          <c:showBubbleSize val="0"/>
        </c:dLbls>
        <c:gapWidth val="0"/>
        <c:axId val="2004683504"/>
        <c:axId val="2048565008"/>
      </c:barChart>
      <c:catAx>
        <c:axId val="2004683504"/>
        <c:scaling>
          <c:orientation val="minMax"/>
        </c:scaling>
        <c:delete val="0"/>
        <c:axPos val="b"/>
        <c:numFmt formatCode="General" sourceLinked="0"/>
        <c:majorTickMark val="out"/>
        <c:minorTickMark val="none"/>
        <c:tickLblPos val="nextTo"/>
        <c:txPr>
          <a:bodyPr/>
          <a:lstStyle/>
          <a:p>
            <a:pPr>
              <a:defRPr>
                <a:latin typeface="Helvetica"/>
                <a:cs typeface="Helvetica"/>
              </a:defRPr>
            </a:pPr>
            <a:endParaRPr lang="en-US"/>
          </a:p>
        </c:txPr>
        <c:crossAx val="2048565008"/>
        <c:crosses val="autoZero"/>
        <c:auto val="1"/>
        <c:lblAlgn val="ctr"/>
        <c:lblOffset val="100"/>
        <c:noMultiLvlLbl val="0"/>
      </c:catAx>
      <c:valAx>
        <c:axId val="2048565008"/>
        <c:scaling>
          <c:orientation val="minMax"/>
          <c:min val="8.0"/>
        </c:scaling>
        <c:delete val="0"/>
        <c:axPos val="l"/>
        <c:majorGridlines>
          <c:spPr>
            <a:ln>
              <a:noFill/>
            </a:ln>
          </c:spPr>
        </c:majorGridlines>
        <c:title>
          <c:tx>
            <c:rich>
              <a:bodyPr/>
              <a:lstStyle/>
              <a:p>
                <a:pPr>
                  <a:defRPr/>
                </a:pPr>
                <a:r>
                  <a:rPr lang="en-US" b="0" dirty="0"/>
                  <a:t>Viewpoint</a:t>
                </a:r>
                <a:r>
                  <a:rPr lang="en-US" b="0" baseline="0" dirty="0"/>
                  <a:t> Median Error</a:t>
                </a:r>
                <a:endParaRPr lang="en-US" b="0" dirty="0"/>
              </a:p>
            </c:rich>
          </c:tx>
          <c:overlay val="0"/>
        </c:title>
        <c:numFmt formatCode="General" sourceLinked="1"/>
        <c:majorTickMark val="out"/>
        <c:minorTickMark val="none"/>
        <c:tickLblPos val="nextTo"/>
        <c:txPr>
          <a:bodyPr/>
          <a:lstStyle/>
          <a:p>
            <a:pPr>
              <a:defRPr>
                <a:latin typeface="Helvetica"/>
                <a:cs typeface="Helvetica"/>
              </a:defRPr>
            </a:pPr>
            <a:endParaRPr lang="en-US"/>
          </a:p>
        </c:txPr>
        <c:crossAx val="20046835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3FB82-2F2C-46CD-8EA7-D8714F1DBD1C}" type="datetimeFigureOut">
              <a:rPr lang="en-US" smtClean="0"/>
              <a:t>12/15/16</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35A8B-ACE8-4588-9DCD-BF3B0B20FA5D}" type="slidenum">
              <a:rPr lang="en-US" smtClean="0"/>
              <a:t>‹#›</a:t>
            </a:fld>
            <a:endParaRPr lang="en-US"/>
          </a:p>
        </p:txBody>
      </p:sp>
    </p:spTree>
    <p:extLst>
      <p:ext uri="{BB962C8B-B14F-4D97-AF65-F5344CB8AC3E}">
        <p14:creationId xmlns:p14="http://schemas.microsoft.com/office/powerpoint/2010/main" val="351394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talk, I will introduce my latest work on how I bridge the virtual world of 3d shapes and real world of 2d images. This is a interdisciplinary study across computer vision, computer graphics, and machine learning.</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a:t>
            </a:fld>
            <a:endParaRPr lang="en-US" dirty="0"/>
          </a:p>
        </p:txBody>
      </p:sp>
    </p:spTree>
    <p:extLst>
      <p:ext uri="{BB962C8B-B14F-4D97-AF65-F5344CB8AC3E}">
        <p14:creationId xmlns:p14="http://schemas.microsoft.com/office/powerpoint/2010/main" val="448112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t>But how can we teach computers to do the same? 3D</a:t>
            </a:r>
            <a:r>
              <a:rPr lang="en-US" sz="1200" baseline="0" dirty="0"/>
              <a:t> understanding involves many cues. Besides, like we showed before, 3D attributes in an image is very rich, such as depth, pose, 3D symmetry, etc.</a:t>
            </a:r>
          </a:p>
          <a:p>
            <a:pPr marL="0" marR="0" indent="0" algn="l" defTabSz="914400" rtl="0" eaLnBrk="1" fontAlgn="auto" latinLnBrk="0" hangingPunct="1">
              <a:lnSpc>
                <a:spcPct val="150000"/>
              </a:lnSpc>
              <a:spcBef>
                <a:spcPts val="0"/>
              </a:spcBef>
              <a:spcAft>
                <a:spcPts val="0"/>
              </a:spcAft>
              <a:buClrTx/>
              <a:buSzTx/>
              <a:buFontTx/>
              <a:buNone/>
              <a:tabLst/>
              <a:defRPr/>
            </a:pPr>
            <a:r>
              <a:rPr lang="en-US" sz="1200" baseline="0" dirty="0"/>
              <a:t>Explicitly modeling them seems extremely challenging, if possible. </a:t>
            </a:r>
          </a:p>
          <a:p>
            <a:pPr>
              <a:lnSpc>
                <a:spcPct val="150000"/>
              </a:lnSpc>
            </a:pPr>
            <a:r>
              <a:rPr lang="en-US" altLang="zh-CN" sz="1200" baseline="0" dirty="0"/>
              <a:t>In this context, we explore a data-driven approach, that learns to lift 2D images to 3D, under a unified framework that I call it “render for </a:t>
            </a:r>
            <a:r>
              <a:rPr lang="en-US" altLang="zh-CN" sz="1200" baseline="0" dirty="0" err="1"/>
              <a:t>cnn</a:t>
            </a:r>
            <a:r>
              <a:rPr lang="en-US" altLang="zh-CN" sz="1200" baseline="0" dirty="0"/>
              <a:t>”. </a:t>
            </a:r>
            <a:endParaRPr lang="en-US" sz="1200" baseline="0" dirty="0"/>
          </a:p>
        </p:txBody>
      </p:sp>
      <p:sp>
        <p:nvSpPr>
          <p:cNvPr id="4" name="Slide Number Placeholder 3"/>
          <p:cNvSpPr>
            <a:spLocks noGrp="1"/>
          </p:cNvSpPr>
          <p:nvPr>
            <p:ph type="sldNum" sz="quarter" idx="10"/>
          </p:nvPr>
        </p:nvSpPr>
        <p:spPr/>
        <p:txBody>
          <a:bodyPr/>
          <a:lstStyle/>
          <a:p>
            <a:fld id="{C4235A8B-ACE8-4588-9DCD-BF3B0B20FA5D}" type="slidenum">
              <a:rPr lang="en-US" smtClean="0"/>
              <a:t>10</a:t>
            </a:fld>
            <a:endParaRPr lang="en-US"/>
          </a:p>
        </p:txBody>
      </p:sp>
    </p:spTree>
    <p:extLst>
      <p:ext uri="{BB962C8B-B14F-4D97-AF65-F5344CB8AC3E}">
        <p14:creationId xmlns:p14="http://schemas.microsoft.com/office/powerpoint/2010/main" val="1082524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framework, we first build a virtual environment</a:t>
            </a:r>
            <a:r>
              <a:rPr lang="en-US" baseline="0" dirty="0"/>
              <a:t> using 3D shapes. The shapes are annotated with rich attributes.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11</a:t>
            </a:fld>
            <a:endParaRPr lang="en-US"/>
          </a:p>
        </p:txBody>
      </p:sp>
    </p:spTree>
    <p:extLst>
      <p:ext uri="{BB962C8B-B14F-4D97-AF65-F5344CB8AC3E}">
        <p14:creationId xmlns:p14="http://schemas.microsoft.com/office/powerpoint/2010/main" val="961411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use a simulation</a:t>
            </a:r>
            <a:r>
              <a:rPr lang="en-US" baseline="0" dirty="0"/>
              <a:t> </a:t>
            </a:r>
            <a:r>
              <a:rPr lang="en-US" dirty="0"/>
              <a:t>engine to acquire</a:t>
            </a:r>
            <a:r>
              <a:rPr lang="en-US" baseline="0" dirty="0"/>
              <a:t> many synthetic data. In the image setting, along with the simulation process, annotations on 3D shapes are projected to each pixel of the synthetic images. </a:t>
            </a:r>
          </a:p>
          <a:p>
            <a:endParaRPr lang="en-US" baseline="0" dirty="0"/>
          </a:p>
          <a:p>
            <a:r>
              <a:rPr lang="en-US" baseline="0" dirty="0"/>
              <a:t>So we have quite a large volume of data with annotations. In fact, manually annotating many detailed object attributes, such as viewpoints, is extremely expensive. But through this pipeline, this is almost no time and money investment.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12</a:t>
            </a:fld>
            <a:endParaRPr lang="en-US"/>
          </a:p>
        </p:txBody>
      </p:sp>
    </p:spTree>
    <p:extLst>
      <p:ext uri="{BB962C8B-B14F-4D97-AF65-F5344CB8AC3E}">
        <p14:creationId xmlns:p14="http://schemas.microsoft.com/office/powerpoint/2010/main" val="311988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use this set of synthetic data to train learning</a:t>
            </a:r>
            <a:r>
              <a:rPr lang="en-US" baseline="0" dirty="0"/>
              <a:t> algorithms</a:t>
            </a:r>
            <a:r>
              <a:rPr lang="en-US" dirty="0"/>
              <a:t>,</a:t>
            </a:r>
            <a:r>
              <a:rPr lang="en-US" baseline="0" dirty="0"/>
              <a:t> which </a:t>
            </a:r>
            <a:r>
              <a:rPr lang="en-US" dirty="0"/>
              <a:t>predicts the labels that can be as dense</a:t>
            </a:r>
            <a:r>
              <a:rPr lang="en-US" baseline="0" dirty="0"/>
              <a:t> as per-pixel </a:t>
            </a:r>
            <a:r>
              <a:rPr lang="en-US" dirty="0"/>
              <a:t>from the synthetic images. </a:t>
            </a:r>
          </a:p>
        </p:txBody>
      </p:sp>
      <p:sp>
        <p:nvSpPr>
          <p:cNvPr id="4" name="Slide Number Placeholder 3"/>
          <p:cNvSpPr>
            <a:spLocks noGrp="1"/>
          </p:cNvSpPr>
          <p:nvPr>
            <p:ph type="sldNum" sz="quarter" idx="10"/>
          </p:nvPr>
        </p:nvSpPr>
        <p:spPr/>
        <p:txBody>
          <a:bodyPr/>
          <a:lstStyle/>
          <a:p>
            <a:fld id="{C4235A8B-ACE8-4588-9DCD-BF3B0B20FA5D}" type="slidenum">
              <a:rPr lang="en-US" smtClean="0"/>
              <a:t>13</a:t>
            </a:fld>
            <a:endParaRPr lang="en-US"/>
          </a:p>
        </p:txBody>
      </p:sp>
    </p:spTree>
    <p:extLst>
      <p:ext uri="{BB962C8B-B14F-4D97-AF65-F5344CB8AC3E}">
        <p14:creationId xmlns:p14="http://schemas.microsoft.com/office/powerpoint/2010/main" val="1679429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altLang="zh-CN" dirty="0"/>
              <a:t>t test time, we adapt</a:t>
            </a:r>
            <a:r>
              <a:rPr lang="en-US" altLang="zh-CN" baseline="0" dirty="0"/>
              <a:t> </a:t>
            </a:r>
            <a:r>
              <a:rPr lang="en-US" altLang="zh-CN" dirty="0"/>
              <a:t>the trained deep learning system to predict</a:t>
            </a:r>
            <a:r>
              <a:rPr lang="en-US" altLang="zh-CN" baseline="0" dirty="0"/>
              <a:t> object attributes for unseen real data. [click next]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14</a:t>
            </a:fld>
            <a:endParaRPr lang="en-US"/>
          </a:p>
        </p:txBody>
      </p:sp>
    </p:spTree>
    <p:extLst>
      <p:ext uri="{BB962C8B-B14F-4D97-AF65-F5344CB8AC3E}">
        <p14:creationId xmlns:p14="http://schemas.microsoft.com/office/powerpoint/2010/main" val="1325084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To build such</a:t>
            </a:r>
            <a:r>
              <a:rPr lang="en-US" sz="1200" baseline="0" dirty="0"/>
              <a:t> a system, the key is to collect enough high-quality 3D data, because learning methods, especially deep learning, are data hungry... This is already evidenced by the progress of image </a:t>
            </a:r>
            <a:r>
              <a:rPr lang="en-US" sz="1200" dirty="0">
                <a:latin typeface="Helvetica" charset="0"/>
                <a:ea typeface="Helvetica" charset="0"/>
                <a:cs typeface="Helvetica" charset="0"/>
              </a:rPr>
              <a:t>classification</a:t>
            </a:r>
            <a:r>
              <a:rPr lang="en-US" sz="1200" baseline="0" dirty="0"/>
              <a:t>. The great progress in the last few years is actually backed by  the emergence of big datasets, containing millions of images.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15</a:t>
            </a:fld>
            <a:endParaRPr lang="en-US"/>
          </a:p>
        </p:txBody>
      </p:sp>
    </p:spTree>
    <p:extLst>
      <p:ext uri="{BB962C8B-B14F-4D97-AF65-F5344CB8AC3E}">
        <p14:creationId xmlns:p14="http://schemas.microsoft.com/office/powerpoint/2010/main" val="400947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if we review the 3D shape dataset, they are much smaller in scale and limited in diversity. For example, the largest datasets have less than 10K models, as opposed to 20 million images indexed by ImageNet.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16</a:t>
            </a:fld>
            <a:endParaRPr lang="en-US"/>
          </a:p>
        </p:txBody>
      </p:sp>
    </p:spTree>
    <p:extLst>
      <p:ext uri="{BB962C8B-B14F-4D97-AF65-F5344CB8AC3E}">
        <p14:creationId xmlns:p14="http://schemas.microsoft.com/office/powerpoint/2010/main" val="1354542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image dataset and shape dataset</a:t>
            </a:r>
            <a:r>
              <a:rPr lang="en-US" baseline="0" dirty="0"/>
              <a:t> in the same graph, then we that 3d shape dataset is at its infant stage.</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17</a:t>
            </a:fld>
            <a:endParaRPr lang="en-US"/>
          </a:p>
        </p:txBody>
      </p:sp>
    </p:spTree>
    <p:extLst>
      <p:ext uri="{BB962C8B-B14F-4D97-AF65-F5344CB8AC3E}">
        <p14:creationId xmlns:p14="http://schemas.microsoft.com/office/powerpoint/2010/main" val="1746362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observation inspires me to </a:t>
            </a:r>
            <a:r>
              <a:rPr lang="en-US" sz="1200" baseline="0" dirty="0"/>
              <a:t>construct of a large-scale 3D object database, named </a:t>
            </a:r>
            <a:r>
              <a:rPr lang="en-US" sz="1200" baseline="0" dirty="0" err="1"/>
              <a:t>ShapeNet</a:t>
            </a:r>
            <a:r>
              <a:rPr lang="en-US" sz="1200" baseline="0" dirty="0"/>
              <a:t>. This is a cross-group cross-institute collaboration, with Pat, Silvio here, and Prof. </a:t>
            </a:r>
            <a:r>
              <a:rPr lang="en-US" sz="1200" baseline="0" dirty="0" err="1"/>
              <a:t>Funkhouser</a:t>
            </a:r>
            <a:r>
              <a:rPr lang="en-US" sz="1200" baseline="0" dirty="0"/>
              <a:t> from Princeton and Prof. Huang from UT Austin.</a:t>
            </a:r>
            <a:endParaRPr lang="en-US" dirty="0"/>
          </a:p>
          <a:p>
            <a:r>
              <a:rPr lang="en-US" dirty="0"/>
              <a:t>The current version of </a:t>
            </a:r>
            <a:r>
              <a:rPr lang="en-US" dirty="0" err="1"/>
              <a:t>ShapeNet</a:t>
            </a:r>
            <a:r>
              <a:rPr lang="en-US" dirty="0"/>
              <a:t> covers most daily man-made</a:t>
            </a:r>
            <a:r>
              <a:rPr lang="en-US" baseline="0" dirty="0"/>
              <a:t> objects, from indoor to outdoor.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18</a:t>
            </a:fld>
            <a:endParaRPr lang="en-US"/>
          </a:p>
        </p:txBody>
      </p:sp>
    </p:spTree>
    <p:extLst>
      <p:ext uri="{BB962C8B-B14F-4D97-AF65-F5344CB8AC3E}">
        <p14:creationId xmlns:p14="http://schemas.microsoft.com/office/powerpoint/2010/main" val="1504831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 richly annotated with many properties, such as symmetry, parts, affordance,</a:t>
            </a:r>
            <a:r>
              <a:rPr lang="en-US" baseline="0" dirty="0"/>
              <a:t> and</a:t>
            </a:r>
            <a:r>
              <a:rPr lang="en-US" dirty="0"/>
              <a:t> materials.</a:t>
            </a:r>
          </a:p>
        </p:txBody>
      </p:sp>
      <p:sp>
        <p:nvSpPr>
          <p:cNvPr id="4" name="Slide Number Placeholder 3"/>
          <p:cNvSpPr>
            <a:spLocks noGrp="1"/>
          </p:cNvSpPr>
          <p:nvPr>
            <p:ph type="sldNum" sz="quarter" idx="10"/>
          </p:nvPr>
        </p:nvSpPr>
        <p:spPr/>
        <p:txBody>
          <a:bodyPr/>
          <a:lstStyle/>
          <a:p>
            <a:fld id="{C4235A8B-ACE8-4588-9DCD-BF3B0B20FA5D}" type="slidenum">
              <a:rPr lang="en-US" smtClean="0"/>
              <a:t>19</a:t>
            </a:fld>
            <a:endParaRPr lang="en-US" dirty="0"/>
          </a:p>
        </p:txBody>
      </p:sp>
    </p:spTree>
    <p:extLst>
      <p:ext uri="{BB962C8B-B14F-4D97-AF65-F5344CB8AC3E}">
        <p14:creationId xmlns:p14="http://schemas.microsoft.com/office/powerpoint/2010/main" val="8912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fascinating to ask, how humans infer and represent 3D in their mind? In fact, humans are</a:t>
            </a:r>
            <a:r>
              <a:rPr lang="en-US" baseline="0" dirty="0"/>
              <a:t> so good at inferring 3D from even a single image. Look at this picture, you can’t help but worry for the boy.</a:t>
            </a:r>
            <a:endParaRPr lang="en-US" dirty="0"/>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a:t>
            </a:fld>
            <a:endParaRPr lang="en-US"/>
          </a:p>
        </p:txBody>
      </p:sp>
    </p:spTree>
    <p:extLst>
      <p:ext uri="{BB962C8B-B14F-4D97-AF65-F5344CB8AC3E}">
        <p14:creationId xmlns:p14="http://schemas.microsoft.com/office/powerpoint/2010/main" val="1895770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t>Compared with state-of-the-art,</a:t>
            </a:r>
            <a:r>
              <a:rPr lang="en-US" sz="1200" baseline="0" dirty="0"/>
              <a:t> t</a:t>
            </a:r>
            <a:r>
              <a:rPr lang="en-US" sz="1200" dirty="0"/>
              <a:t>his database is much larger in scale and diversity.</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20</a:t>
            </a:fld>
            <a:endParaRPr lang="en-US"/>
          </a:p>
        </p:txBody>
      </p:sp>
    </p:spTree>
    <p:extLst>
      <p:ext uri="{BB962C8B-B14F-4D97-AF65-F5344CB8AC3E}">
        <p14:creationId xmlns:p14="http://schemas.microsoft.com/office/powerpoint/2010/main" val="2044663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database,</a:t>
            </a:r>
            <a:r>
              <a:rPr lang="en-US" baseline="0" dirty="0"/>
              <a:t> we build a 3D virtual world with </a:t>
            </a:r>
            <a:r>
              <a:rPr lang="en-US" dirty="0"/>
              <a:t>geometry and physics attributes.</a:t>
            </a:r>
            <a:r>
              <a:rPr lang="en-US" baseline="0" dirty="0"/>
              <a:t> And we can explore the </a:t>
            </a:r>
            <a:r>
              <a:rPr lang="en-US" baseline="0" dirty="0" err="1"/>
              <a:t>SynthesizeForLearning</a:t>
            </a:r>
            <a:r>
              <a:rPr lang="en-US" baseline="0" dirty="0"/>
              <a:t> idea to bridge the virtual world and real world. I will show you various applications following this paradigm.</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21</a:t>
            </a:fld>
            <a:endParaRPr lang="en-US"/>
          </a:p>
        </p:txBody>
      </p:sp>
    </p:spTree>
    <p:extLst>
      <p:ext uri="{BB962C8B-B14F-4D97-AF65-F5344CB8AC3E}">
        <p14:creationId xmlns:p14="http://schemas.microsoft.com/office/powerpoint/2010/main" val="1715359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many 3D</a:t>
            </a:r>
            <a:r>
              <a:rPr lang="en-US" baseline="0" dirty="0"/>
              <a:t> perception tasks, accurate 3D</a:t>
            </a:r>
            <a:r>
              <a:rPr lang="zh-CN" altLang="en-US" dirty="0"/>
              <a:t> </a:t>
            </a:r>
            <a:r>
              <a:rPr lang="en-US" altLang="zh-CN" dirty="0"/>
              <a:t>viewpoint</a:t>
            </a:r>
            <a:r>
              <a:rPr lang="zh-CN" altLang="en-US" dirty="0"/>
              <a:t> </a:t>
            </a:r>
            <a:r>
              <a:rPr lang="en-US" altLang="zh-CN" dirty="0"/>
              <a:t>estimation is a critical component.</a:t>
            </a:r>
            <a:r>
              <a:rPr lang="en-US" altLang="zh-CN" baseline="0" dirty="0"/>
              <a:t> </a:t>
            </a:r>
            <a:r>
              <a:rPr lang="en-US" altLang="zh-CN" dirty="0"/>
              <a:t>This work will</a:t>
            </a:r>
            <a:r>
              <a:rPr lang="en-US" altLang="zh-CN" baseline="0" dirty="0"/>
              <a:t> focus on this key module. [click next]</a:t>
            </a:r>
            <a:endParaRPr lang="en-US" dirty="0"/>
          </a:p>
        </p:txBody>
      </p:sp>
      <p:sp>
        <p:nvSpPr>
          <p:cNvPr id="4" name="Slide Number Placeholder 3"/>
          <p:cNvSpPr>
            <a:spLocks noGrp="1"/>
          </p:cNvSpPr>
          <p:nvPr>
            <p:ph type="sldNum" sz="quarter" idx="10"/>
          </p:nvPr>
        </p:nvSpPr>
        <p:spPr/>
        <p:txBody>
          <a:bodyPr/>
          <a:lstStyle/>
          <a:p>
            <a:fld id="{5DC550E3-23A2-4475-8C76-3F816028E3AE}" type="slidenum">
              <a:rPr lang="zh-CN" altLang="en-US" smtClean="0"/>
              <a:t>22</a:t>
            </a:fld>
            <a:endParaRPr lang="zh-CN" altLang="en-US"/>
          </a:p>
        </p:txBody>
      </p:sp>
    </p:spTree>
    <p:extLst>
      <p:ext uri="{BB962C8B-B14F-4D97-AF65-F5344CB8AC3E}">
        <p14:creationId xmlns:p14="http://schemas.microsoft.com/office/powerpoint/2010/main" val="587417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acquire</a:t>
            </a:r>
            <a:r>
              <a:rPr lang="en-US" baseline="0" dirty="0"/>
              <a:t> accurate </a:t>
            </a:r>
            <a:r>
              <a:rPr lang="en-US" dirty="0"/>
              <a:t>viewpoint from humans, researchers</a:t>
            </a:r>
            <a:r>
              <a:rPr lang="en-US" baseline="0" dirty="0"/>
              <a:t> built a special annotation pipeline. Annotators need to manually find a similar 3D model and manipulate it till it matches the imaged object. This step takes roughly 1 minute per object. [click next]</a:t>
            </a:r>
          </a:p>
        </p:txBody>
      </p:sp>
      <p:sp>
        <p:nvSpPr>
          <p:cNvPr id="4" name="Slide Number Placeholder 3"/>
          <p:cNvSpPr>
            <a:spLocks noGrp="1"/>
          </p:cNvSpPr>
          <p:nvPr>
            <p:ph type="sldNum" sz="quarter" idx="10"/>
          </p:nvPr>
        </p:nvSpPr>
        <p:spPr/>
        <p:txBody>
          <a:bodyPr/>
          <a:lstStyle/>
          <a:p>
            <a:fld id="{C4235A8B-ACE8-4588-9DCD-BF3B0B20FA5D}" type="slidenum">
              <a:rPr lang="en-US" smtClean="0"/>
              <a:t>23</a:t>
            </a:fld>
            <a:endParaRPr lang="en-US"/>
          </a:p>
        </p:txBody>
      </p:sp>
    </p:spTree>
    <p:extLst>
      <p:ext uri="{BB962C8B-B14F-4D97-AF65-F5344CB8AC3E}">
        <p14:creationId xmlns:p14="http://schemas.microsoft.com/office/powerpoint/2010/main" val="312949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a:t>
            </a:r>
            <a:r>
              <a:rPr lang="zh-CN" altLang="en-US" dirty="0"/>
              <a:t> </a:t>
            </a:r>
            <a:r>
              <a:rPr lang="en-US" altLang="zh-CN" dirty="0"/>
              <a:t>we notice that for</a:t>
            </a:r>
            <a:r>
              <a:rPr lang="zh-CN" altLang="en-US" dirty="0"/>
              <a:t> </a:t>
            </a:r>
            <a:r>
              <a:rPr lang="en-US" altLang="zh-CN" dirty="0"/>
              <a:t>3d</a:t>
            </a:r>
            <a:r>
              <a:rPr lang="zh-CN" altLang="en-US" dirty="0"/>
              <a:t> </a:t>
            </a:r>
            <a:r>
              <a:rPr lang="en-US" altLang="zh-CN" dirty="0"/>
              <a:t>task</a:t>
            </a:r>
            <a:r>
              <a:rPr lang="zh-CN" altLang="en-US" dirty="0"/>
              <a:t> </a:t>
            </a:r>
            <a:r>
              <a:rPr lang="en-US" altLang="zh-CN" dirty="0"/>
              <a:t>like</a:t>
            </a:r>
            <a:r>
              <a:rPr lang="zh-CN" altLang="en-US" dirty="0"/>
              <a:t> </a:t>
            </a:r>
            <a:r>
              <a:rPr lang="en-US" altLang="zh-CN" dirty="0"/>
              <a:t>viewpoint</a:t>
            </a:r>
            <a:r>
              <a:rPr lang="zh-CN" altLang="en-US" dirty="0"/>
              <a:t> </a:t>
            </a:r>
            <a:r>
              <a:rPr lang="en-US" altLang="zh-CN" dirty="0"/>
              <a:t>estimation,</a:t>
            </a:r>
            <a:r>
              <a:rPr lang="zh-CN" altLang="en-US" dirty="0"/>
              <a:t> </a:t>
            </a:r>
            <a:r>
              <a:rPr lang="en-US" altLang="zh-CN" dirty="0"/>
              <a:t>on</a:t>
            </a:r>
            <a:r>
              <a:rPr lang="zh-CN" altLang="en-US" dirty="0"/>
              <a:t> </a:t>
            </a:r>
            <a:r>
              <a:rPr lang="en-US" altLang="zh-CN" dirty="0"/>
              <a:t>one</a:t>
            </a:r>
            <a:r>
              <a:rPr lang="zh-CN" altLang="en-US" dirty="0"/>
              <a:t> </a:t>
            </a:r>
            <a:r>
              <a:rPr lang="en-US" altLang="zh-CN" dirty="0"/>
              <a:t>hand</a:t>
            </a:r>
            <a:r>
              <a:rPr lang="zh-CN" altLang="en-US" dirty="0"/>
              <a:t> </a:t>
            </a:r>
            <a:r>
              <a:rPr lang="en-US" altLang="zh-CN" dirty="0"/>
              <a:t>label</a:t>
            </a:r>
            <a:r>
              <a:rPr lang="zh-CN" altLang="en-US" dirty="0"/>
              <a:t> </a:t>
            </a:r>
            <a:r>
              <a:rPr lang="en-US" altLang="zh-CN" dirty="0"/>
              <a:t>acquisition</a:t>
            </a:r>
            <a:r>
              <a:rPr lang="zh-CN" altLang="en-US" dirty="0"/>
              <a:t> </a:t>
            </a:r>
            <a:r>
              <a:rPr lang="en-US" altLang="zh-CN" dirty="0"/>
              <a:t>is</a:t>
            </a:r>
            <a:r>
              <a:rPr lang="zh-CN" altLang="en-US" dirty="0"/>
              <a:t> </a:t>
            </a:r>
            <a:r>
              <a:rPr lang="en-US" altLang="zh-CN" dirty="0"/>
              <a:t>expensive,</a:t>
            </a:r>
            <a:r>
              <a:rPr lang="zh-CN" altLang="en-US" dirty="0"/>
              <a:t> </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r>
              <a:rPr lang="en-US" altLang="zh-CN" baseline="0" dirty="0"/>
              <a:t> </a:t>
            </a:r>
            <a:r>
              <a:rPr lang="en-US" altLang="zh-CN" dirty="0"/>
              <a:t>on</a:t>
            </a:r>
            <a:r>
              <a:rPr lang="zh-CN" altLang="en-US" dirty="0"/>
              <a:t> </a:t>
            </a:r>
            <a:r>
              <a:rPr lang="en-US" altLang="zh-CN" dirty="0"/>
              <a:t>the</a:t>
            </a:r>
            <a:r>
              <a:rPr lang="zh-CN" altLang="en-US" dirty="0"/>
              <a:t> </a:t>
            </a:r>
            <a:r>
              <a:rPr lang="en-US" altLang="zh-CN" dirty="0"/>
              <a:t>other</a:t>
            </a:r>
            <a:r>
              <a:rPr lang="zh-CN" altLang="en-US" dirty="0"/>
              <a:t> </a:t>
            </a:r>
            <a:r>
              <a:rPr lang="en-US" altLang="zh-CN" dirty="0"/>
              <a:t>hand</a:t>
            </a:r>
            <a:r>
              <a:rPr lang="zh-CN" altLang="en-US" dirty="0"/>
              <a:t> </a:t>
            </a:r>
            <a:r>
              <a:rPr lang="en-US" altLang="zh-CN" dirty="0"/>
              <a:t>we’d</a:t>
            </a:r>
            <a:r>
              <a:rPr lang="zh-CN" altLang="en-US" dirty="0"/>
              <a:t> </a:t>
            </a:r>
            <a:r>
              <a:rPr lang="en-US" altLang="zh-CN" dirty="0"/>
              <a:t>like</a:t>
            </a:r>
            <a:r>
              <a:rPr lang="zh-CN" altLang="en-US" dirty="0"/>
              <a:t> </a:t>
            </a:r>
            <a:r>
              <a:rPr lang="en-US" altLang="zh-CN" dirty="0"/>
              <a:t>to</a:t>
            </a:r>
            <a:r>
              <a:rPr lang="zh-CN" altLang="en-US" dirty="0"/>
              <a:t> </a:t>
            </a:r>
            <a:r>
              <a:rPr lang="en-US" altLang="zh-CN" dirty="0"/>
              <a:t>leverage</a:t>
            </a:r>
            <a:r>
              <a:rPr lang="zh-CN" altLang="en-US" dirty="0"/>
              <a:t> </a:t>
            </a:r>
            <a:r>
              <a:rPr lang="en-US" altLang="zh-CN" dirty="0"/>
              <a:t>on powerful</a:t>
            </a:r>
            <a:r>
              <a:rPr lang="zh-CN" altLang="en-US" dirty="0"/>
              <a:t> </a:t>
            </a:r>
            <a:r>
              <a:rPr lang="en-US" altLang="zh-CN" dirty="0"/>
              <a:t>deep</a:t>
            </a:r>
            <a:r>
              <a:rPr lang="zh-CN" altLang="en-US" dirty="0"/>
              <a:t> </a:t>
            </a:r>
            <a:r>
              <a:rPr lang="en-US" altLang="zh-CN" dirty="0"/>
              <a:t>learning</a:t>
            </a:r>
            <a:r>
              <a:rPr lang="zh-CN" altLang="en-US" dirty="0"/>
              <a:t> </a:t>
            </a:r>
            <a:r>
              <a:rPr lang="en-US" altLang="zh-CN" dirty="0"/>
              <a:t>models</a:t>
            </a:r>
            <a:r>
              <a:rPr lang="zh-CN" altLang="en-US" dirty="0"/>
              <a:t> </a:t>
            </a:r>
            <a:r>
              <a:rPr lang="en-US" altLang="zh-CN" dirty="0"/>
              <a:t>which</a:t>
            </a:r>
            <a:r>
              <a:rPr lang="zh-CN" altLang="en-US" dirty="0"/>
              <a:t> </a:t>
            </a:r>
            <a:r>
              <a:rPr lang="en-US" altLang="zh-CN" dirty="0"/>
              <a:t>require</a:t>
            </a:r>
            <a:r>
              <a:rPr lang="zh-CN" altLang="en-US" dirty="0"/>
              <a:t> </a:t>
            </a:r>
            <a:r>
              <a:rPr lang="en-US" altLang="zh-CN" dirty="0"/>
              <a:t>a</a:t>
            </a:r>
            <a:r>
              <a:rPr lang="zh-CN" altLang="en-US" dirty="0"/>
              <a:t> </a:t>
            </a:r>
            <a:r>
              <a:rPr lang="en-US" altLang="zh-CN" dirty="0"/>
              <a:t>lot</a:t>
            </a:r>
            <a:r>
              <a:rPr lang="zh-CN" altLang="en-US" dirty="0"/>
              <a:t> </a:t>
            </a:r>
            <a:r>
              <a:rPr lang="en-US" altLang="zh-CN" dirty="0"/>
              <a:t>of</a:t>
            </a:r>
            <a:r>
              <a:rPr lang="zh-CN" altLang="en-US" dirty="0"/>
              <a:t> </a:t>
            </a:r>
            <a:r>
              <a:rPr lang="en-US" altLang="zh-CN" dirty="0"/>
              <a:t>training</a:t>
            </a:r>
            <a:r>
              <a:rPr lang="zh-CN" altLang="en-US" dirty="0"/>
              <a:t> </a:t>
            </a:r>
            <a:r>
              <a:rPr lang="en-US" altLang="zh-CN" dirty="0"/>
              <a:t>data.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[click] How</a:t>
            </a:r>
            <a:r>
              <a:rPr lang="en-US" altLang="zh-CN" baseline="0" dirty="0"/>
              <a:t> to design a scalable approach to get more images with accurate viewpoint labels?</a:t>
            </a:r>
            <a:endParaRPr lang="en-US" altLang="zh-CN" dirty="0"/>
          </a:p>
        </p:txBody>
      </p:sp>
      <p:sp>
        <p:nvSpPr>
          <p:cNvPr id="4" name="Slide Number Placeholder 3"/>
          <p:cNvSpPr>
            <a:spLocks noGrp="1"/>
          </p:cNvSpPr>
          <p:nvPr>
            <p:ph type="sldNum" sz="quarter" idx="10"/>
          </p:nvPr>
        </p:nvSpPr>
        <p:spPr/>
        <p:txBody>
          <a:bodyPr/>
          <a:lstStyle/>
          <a:p>
            <a:fld id="{C4235A8B-ACE8-4588-9DCD-BF3B0B20FA5D}" type="slidenum">
              <a:rPr lang="en-US" smtClean="0"/>
              <a:t>24</a:t>
            </a:fld>
            <a:endParaRPr lang="en-US"/>
          </a:p>
        </p:txBody>
      </p:sp>
    </p:spTree>
    <p:extLst>
      <p:ext uri="{BB962C8B-B14F-4D97-AF65-F5344CB8AC3E}">
        <p14:creationId xmlns:p14="http://schemas.microsoft.com/office/powerpoint/2010/main" val="554855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instead</a:t>
            </a:r>
            <a:r>
              <a:rPr lang="en-US" baseline="0" dirty="0"/>
              <a:t> of manual alignment by annotators, if we render images from the CAD model, alignment is automatically obtained.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However, one concern still remains. Images have very high diversity – containing all kinds of objects, can we achieve similar level of diversity by rendering? [click next]</a:t>
            </a:r>
          </a:p>
        </p:txBody>
      </p:sp>
      <p:sp>
        <p:nvSpPr>
          <p:cNvPr id="4" name="Slide Number Placeholder 3"/>
          <p:cNvSpPr>
            <a:spLocks noGrp="1"/>
          </p:cNvSpPr>
          <p:nvPr>
            <p:ph type="sldNum" sz="quarter" idx="10"/>
          </p:nvPr>
        </p:nvSpPr>
        <p:spPr/>
        <p:txBody>
          <a:bodyPr/>
          <a:lstStyle/>
          <a:p>
            <a:fld id="{C4235A8B-ACE8-4588-9DCD-BF3B0B20FA5D}" type="slidenum">
              <a:rPr lang="en-US" smtClean="0"/>
              <a:t>25</a:t>
            </a:fld>
            <a:endParaRPr lang="en-US"/>
          </a:p>
        </p:txBody>
      </p:sp>
    </p:spTree>
    <p:extLst>
      <p:ext uri="{BB962C8B-B14F-4D97-AF65-F5344CB8AC3E}">
        <p14:creationId xmlns:p14="http://schemas.microsoft.com/office/powerpoint/2010/main" val="13137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Please join me on a journey of exploring the synthesis process. At beginning, 4 fixed point light sources are used and the background is clean. </a:t>
            </a:r>
            <a:r>
              <a:rPr lang="en-US" dirty="0"/>
              <a:t>Here are some</a:t>
            </a:r>
            <a:r>
              <a:rPr lang="en-US" baseline="0" dirty="0"/>
              <a:t> sample images generated by this setting. </a:t>
            </a:r>
            <a:r>
              <a:rPr lang="en-US" baseline="0" dirty="0" err="1"/>
              <a:t>ConvNet</a:t>
            </a:r>
            <a:r>
              <a:rPr lang="en-US" baseline="0" dirty="0"/>
              <a:t> quickly reached over 95% accuracy on synthetic validation set. It says, “viewpoint is just the brightness pattern, a piece of cake!” </a:t>
            </a:r>
          </a:p>
          <a:p>
            <a:r>
              <a:rPr lang="en-US" baseline="0" dirty="0"/>
              <a:t>[click] However, when tested on real images, it failed miserably. [click next]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26</a:t>
            </a:fld>
            <a:endParaRPr lang="en-US"/>
          </a:p>
        </p:txBody>
      </p:sp>
    </p:spTree>
    <p:extLst>
      <p:ext uri="{BB962C8B-B14F-4D97-AF65-F5344CB8AC3E}">
        <p14:creationId xmlns:p14="http://schemas.microsoft.com/office/powerpoint/2010/main" val="320608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reason</a:t>
            </a:r>
            <a:r>
              <a:rPr lang="en-US" baseline="0" dirty="0"/>
              <a:t> for failure is simple, the </a:t>
            </a:r>
            <a:r>
              <a:rPr lang="en-US" baseline="0" dirty="0" err="1"/>
              <a:t>ConvNet</a:t>
            </a:r>
            <a:r>
              <a:rPr lang="en-US" baseline="0" dirty="0"/>
              <a:t> learns the wrong pattern. Lighting and viewpoint have no correlation in real images. [click next]</a:t>
            </a:r>
            <a:endParaRPr lang="en-US" dirty="0"/>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27</a:t>
            </a:fld>
            <a:endParaRPr lang="en-US"/>
          </a:p>
        </p:txBody>
      </p:sp>
    </p:spTree>
    <p:extLst>
      <p:ext uri="{BB962C8B-B14F-4D97-AF65-F5344CB8AC3E}">
        <p14:creationId xmlns:p14="http://schemas.microsoft.com/office/powerpoint/2010/main" val="814465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a:t>
            </a:r>
            <a:r>
              <a:rPr lang="en-US" baseline="0" dirty="0"/>
              <a:t> of assigning fixed positions for light sources, </a:t>
            </a:r>
            <a:r>
              <a:rPr lang="en-US" dirty="0"/>
              <a:t>we uniformly </a:t>
            </a:r>
            <a:r>
              <a:rPr lang="en-US" baseline="0" dirty="0"/>
              <a:t>sampled light source positions on a sphere. </a:t>
            </a:r>
          </a:p>
          <a:p>
            <a:r>
              <a:rPr lang="en-US" baseline="0" dirty="0"/>
              <a:t>[click] This simple change increases accuracy dramatically. [click next]</a:t>
            </a:r>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28</a:t>
            </a:fld>
            <a:endParaRPr lang="en-US"/>
          </a:p>
        </p:txBody>
      </p:sp>
    </p:spTree>
    <p:extLst>
      <p:ext uri="{BB962C8B-B14F-4D97-AF65-F5344CB8AC3E}">
        <p14:creationId xmlns:p14="http://schemas.microsoft.com/office/powerpoint/2010/main" val="372486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observation is that objects in real scenes often have clutter backgrounds. [click next]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29</a:t>
            </a:fld>
            <a:endParaRPr lang="en-US"/>
          </a:p>
        </p:txBody>
      </p:sp>
    </p:spTree>
    <p:extLst>
      <p:ext uri="{BB962C8B-B14F-4D97-AF65-F5344CB8AC3E}">
        <p14:creationId xmlns:p14="http://schemas.microsoft.com/office/powerpoint/2010/main" val="12909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psychological studies,</a:t>
            </a:r>
            <a:r>
              <a:rPr lang="en-US" baseline="0" dirty="0"/>
              <a:t> the p</a:t>
            </a:r>
            <a:r>
              <a:rPr lang="en-US" sz="1200" b="0" i="0" u="none" strike="noStrike" kern="1200" baseline="0" dirty="0">
                <a:solidFill>
                  <a:schemeClr val="tx1"/>
                </a:solidFill>
                <a:latin typeface="+mn-lt"/>
                <a:ea typeface="+mn-ea"/>
                <a:cs typeface="+mn-cs"/>
              </a:rPr>
              <a:t>erceptual representation of 3D shapes in the human mind is three-dimensional. For example, humans are able to mentally rotate 3D objects, as shown by Shepard and his colleagues.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a:t>
            </a:fld>
            <a:endParaRPr lang="en-US"/>
          </a:p>
        </p:txBody>
      </p:sp>
    </p:spTree>
    <p:extLst>
      <p:ext uri="{BB962C8B-B14F-4D97-AF65-F5344CB8AC3E}">
        <p14:creationId xmlns:p14="http://schemas.microsoft.com/office/powerpoint/2010/main" val="1859573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a</a:t>
            </a:r>
            <a:r>
              <a:rPr lang="en-US" dirty="0"/>
              <a:t>dding backgrounds</a:t>
            </a:r>
            <a:r>
              <a:rPr lang="en-US" baseline="0" dirty="0"/>
              <a:t>, it becomes harder to map images to viewpoints. For example, object contour patterns become more difficult to capture. However, it turns out to be a good thing, CNN is pushed to learn more robust features.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Another 12% accuracy improvement is achieved. [click next]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30</a:t>
            </a:fld>
            <a:endParaRPr lang="en-US"/>
          </a:p>
        </p:txBody>
      </p:sp>
    </p:spTree>
    <p:extLst>
      <p:ext uri="{BB962C8B-B14F-4D97-AF65-F5344CB8AC3E}">
        <p14:creationId xmlns:p14="http://schemas.microsoft.com/office/powerpoint/2010/main" val="960791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by introducing more complexities like truncations and textures, CNN is pushed to learn even harder and ultimately reached 93% accuracy. [click next]</a:t>
            </a:r>
          </a:p>
        </p:txBody>
      </p:sp>
      <p:sp>
        <p:nvSpPr>
          <p:cNvPr id="4" name="Slide Number Placeholder 3"/>
          <p:cNvSpPr>
            <a:spLocks noGrp="1"/>
          </p:cNvSpPr>
          <p:nvPr>
            <p:ph type="sldNum" sz="quarter" idx="10"/>
          </p:nvPr>
        </p:nvSpPr>
        <p:spPr/>
        <p:txBody>
          <a:bodyPr/>
          <a:lstStyle/>
          <a:p>
            <a:fld id="{C4235A8B-ACE8-4588-9DCD-BF3B0B20FA5D}" type="slidenum">
              <a:rPr lang="en-US" smtClean="0"/>
              <a:t>31</a:t>
            </a:fld>
            <a:endParaRPr lang="en-US"/>
          </a:p>
        </p:txBody>
      </p:sp>
    </p:spTree>
    <p:extLst>
      <p:ext uri="{BB962C8B-B14F-4D97-AF65-F5344CB8AC3E}">
        <p14:creationId xmlns:p14="http://schemas.microsoft.com/office/powerpoint/2010/main" val="1117292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summarize the lesson learned here:</a:t>
            </a:r>
            <a:r>
              <a:rPr lang="en-US" b="0" baseline="0" dirty="0"/>
              <a:t> </a:t>
            </a:r>
            <a:r>
              <a:rPr lang="en-US" altLang="zh-CN" sz="1200" b="0" dirty="0">
                <a:latin typeface="Corbel" charset="0"/>
                <a:cs typeface="Corbel" charset="0"/>
              </a:rPr>
              <a:t>Don</a:t>
            </a:r>
            <a:r>
              <a:rPr lang="uk-UA" altLang="zh-CN" sz="1200" b="0" dirty="0">
                <a:latin typeface="Corbel" charset="0"/>
                <a:cs typeface="Corbel" charset="0"/>
              </a:rPr>
              <a:t>’</a:t>
            </a:r>
            <a:r>
              <a:rPr lang="en-US" altLang="zh-CN" sz="1200" b="0" dirty="0">
                <a:latin typeface="Corbel" charset="0"/>
                <a:cs typeface="Corbel" charset="0"/>
              </a:rPr>
              <a:t>t</a:t>
            </a:r>
            <a:r>
              <a:rPr lang="zh-CN" altLang="en-US" sz="1200" b="0" dirty="0">
                <a:latin typeface="Corbel" charset="0"/>
                <a:cs typeface="Corbel" charset="0"/>
              </a:rPr>
              <a:t> </a:t>
            </a:r>
            <a:r>
              <a:rPr lang="en-US" altLang="zh-CN" sz="1200" b="0" dirty="0">
                <a:latin typeface="Corbel" charset="0"/>
                <a:cs typeface="Corbel" charset="0"/>
              </a:rPr>
              <a:t>give</a:t>
            </a:r>
            <a:r>
              <a:rPr lang="zh-CN" altLang="en-US" sz="1200" b="0" dirty="0">
                <a:latin typeface="Corbel" charset="0"/>
                <a:cs typeface="Corbel" charset="0"/>
              </a:rPr>
              <a:t> </a:t>
            </a:r>
            <a:r>
              <a:rPr lang="en-US" altLang="zh-CN" sz="1200" b="0" dirty="0">
                <a:latin typeface="Corbel" charset="0"/>
                <a:cs typeface="Corbel" charset="0"/>
              </a:rPr>
              <a:t>CNN</a:t>
            </a:r>
            <a:r>
              <a:rPr lang="zh-CN" altLang="en-US" sz="1200" b="0" dirty="0">
                <a:latin typeface="Corbel" charset="0"/>
                <a:cs typeface="Corbel" charset="0"/>
              </a:rPr>
              <a:t> </a:t>
            </a:r>
            <a:r>
              <a:rPr lang="en-US" altLang="zh-CN" sz="1200" b="0" dirty="0">
                <a:latin typeface="Corbel" charset="0"/>
                <a:cs typeface="Corbel" charset="0"/>
              </a:rPr>
              <a:t>a</a:t>
            </a:r>
            <a:r>
              <a:rPr lang="zh-CN" altLang="en-US" sz="1200" b="0" dirty="0">
                <a:latin typeface="Corbel" charset="0"/>
                <a:cs typeface="Corbel" charset="0"/>
              </a:rPr>
              <a:t> </a:t>
            </a:r>
            <a:r>
              <a:rPr lang="en-US" altLang="zh-CN" sz="1200" b="0" dirty="0">
                <a:latin typeface="Corbel" charset="0"/>
                <a:cs typeface="Corbel" charset="0"/>
              </a:rPr>
              <a:t>chance</a:t>
            </a:r>
            <a:r>
              <a:rPr lang="zh-CN" altLang="en-US" sz="1200" b="0" dirty="0">
                <a:latin typeface="Corbel" charset="0"/>
                <a:cs typeface="Corbel" charset="0"/>
              </a:rPr>
              <a:t> </a:t>
            </a:r>
            <a:r>
              <a:rPr lang="en-US" altLang="zh-CN" sz="1200" b="0" dirty="0">
                <a:latin typeface="Corbel" charset="0"/>
                <a:cs typeface="Corbel" charset="0"/>
              </a:rPr>
              <a:t>to</a:t>
            </a:r>
            <a:r>
              <a:rPr lang="zh-CN" altLang="en-US" sz="1200" b="0" dirty="0">
                <a:latin typeface="Corbel" charset="0"/>
                <a:cs typeface="Corbel" charset="0"/>
              </a:rPr>
              <a:t> </a:t>
            </a:r>
            <a:r>
              <a:rPr lang="en-US" altLang="zh-CN" sz="1200" b="0" dirty="0">
                <a:latin typeface="Corbel" charset="0"/>
                <a:cs typeface="Corbel" charset="0"/>
              </a:rPr>
              <a:t>“cheat”</a:t>
            </a:r>
            <a:r>
              <a:rPr lang="zh-CN" altLang="en-US" sz="1200" b="0" dirty="0">
                <a:latin typeface="Corbel" charset="0"/>
                <a:cs typeface="Corbel" charset="0"/>
              </a:rPr>
              <a:t> </a:t>
            </a:r>
            <a:r>
              <a:rPr lang="en-US" altLang="zh-CN" sz="1200" b="0" dirty="0">
                <a:latin typeface="Corbel" charset="0"/>
                <a:cs typeface="Corbel" charset="0"/>
              </a:rPr>
              <a:t>-</a:t>
            </a:r>
            <a:r>
              <a:rPr lang="zh-CN" altLang="en-US" sz="1200" b="0" dirty="0">
                <a:latin typeface="Corbel" charset="0"/>
                <a:cs typeface="Corbel" charset="0"/>
              </a:rPr>
              <a:t> </a:t>
            </a:r>
            <a:r>
              <a:rPr lang="en-US" altLang="zh-CN" sz="1200" b="0" dirty="0">
                <a:latin typeface="Corbel" charset="0"/>
                <a:cs typeface="Corbel" charset="0"/>
              </a:rPr>
              <a:t>it’s</a:t>
            </a:r>
            <a:r>
              <a:rPr lang="zh-CN" altLang="en-US" sz="1200" b="0" dirty="0">
                <a:latin typeface="Corbel" charset="0"/>
                <a:cs typeface="Corbel" charset="0"/>
              </a:rPr>
              <a:t> </a:t>
            </a:r>
            <a:r>
              <a:rPr lang="en-US" altLang="zh-CN" sz="1200" b="0" dirty="0">
                <a:latin typeface="Corbel" charset="0"/>
                <a:cs typeface="Corbel" charset="0"/>
              </a:rPr>
              <a:t>very</a:t>
            </a:r>
            <a:r>
              <a:rPr lang="zh-CN" altLang="en-US" sz="1200" b="0" dirty="0">
                <a:latin typeface="Corbel" charset="0"/>
                <a:cs typeface="Corbel" charset="0"/>
              </a:rPr>
              <a:t> </a:t>
            </a:r>
            <a:r>
              <a:rPr lang="en-US" altLang="zh-CN" sz="1200" b="0" dirty="0">
                <a:latin typeface="Corbel" charset="0"/>
                <a:cs typeface="Corbel" charset="0"/>
              </a:rPr>
              <a:t>good</a:t>
            </a:r>
            <a:r>
              <a:rPr lang="zh-CN" altLang="en-US" sz="1200" b="0" dirty="0">
                <a:latin typeface="Corbel" charset="0"/>
                <a:cs typeface="Corbel" charset="0"/>
              </a:rPr>
              <a:t> </a:t>
            </a:r>
            <a:r>
              <a:rPr lang="en-US" altLang="zh-CN" sz="1200" b="0" dirty="0">
                <a:latin typeface="Corbel" charset="0"/>
                <a:cs typeface="Corbel" charset="0"/>
              </a:rPr>
              <a:t>at</a:t>
            </a:r>
            <a:r>
              <a:rPr lang="zh-CN" altLang="en-US" sz="1200" b="0" dirty="0">
                <a:latin typeface="Corbel" charset="0"/>
                <a:cs typeface="Corbel" charset="0"/>
              </a:rPr>
              <a:t> </a:t>
            </a:r>
            <a:r>
              <a:rPr lang="en-US" altLang="zh-CN" sz="1200" b="0" dirty="0">
                <a:latin typeface="Corbel" charset="0"/>
                <a:cs typeface="Corbel" charset="0"/>
              </a:rPr>
              <a:t>it</a:t>
            </a:r>
            <a:r>
              <a:rPr lang="zh-CN" altLang="en-US" sz="1200" b="0" dirty="0">
                <a:latin typeface="Corbel" charset="0"/>
                <a:cs typeface="Corbel" charset="0"/>
              </a:rPr>
              <a:t>. </a:t>
            </a:r>
            <a:r>
              <a:rPr lang="en-US" altLang="zh-CN" sz="1200" b="0" dirty="0">
                <a:latin typeface="Corbel" charset="0"/>
                <a:cs typeface="Corbel" charset="0"/>
              </a:rPr>
              <a:t>When</a:t>
            </a:r>
            <a:r>
              <a:rPr lang="zh-CN" altLang="en-US" sz="1200" b="0" dirty="0">
                <a:latin typeface="Corbel" charset="0"/>
                <a:cs typeface="Corbel" charset="0"/>
              </a:rPr>
              <a:t> </a:t>
            </a:r>
            <a:r>
              <a:rPr lang="en-US" altLang="zh-CN" sz="1200" b="0" dirty="0">
                <a:latin typeface="Corbel" charset="0"/>
                <a:cs typeface="Corbel" charset="0"/>
              </a:rPr>
              <a:t>there</a:t>
            </a:r>
            <a:r>
              <a:rPr lang="zh-CN" altLang="en-US" sz="1200" b="0" dirty="0">
                <a:latin typeface="Corbel" charset="0"/>
                <a:cs typeface="Corbel" charset="0"/>
              </a:rPr>
              <a:t> </a:t>
            </a:r>
            <a:r>
              <a:rPr lang="en-US" altLang="zh-CN" sz="1200" b="0" dirty="0">
                <a:latin typeface="Corbel" charset="0"/>
                <a:cs typeface="Corbel" charset="0"/>
              </a:rPr>
              <a:t>is</a:t>
            </a:r>
            <a:r>
              <a:rPr lang="zh-CN" altLang="en-US" sz="1200" b="0" dirty="0">
                <a:latin typeface="Corbel" charset="0"/>
                <a:cs typeface="Corbel" charset="0"/>
              </a:rPr>
              <a:t> </a:t>
            </a:r>
            <a:r>
              <a:rPr lang="en-US" altLang="zh-CN" sz="1200" b="0" dirty="0">
                <a:latin typeface="Corbel" charset="0"/>
                <a:cs typeface="Corbel" charset="0"/>
              </a:rPr>
              <a:t>no</a:t>
            </a:r>
            <a:r>
              <a:rPr lang="zh-CN" altLang="en-US" sz="1200" b="0" dirty="0">
                <a:latin typeface="Corbel" charset="0"/>
                <a:cs typeface="Corbel" charset="0"/>
              </a:rPr>
              <a:t> </a:t>
            </a:r>
            <a:r>
              <a:rPr lang="en-US" altLang="zh-CN" sz="1200" b="0" dirty="0">
                <a:latin typeface="Corbel" charset="0"/>
                <a:cs typeface="Corbel" charset="0"/>
              </a:rPr>
              <a:t>way</a:t>
            </a:r>
            <a:r>
              <a:rPr lang="zh-CN" altLang="en-US" sz="1200" b="0" dirty="0">
                <a:latin typeface="Corbel" charset="0"/>
                <a:cs typeface="Corbel" charset="0"/>
              </a:rPr>
              <a:t> </a:t>
            </a:r>
            <a:r>
              <a:rPr lang="en-US" altLang="zh-CN" sz="1200" b="0" dirty="0">
                <a:latin typeface="Corbel" charset="0"/>
                <a:cs typeface="Corbel" charset="0"/>
              </a:rPr>
              <a:t>to</a:t>
            </a:r>
            <a:r>
              <a:rPr lang="zh-CN" altLang="en-US" sz="1200" b="0" dirty="0">
                <a:latin typeface="Corbel" charset="0"/>
                <a:cs typeface="Corbel" charset="0"/>
              </a:rPr>
              <a:t> </a:t>
            </a:r>
            <a:r>
              <a:rPr lang="en-US" altLang="zh-CN" sz="1200" b="0" dirty="0">
                <a:latin typeface="Corbel" charset="0"/>
                <a:cs typeface="Corbel" charset="0"/>
              </a:rPr>
              <a:t>cheat,</a:t>
            </a:r>
            <a:r>
              <a:rPr lang="zh-CN" altLang="en-US" sz="1200" b="0" dirty="0">
                <a:latin typeface="Corbel" charset="0"/>
                <a:cs typeface="Corbel" charset="0"/>
              </a:rPr>
              <a:t> </a:t>
            </a:r>
            <a:r>
              <a:rPr lang="en-US" altLang="zh-CN" sz="1200" b="0" dirty="0">
                <a:latin typeface="Corbel" charset="0"/>
                <a:cs typeface="Corbel" charset="0"/>
              </a:rPr>
              <a:t>true</a:t>
            </a:r>
            <a:r>
              <a:rPr lang="zh-CN" altLang="en-US" sz="1200" b="0" dirty="0">
                <a:latin typeface="Corbel" charset="0"/>
                <a:cs typeface="Corbel" charset="0"/>
              </a:rPr>
              <a:t> </a:t>
            </a:r>
            <a:r>
              <a:rPr lang="en-US" altLang="zh-CN" sz="1200" b="0" dirty="0">
                <a:latin typeface="Corbel" charset="0"/>
                <a:cs typeface="Corbel" charset="0"/>
              </a:rPr>
              <a:t>learning</a:t>
            </a:r>
            <a:r>
              <a:rPr lang="zh-CN" altLang="en-US" sz="1200" b="0" dirty="0">
                <a:latin typeface="Corbel" charset="0"/>
                <a:cs typeface="Corbel" charset="0"/>
              </a:rPr>
              <a:t> </a:t>
            </a:r>
            <a:r>
              <a:rPr lang="en-US" altLang="zh-CN" sz="1200" b="0" dirty="0">
                <a:latin typeface="Corbel" charset="0"/>
                <a:cs typeface="Corbel" charset="0"/>
              </a:rPr>
              <a:t>starts.</a:t>
            </a:r>
            <a:endParaRPr lang="en-US" b="0" dirty="0"/>
          </a:p>
        </p:txBody>
      </p:sp>
      <p:sp>
        <p:nvSpPr>
          <p:cNvPr id="4" name="Slide Number Placeholder 3"/>
          <p:cNvSpPr>
            <a:spLocks noGrp="1"/>
          </p:cNvSpPr>
          <p:nvPr>
            <p:ph type="sldNum" sz="quarter" idx="10"/>
          </p:nvPr>
        </p:nvSpPr>
        <p:spPr/>
        <p:txBody>
          <a:bodyPr/>
          <a:lstStyle/>
          <a:p>
            <a:fld id="{C4235A8B-ACE8-4588-9DCD-BF3B0B20FA5D}" type="slidenum">
              <a:rPr lang="en-US" smtClean="0"/>
              <a:t>32</a:t>
            </a:fld>
            <a:endParaRPr lang="en-US"/>
          </a:p>
        </p:txBody>
      </p:sp>
    </p:spTree>
    <p:extLst>
      <p:ext uri="{BB962C8B-B14F-4D97-AF65-F5344CB8AC3E}">
        <p14:creationId xmlns:p14="http://schemas.microsoft.com/office/powerpoint/2010/main" val="4384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Based</a:t>
            </a:r>
            <a:r>
              <a:rPr lang="en-US" baseline="0" dirty="0"/>
              <a:t> on the lessons learnt from the journey, we propose an image </a:t>
            </a:r>
            <a:r>
              <a:rPr lang="en-US" dirty="0"/>
              <a:t>synthesis pipeline, as shown here</a:t>
            </a:r>
            <a:r>
              <a:rPr lang="en-US" baseline="0" dirty="0"/>
              <a:t>. Data generated from this pipeline cannot be easily </a:t>
            </a:r>
            <a:r>
              <a:rPr lang="en-US" baseline="0" dirty="0" err="1"/>
              <a:t>overfit</a:t>
            </a:r>
            <a:r>
              <a:rPr lang="en-US" baseline="0" dirty="0"/>
              <a:t> and is very effective for training CNNs. Also, the system is highly scalable since no human intervention is required. [click next]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33</a:t>
            </a:fld>
            <a:endParaRPr lang="en-US"/>
          </a:p>
        </p:txBody>
      </p:sp>
    </p:spTree>
    <p:extLst>
      <p:ext uri="{BB962C8B-B14F-4D97-AF65-F5344CB8AC3E}">
        <p14:creationId xmlns:p14="http://schemas.microsoft.com/office/powerpoint/2010/main" val="1040050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a:t>
            </a:r>
            <a:r>
              <a:rPr lang="en-US" baseline="0" dirty="0"/>
              <a:t> adopting this synthesis pipeline, we achieve both scalability and quality. Finally 2.4M images are synthesized and we will soon see that models trained using this synthetic data set can perform surprisingly well on real test images. [click next]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34</a:t>
            </a:fld>
            <a:endParaRPr lang="en-US"/>
          </a:p>
        </p:txBody>
      </p:sp>
    </p:spTree>
    <p:extLst>
      <p:ext uri="{BB962C8B-B14F-4D97-AF65-F5344CB8AC3E}">
        <p14:creationId xmlns:p14="http://schemas.microsoft.com/office/powerpoint/2010/main" val="1893709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model trained on *rendered* images can outperform</a:t>
            </a:r>
            <a:r>
              <a:rPr lang="en-US" baseline="0" dirty="0"/>
              <a:t> state-of-the-art CNN model trained on *real* images.</a:t>
            </a:r>
            <a:endParaRPr lang="en-US" dirty="0"/>
          </a:p>
          <a:p>
            <a:endParaRPr lang="en-US" dirty="0"/>
          </a:p>
          <a:p>
            <a:r>
              <a:rPr lang="en-US" dirty="0"/>
              <a:t>Better</a:t>
            </a:r>
            <a:r>
              <a:rPr lang="zh-CN" altLang="en-US" dirty="0"/>
              <a:t> </a:t>
            </a:r>
            <a:r>
              <a:rPr lang="en-US" altLang="zh-CN" dirty="0"/>
              <a:t>performance</a:t>
            </a:r>
            <a:r>
              <a:rPr lang="zh-CN" altLang="en-US" dirty="0"/>
              <a:t> </a:t>
            </a:r>
            <a:r>
              <a:rPr lang="en-US" altLang="zh-CN" dirty="0"/>
              <a:t>is achieved because our model b</a:t>
            </a:r>
            <a:r>
              <a:rPr lang="en-US" dirty="0"/>
              <a:t>enefits</a:t>
            </a:r>
            <a:r>
              <a:rPr lang="zh-CN" altLang="en-US" dirty="0"/>
              <a:t> </a:t>
            </a:r>
            <a:r>
              <a:rPr lang="en-US" altLang="zh-CN" dirty="0"/>
              <a:t>from</a:t>
            </a:r>
            <a:r>
              <a:rPr lang="zh-CN" altLang="en-US" dirty="0"/>
              <a:t> </a:t>
            </a:r>
            <a:r>
              <a:rPr lang="en-US" altLang="zh-CN" dirty="0"/>
              <a:t>large</a:t>
            </a:r>
            <a:r>
              <a:rPr lang="zh-CN" altLang="en-US" dirty="0"/>
              <a:t> </a:t>
            </a:r>
            <a:r>
              <a:rPr lang="en-US" altLang="zh-CN" dirty="0"/>
              <a:t>number</a:t>
            </a:r>
            <a:r>
              <a:rPr lang="zh-CN" altLang="en-US" dirty="0"/>
              <a:t> </a:t>
            </a:r>
            <a:r>
              <a:rPr lang="en-US" altLang="zh-CN" dirty="0"/>
              <a:t>of</a:t>
            </a:r>
            <a:r>
              <a:rPr lang="zh-CN" altLang="en-US" dirty="0"/>
              <a:t> </a:t>
            </a:r>
            <a:r>
              <a:rPr lang="en-US" altLang="zh-CN" dirty="0"/>
              <a:t>training</a:t>
            </a:r>
            <a:r>
              <a:rPr lang="zh-CN" altLang="en-US" dirty="0"/>
              <a:t> </a:t>
            </a:r>
            <a:r>
              <a:rPr lang="en-US" altLang="zh-CN" dirty="0"/>
              <a:t>images,</a:t>
            </a:r>
            <a:r>
              <a:rPr lang="en-US" altLang="zh-CN" baseline="0" dirty="0"/>
              <a:t> also the labels from rendering system are more </a:t>
            </a:r>
            <a:r>
              <a:rPr lang="en-US" altLang="zh-CN" dirty="0"/>
              <a:t>accurate. [click next]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35</a:t>
            </a:fld>
            <a:endParaRPr lang="en-US"/>
          </a:p>
        </p:txBody>
      </p:sp>
    </p:spTree>
    <p:extLst>
      <p:ext uri="{BB962C8B-B14F-4D97-AF65-F5344CB8AC3E}">
        <p14:creationId xmlns:p14="http://schemas.microsoft.com/office/powerpoint/2010/main" val="1119215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a:t>
            </a:r>
            <a:r>
              <a:rPr lang="en-US" baseline="0" dirty="0"/>
              <a:t> </a:t>
            </a:r>
            <a:r>
              <a:rPr lang="en-US" dirty="0"/>
              <a:t>look at some qualitative</a:t>
            </a:r>
            <a:r>
              <a:rPr lang="en-US" baseline="0" dirty="0"/>
              <a:t> results on PASCAL VOC images. Here we render 3D models from estimated 3d viewpoint for visualization. It even works for some very low resolution cases or cluttered cases.</a:t>
            </a:r>
          </a:p>
          <a:p>
            <a:r>
              <a:rPr lang="en-US" baseline="0" dirty="0"/>
              <a:t> [click next]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36</a:t>
            </a:fld>
            <a:endParaRPr lang="en-US"/>
          </a:p>
        </p:txBody>
      </p:sp>
    </p:spTree>
    <p:extLst>
      <p:ext uri="{BB962C8B-B14F-4D97-AF65-F5344CB8AC3E}">
        <p14:creationId xmlns:p14="http://schemas.microsoft.com/office/powerpoint/2010/main" val="2108611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second</a:t>
            </a:r>
            <a:r>
              <a:rPr lang="en-US" baseline="0" dirty="0"/>
              <a:t> application, we show how to estimate the pose and even fitness of 3D human bodies.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37</a:t>
            </a:fld>
            <a:endParaRPr lang="en-US"/>
          </a:p>
        </p:txBody>
      </p:sp>
    </p:spTree>
    <p:extLst>
      <p:ext uri="{BB962C8B-B14F-4D97-AF65-F5344CB8AC3E}">
        <p14:creationId xmlns:p14="http://schemas.microsoft.com/office/powerpoint/2010/main" val="584407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Again, we render images of human</a:t>
            </a:r>
            <a:r>
              <a:rPr lang="en-US" baseline="0" dirty="0"/>
              <a:t> bodies and train. But here, t</a:t>
            </a:r>
            <a:r>
              <a:rPr lang="en-US" dirty="0"/>
              <a:t>he</a:t>
            </a:r>
            <a:r>
              <a:rPr lang="en-US" baseline="0" dirty="0"/>
              <a:t> critical challenge is the clothing diversity. This may be achieved if we have 3D human body models with many different cloth textures.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38</a:t>
            </a:fld>
            <a:endParaRPr lang="en-US"/>
          </a:p>
        </p:txBody>
      </p:sp>
    </p:spTree>
    <p:extLst>
      <p:ext uri="{BB962C8B-B14F-4D97-AF65-F5344CB8AC3E}">
        <p14:creationId xmlns:p14="http://schemas.microsoft.com/office/powerpoint/2010/main" val="1103388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However, high-quality cloth modeling is often very costly and challenging. In this work, we try a very cheap but scalable approach.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search and filter product photos from Google. </a:t>
            </a:r>
            <a:endParaRPr lang="en-US" dirty="0"/>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39</a:t>
            </a:fld>
            <a:endParaRPr lang="en-US"/>
          </a:p>
        </p:txBody>
      </p:sp>
    </p:spTree>
    <p:extLst>
      <p:ext uri="{BB962C8B-B14F-4D97-AF65-F5344CB8AC3E}">
        <p14:creationId xmlns:p14="http://schemas.microsoft.com/office/powerpoint/2010/main" val="62467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Similarly, given two different views of the same 3D object, the observer has no difficulty recognizing that they represent the same object. </a:t>
            </a:r>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a:t>
            </a:fld>
            <a:endParaRPr lang="en-US"/>
          </a:p>
        </p:txBody>
      </p:sp>
    </p:spTree>
    <p:extLst>
      <p:ext uri="{BB962C8B-B14F-4D97-AF65-F5344CB8AC3E}">
        <p14:creationId xmlns:p14="http://schemas.microsoft.com/office/powerpoint/2010/main" val="1293484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we automatically transfer the texture in these photos to 3D models by contour matching.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40</a:t>
            </a:fld>
            <a:endParaRPr lang="en-US"/>
          </a:p>
        </p:txBody>
      </p:sp>
    </p:spTree>
    <p:extLst>
      <p:ext uri="{BB962C8B-B14F-4D97-AF65-F5344CB8AC3E}">
        <p14:creationId xmlns:p14="http://schemas.microsoft.com/office/powerpoint/2010/main" val="1434583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a:t>
            </a:r>
            <a:r>
              <a:rPr lang="en-US" baseline="0" dirty="0"/>
              <a:t> with such a simple method, we witness that the data generated is effective for deep learning. T</a:t>
            </a:r>
            <a:r>
              <a:rPr lang="en-US" dirty="0"/>
              <a:t>he more</a:t>
            </a:r>
            <a:r>
              <a:rPr lang="en-US" baseline="0" dirty="0"/>
              <a:t> clothes we use, the better the system performs.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41</a:t>
            </a:fld>
            <a:endParaRPr lang="en-US"/>
          </a:p>
        </p:txBody>
      </p:sp>
    </p:spTree>
    <p:extLst>
      <p:ext uri="{BB962C8B-B14F-4D97-AF65-F5344CB8AC3E}">
        <p14:creationId xmlns:p14="http://schemas.microsoft.com/office/powerpoint/2010/main" val="1282252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objects with more regular geometric structures, such as furniture, we actually</a:t>
            </a:r>
            <a:r>
              <a:rPr lang="en-US" baseline="0" dirty="0"/>
              <a:t> can deliver even higher quality results for texture transfer. This is because 3D models in </a:t>
            </a:r>
            <a:r>
              <a:rPr lang="en-US" baseline="0" dirty="0" err="1"/>
              <a:t>shapenet</a:t>
            </a:r>
            <a:r>
              <a:rPr lang="en-US" baseline="0" dirty="0"/>
              <a:t> can be used as geometry priors, and help us to extract high quality textures by removing nuisances, such as lighting, tilt, and occlusion.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42</a:t>
            </a:fld>
            <a:endParaRPr lang="en-US"/>
          </a:p>
        </p:txBody>
      </p:sp>
    </p:spTree>
    <p:extLst>
      <p:ext uri="{BB962C8B-B14F-4D97-AF65-F5344CB8AC3E}">
        <p14:creationId xmlns:p14="http://schemas.microsoft.com/office/powerpoint/2010/main" val="1257101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more examples of single-image</a:t>
            </a:r>
            <a:r>
              <a:rPr lang="en-US" baseline="0" dirty="0"/>
              <a:t> based 3D human pose estimation. The system works under different backgrounds. It also works for some very rare poses.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46</a:t>
            </a:fld>
            <a:endParaRPr lang="en-US"/>
          </a:p>
        </p:txBody>
      </p:sp>
    </p:spTree>
    <p:extLst>
      <p:ext uri="{BB962C8B-B14F-4D97-AF65-F5344CB8AC3E}">
        <p14:creationId xmlns:p14="http://schemas.microsoft.com/office/powerpoint/2010/main" val="1623973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a:t>
            </a:r>
            <a:r>
              <a:rPr lang="en-US" baseline="0" dirty="0"/>
              <a:t> can apply the idea to train robots.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47</a:t>
            </a:fld>
            <a:endParaRPr lang="en-US"/>
          </a:p>
        </p:txBody>
      </p:sp>
    </p:spTree>
    <p:extLst>
      <p:ext uri="{BB962C8B-B14F-4D97-AF65-F5344CB8AC3E}">
        <p14:creationId xmlns:p14="http://schemas.microsoft.com/office/powerpoint/2010/main" val="1170781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Recently, the progress</a:t>
            </a:r>
            <a:r>
              <a:rPr lang="en-US" altLang="zh-CN" baseline="0" dirty="0"/>
              <a:t> of real-time scanning technique is fast. </a:t>
            </a:r>
            <a:r>
              <a:rPr lang="en-US" altLang="zh-CN" dirty="0"/>
              <a:t>However, we</a:t>
            </a:r>
            <a:r>
              <a:rPr lang="en-US" altLang="zh-CN" baseline="0" dirty="0"/>
              <a:t> do not just want to scan the scene and perform a holistic reconstruction. We also want to know the object composition of the scene.</a:t>
            </a:r>
            <a:endParaRPr lang="zh-CN" altLang="en-US" dirty="0"/>
          </a:p>
          <a:p>
            <a:endParaRPr lang="en-US" altLang="zh-CN" baseline="0" dirty="0"/>
          </a:p>
        </p:txBody>
      </p:sp>
      <p:sp>
        <p:nvSpPr>
          <p:cNvPr id="4" name="灯片编号占位符 3"/>
          <p:cNvSpPr>
            <a:spLocks noGrp="1"/>
          </p:cNvSpPr>
          <p:nvPr>
            <p:ph type="sldNum" sz="quarter" idx="10"/>
          </p:nvPr>
        </p:nvSpPr>
        <p:spPr/>
        <p:txBody>
          <a:bodyPr/>
          <a:lstStyle/>
          <a:p>
            <a:fld id="{1D8FE010-FC95-4D86-B565-043D6A2FC9E2}" type="slidenum">
              <a:rPr lang="zh-CN" altLang="en-US" smtClean="0"/>
              <a:t>48</a:t>
            </a:fld>
            <a:endParaRPr lang="zh-CN" altLang="en-US"/>
          </a:p>
        </p:txBody>
      </p:sp>
    </p:spTree>
    <p:extLst>
      <p:ext uri="{BB962C8B-B14F-4D97-AF65-F5344CB8AC3E}">
        <p14:creationId xmlns:p14="http://schemas.microsoft.com/office/powerpoint/2010/main" val="1455880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Meaning</a:t>
            </a:r>
            <a:r>
              <a:rPr lang="en-US" altLang="zh-CN" baseline="0" dirty="0"/>
              <a:t> that we want to extract the individual objects</a:t>
            </a:r>
            <a:endParaRPr lang="zh-CN" altLang="en-US" dirty="0"/>
          </a:p>
        </p:txBody>
      </p:sp>
      <p:sp>
        <p:nvSpPr>
          <p:cNvPr id="4" name="灯片编号占位符 3"/>
          <p:cNvSpPr>
            <a:spLocks noGrp="1"/>
          </p:cNvSpPr>
          <p:nvPr>
            <p:ph type="sldNum" sz="quarter" idx="10"/>
          </p:nvPr>
        </p:nvSpPr>
        <p:spPr/>
        <p:txBody>
          <a:bodyPr/>
          <a:lstStyle/>
          <a:p>
            <a:fld id="{1D8FE010-FC95-4D86-B565-043D6A2FC9E2}" type="slidenum">
              <a:rPr lang="zh-CN" altLang="en-US" smtClean="0"/>
              <a:t>49</a:t>
            </a:fld>
            <a:endParaRPr lang="zh-CN" altLang="en-US"/>
          </a:p>
        </p:txBody>
      </p:sp>
    </p:spTree>
    <p:extLst>
      <p:ext uri="{BB962C8B-B14F-4D97-AF65-F5344CB8AC3E}">
        <p14:creationId xmlns:p14="http://schemas.microsoft.com/office/powerpoint/2010/main" val="838012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main challenge is that observations</a:t>
            </a:r>
            <a:r>
              <a:rPr lang="en-US" altLang="zh-CN" baseline="0" dirty="0"/>
              <a:t> are often partial and progressive. </a:t>
            </a:r>
            <a:r>
              <a:rPr lang="en-US" altLang="zh-CN" dirty="0"/>
              <a:t>In order to recognize objects efficiently and effectively,</a:t>
            </a:r>
            <a:r>
              <a:rPr lang="en-US" altLang="zh-CN" baseline="0" dirty="0"/>
              <a:t> the robot has to find the next-best-view to move to and scan. This is a planning problem. Naturally we choose to solve it by reinforcement learning. Through exploration and exploitation to scanning strategies, we find the way to recognize objects with minimal number of scans.</a:t>
            </a:r>
            <a:endParaRPr lang="en-US" altLang="zh-CN" sz="2800" dirty="0"/>
          </a:p>
        </p:txBody>
      </p:sp>
      <p:sp>
        <p:nvSpPr>
          <p:cNvPr id="4" name="灯片编号占位符 3"/>
          <p:cNvSpPr>
            <a:spLocks noGrp="1"/>
          </p:cNvSpPr>
          <p:nvPr>
            <p:ph type="sldNum" sz="quarter" idx="10"/>
          </p:nvPr>
        </p:nvSpPr>
        <p:spPr/>
        <p:txBody>
          <a:bodyPr/>
          <a:lstStyle/>
          <a:p>
            <a:fld id="{1D8FE010-FC95-4D86-B565-043D6A2FC9E2}" type="slidenum">
              <a:rPr lang="zh-CN" altLang="en-US" smtClean="0"/>
              <a:t>51</a:t>
            </a:fld>
            <a:endParaRPr lang="zh-CN" altLang="en-US"/>
          </a:p>
        </p:txBody>
      </p:sp>
    </p:spTree>
    <p:extLst>
      <p:ext uri="{BB962C8B-B14F-4D97-AF65-F5344CB8AC3E}">
        <p14:creationId xmlns:p14="http://schemas.microsoft.com/office/powerpoint/2010/main" val="1043483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in the real</a:t>
            </a:r>
            <a:r>
              <a:rPr lang="en-US" baseline="0" dirty="0"/>
              <a:t> world is very time-consuming. Again, we</a:t>
            </a:r>
            <a:r>
              <a:rPr lang="en-US" dirty="0"/>
              <a:t> learn in a virtual</a:t>
            </a:r>
            <a:r>
              <a:rPr lang="en-US" baseline="0" dirty="0"/>
              <a:t> environment but test in reality. In the virtual indoor scene, we simulate the scanning and use reinforcement learning to explore the scanning strategy.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52</a:t>
            </a:fld>
            <a:endParaRPr lang="en-US"/>
          </a:p>
        </p:txBody>
      </p:sp>
    </p:spTree>
    <p:extLst>
      <p:ext uri="{BB962C8B-B14F-4D97-AF65-F5344CB8AC3E}">
        <p14:creationId xmlns:p14="http://schemas.microsoft.com/office/powerpoint/2010/main" val="1354217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let me show</a:t>
            </a:r>
            <a:r>
              <a:rPr lang="en-US" altLang="zh-CN" baseline="0" dirty="0"/>
              <a:t> you the general framework for solving the active recognition problem</a:t>
            </a:r>
            <a:endParaRPr lang="zh-CN" altLang="en-US" dirty="0"/>
          </a:p>
        </p:txBody>
      </p:sp>
      <p:sp>
        <p:nvSpPr>
          <p:cNvPr id="4" name="灯片编号占位符 3"/>
          <p:cNvSpPr>
            <a:spLocks noGrp="1"/>
          </p:cNvSpPr>
          <p:nvPr>
            <p:ph type="sldNum" sz="quarter" idx="10"/>
          </p:nvPr>
        </p:nvSpPr>
        <p:spPr/>
        <p:txBody>
          <a:bodyPr/>
          <a:lstStyle/>
          <a:p>
            <a:fld id="{1D8FE010-FC95-4D86-B565-043D6A2FC9E2}" type="slidenum">
              <a:rPr lang="zh-CN" altLang="en-US" smtClean="0"/>
              <a:t>53</a:t>
            </a:fld>
            <a:endParaRPr lang="zh-CN" altLang="en-US"/>
          </a:p>
        </p:txBody>
      </p:sp>
    </p:spTree>
    <p:extLst>
      <p:ext uri="{BB962C8B-B14F-4D97-AF65-F5344CB8AC3E}">
        <p14:creationId xmlns:p14="http://schemas.microsoft.com/office/powerpoint/2010/main" val="137858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have robots</a:t>
            </a:r>
            <a:r>
              <a:rPr lang="en-US" baseline="0" dirty="0"/>
              <a:t> that would behave as well as we humans do, we have to grant them the full ability of 3D perception.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a:t>
            </a:fld>
            <a:endParaRPr lang="en-US"/>
          </a:p>
        </p:txBody>
      </p:sp>
    </p:spTree>
    <p:extLst>
      <p:ext uri="{BB962C8B-B14F-4D97-AF65-F5344CB8AC3E}">
        <p14:creationId xmlns:p14="http://schemas.microsoft.com/office/powerpoint/2010/main" val="5860613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of all, the robot keeps a goal in mind, for</a:t>
            </a:r>
            <a:r>
              <a:rPr lang="en-US" altLang="zh-CN" baseline="0" dirty="0"/>
              <a:t> our case, it is object recognition</a:t>
            </a:r>
          </a:p>
          <a:p>
            <a:r>
              <a:rPr lang="en-US" altLang="zh-CN" baseline="0" dirty="0"/>
              <a:t>To achieve this goal, the robot can perform different actions, or take different views,</a:t>
            </a:r>
          </a:p>
          <a:p>
            <a:r>
              <a:rPr lang="en-US" altLang="zh-CN" baseline="0" dirty="0"/>
              <a:t>to actively acquire observations.</a:t>
            </a:r>
          </a:p>
          <a:p>
            <a:r>
              <a:rPr lang="en-US" altLang="zh-CN" baseline="0" dirty="0"/>
              <a:t>Based on the observations, the robot can build up an internal representation, or belief, about the object being observed, which is in turn used to predict object class and the next best views. </a:t>
            </a:r>
            <a:endParaRPr lang="zh-CN" altLang="en-US" dirty="0"/>
          </a:p>
        </p:txBody>
      </p:sp>
      <p:sp>
        <p:nvSpPr>
          <p:cNvPr id="4" name="灯片编号占位符 3"/>
          <p:cNvSpPr>
            <a:spLocks noGrp="1"/>
          </p:cNvSpPr>
          <p:nvPr>
            <p:ph type="sldNum" sz="quarter" idx="10"/>
          </p:nvPr>
        </p:nvSpPr>
        <p:spPr/>
        <p:txBody>
          <a:bodyPr/>
          <a:lstStyle/>
          <a:p>
            <a:fld id="{1D8FE010-FC95-4D86-B565-043D6A2FC9E2}" type="slidenum">
              <a:rPr lang="zh-CN" altLang="en-US" smtClean="0"/>
              <a:t>54</a:t>
            </a:fld>
            <a:endParaRPr lang="zh-CN" altLang="en-US"/>
          </a:p>
        </p:txBody>
      </p:sp>
    </p:spTree>
    <p:extLst>
      <p:ext uri="{BB962C8B-B14F-4D97-AF65-F5344CB8AC3E}">
        <p14:creationId xmlns:p14="http://schemas.microsoft.com/office/powerpoint/2010/main" val="1243742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task</a:t>
            </a:r>
            <a:r>
              <a:rPr lang="en-US" baseline="0" dirty="0"/>
              <a:t> fits well into the attention mechanism that has been actively developed in the machine learning and vision community.</a:t>
            </a:r>
          </a:p>
          <a:p>
            <a:r>
              <a:rPr lang="en-US" baseline="0" dirty="0"/>
              <a:t>The brain of the robot maintains an internal representation of the environment. Based upon the representation, the robot decides where to look at, in our case, find the next-best-view and scan the object. Then, it tries to perform the task, to identify the object. In turn, the observation and the result of the scanning action update the internal representation.</a:t>
            </a:r>
          </a:p>
        </p:txBody>
      </p:sp>
      <p:sp>
        <p:nvSpPr>
          <p:cNvPr id="4" name="Slide Number Placeholder 3"/>
          <p:cNvSpPr>
            <a:spLocks noGrp="1"/>
          </p:cNvSpPr>
          <p:nvPr>
            <p:ph type="sldNum" sz="quarter" idx="10"/>
          </p:nvPr>
        </p:nvSpPr>
        <p:spPr/>
        <p:txBody>
          <a:bodyPr/>
          <a:lstStyle/>
          <a:p>
            <a:fld id="{C4235A8B-ACE8-4588-9DCD-BF3B0B20FA5D}" type="slidenum">
              <a:rPr lang="en-US" smtClean="0"/>
              <a:t>55</a:t>
            </a:fld>
            <a:endParaRPr lang="en-US"/>
          </a:p>
        </p:txBody>
      </p:sp>
    </p:spTree>
    <p:extLst>
      <p:ext uri="{BB962C8B-B14F-4D97-AF65-F5344CB8AC3E}">
        <p14:creationId xmlns:p14="http://schemas.microsoft.com/office/powerpoint/2010/main" val="1947236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Because this is a sequence generation task,</a:t>
            </a:r>
            <a:r>
              <a:rPr lang="en-US" altLang="zh-CN" baseline="0" dirty="0"/>
              <a:t> we model it by recurrent neural network and train it by reinforcement learning. </a:t>
            </a:r>
          </a:p>
          <a:p>
            <a:r>
              <a:rPr lang="en-US" altLang="zh-CN" dirty="0"/>
              <a:t>Here is the architecture</a:t>
            </a:r>
            <a:r>
              <a:rPr lang="en-US" altLang="zh-CN" baseline="0" dirty="0"/>
              <a:t> of our 3D recurrent attention model. I am not going to give much details. If you are interested, please refer to the original paper.</a:t>
            </a:r>
          </a:p>
        </p:txBody>
      </p:sp>
      <p:sp>
        <p:nvSpPr>
          <p:cNvPr id="4" name="灯片编号占位符 3"/>
          <p:cNvSpPr>
            <a:spLocks noGrp="1"/>
          </p:cNvSpPr>
          <p:nvPr>
            <p:ph type="sldNum" sz="quarter" idx="10"/>
          </p:nvPr>
        </p:nvSpPr>
        <p:spPr/>
        <p:txBody>
          <a:bodyPr/>
          <a:lstStyle/>
          <a:p>
            <a:fld id="{1D8FE010-FC95-4D86-B565-043D6A2FC9E2}" type="slidenum">
              <a:rPr lang="zh-CN" altLang="en-US" smtClean="0"/>
              <a:t>56</a:t>
            </a:fld>
            <a:endParaRPr lang="zh-CN" altLang="en-US"/>
          </a:p>
        </p:txBody>
      </p:sp>
    </p:spTree>
    <p:extLst>
      <p:ext uri="{BB962C8B-B14F-4D97-AF65-F5344CB8AC3E}">
        <p14:creationId xmlns:p14="http://schemas.microsoft.com/office/powerpoint/2010/main" val="1961576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lesson we learned is that, in order to train this model, we do need quite a lot of data. We simulate many many scan sequences in the virtual environment. Practically, it takes us 49 hours to simulate and train for recognizing 60 classes from </a:t>
            </a:r>
            <a:r>
              <a:rPr lang="en-US" baseline="0" dirty="0" err="1"/>
              <a:t>ShapeNet</a:t>
            </a:r>
            <a:r>
              <a:rPr lang="en-US" baseline="0" dirty="0"/>
              <a:t>. A majority of time is spent in simulation.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57</a:t>
            </a:fld>
            <a:endParaRPr lang="en-US"/>
          </a:p>
        </p:txBody>
      </p:sp>
    </p:spTree>
    <p:extLst>
      <p:ext uri="{BB962C8B-B14F-4D97-AF65-F5344CB8AC3E}">
        <p14:creationId xmlns:p14="http://schemas.microsoft.com/office/powerpoint/2010/main" val="11402329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Here we show a sequence of next best views, for a given scene to the left,</a:t>
            </a:r>
          </a:p>
          <a:p>
            <a:r>
              <a:rPr lang="en-US" altLang="zh-CN" baseline="0" dirty="0"/>
              <a:t>The best matched 3D model is shown to the right.</a:t>
            </a:r>
          </a:p>
          <a:p>
            <a:r>
              <a:rPr lang="en-US" altLang="zh-CN" baseline="0" dirty="0"/>
              <a:t>For each view, we show the matched models of the current step,</a:t>
            </a:r>
          </a:p>
          <a:p>
            <a:r>
              <a:rPr lang="en-US" altLang="zh-CN" baseline="0" dirty="0"/>
              <a:t>as you can see, with more views being observed, the matched models are more and more similar to the ground-truth.</a:t>
            </a:r>
          </a:p>
        </p:txBody>
      </p:sp>
      <p:sp>
        <p:nvSpPr>
          <p:cNvPr id="4" name="灯片编号占位符 3"/>
          <p:cNvSpPr>
            <a:spLocks noGrp="1"/>
          </p:cNvSpPr>
          <p:nvPr>
            <p:ph type="sldNum" sz="quarter" idx="10"/>
          </p:nvPr>
        </p:nvSpPr>
        <p:spPr/>
        <p:txBody>
          <a:bodyPr/>
          <a:lstStyle/>
          <a:p>
            <a:fld id="{1D8FE010-FC95-4D86-B565-043D6A2FC9E2}" type="slidenum">
              <a:rPr lang="zh-CN" altLang="en-US" smtClean="0"/>
              <a:t>58</a:t>
            </a:fld>
            <a:endParaRPr lang="zh-CN" altLang="en-US"/>
          </a:p>
        </p:txBody>
      </p:sp>
    </p:spTree>
    <p:extLst>
      <p:ext uri="{BB962C8B-B14F-4D97-AF65-F5344CB8AC3E}">
        <p14:creationId xmlns:p14="http://schemas.microsoft.com/office/powerpoint/2010/main" val="1929208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 scenes, the trained system can work well. Here</a:t>
            </a:r>
            <a:r>
              <a:rPr lang="en-US" baseline="0" dirty="0"/>
              <a:t> shows our result in a real scene, by inserting the most similar 3D shapes for each real object. On average you usually need to scan at 2 to 3 viewpoints for each object.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61</a:t>
            </a:fld>
            <a:endParaRPr lang="en-US"/>
          </a:p>
        </p:txBody>
      </p:sp>
    </p:spTree>
    <p:extLst>
      <p:ext uri="{BB962C8B-B14F-4D97-AF65-F5344CB8AC3E}">
        <p14:creationId xmlns:p14="http://schemas.microsoft.com/office/powerpoint/2010/main" val="21468807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sum up, my</a:t>
            </a:r>
            <a:r>
              <a:rPr lang="en-US" baseline="0" dirty="0"/>
              <a:t> research lies in the intersection of computer vision, computer graphics, and machine learning. The key theme is to </a:t>
            </a:r>
            <a:r>
              <a:rPr lang="en-US" baseline="0" dirty="0">
                <a:latin typeface="Helvetica" charset="0"/>
                <a:cs typeface="Helvetica" charset="0"/>
              </a:rPr>
              <a:t>l</a:t>
            </a:r>
            <a:r>
              <a:rPr lang="en-US" dirty="0">
                <a:latin typeface="Helvetica" charset="0"/>
                <a:cs typeface="Helvetica" charset="0"/>
              </a:rPr>
              <a:t>earn in a virtual environment of 3D shapes, and test in real scenes of 2D images.</a:t>
            </a:r>
            <a:r>
              <a:rPr lang="en-US" baseline="0" dirty="0">
                <a:latin typeface="Helvetica" charset="0"/>
                <a:cs typeface="Helvetica" charset="0"/>
              </a:rPr>
              <a:t> </a:t>
            </a:r>
            <a:r>
              <a:rPr lang="en-US" baseline="0" dirty="0"/>
              <a:t>Towards this goal, I build a large-scale 3d shape database with annotations, named </a:t>
            </a:r>
            <a:r>
              <a:rPr lang="en-US" baseline="0" dirty="0" err="1"/>
              <a:t>shapenet</a:t>
            </a:r>
            <a:r>
              <a:rPr lang="en-US" baseline="0" dirty="0"/>
              <a:t>. So we can synthesize a lot of images with accurate annotations, for training deep learning systems for many applications.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62</a:t>
            </a:fld>
            <a:endParaRPr lang="en-US"/>
          </a:p>
        </p:txBody>
      </p:sp>
    </p:spTree>
    <p:extLst>
      <p:ext uri="{BB962C8B-B14F-4D97-AF65-F5344CB8AC3E}">
        <p14:creationId xmlns:p14="http://schemas.microsoft.com/office/powerpoint/2010/main" val="1925613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serve the coffee, this robot must he smart enough to understand the room layout,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6</a:t>
            </a:fld>
            <a:endParaRPr lang="en-US"/>
          </a:p>
        </p:txBody>
      </p:sp>
    </p:spTree>
    <p:extLst>
      <p:ext uri="{BB962C8B-B14F-4D97-AF65-F5344CB8AC3E}">
        <p14:creationId xmlns:p14="http://schemas.microsoft.com/office/powerpoint/2010/main" val="7772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which part of the coffee tray is graspable, how slippery the tray material might be,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a:t>
            </a:fld>
            <a:endParaRPr lang="en-US"/>
          </a:p>
        </p:txBody>
      </p:sp>
    </p:spTree>
    <p:extLst>
      <p:ext uri="{BB962C8B-B14F-4D97-AF65-F5344CB8AC3E}">
        <p14:creationId xmlns:p14="http://schemas.microsoft.com/office/powerpoint/2010/main" val="1969120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heavy the cups should be,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8</a:t>
            </a:fld>
            <a:endParaRPr lang="en-US"/>
          </a:p>
        </p:txBody>
      </p:sp>
    </p:spTree>
    <p:extLst>
      <p:ext uri="{BB962C8B-B14F-4D97-AF65-F5344CB8AC3E}">
        <p14:creationId xmlns:p14="http://schemas.microsoft.com/office/powerpoint/2010/main" val="84431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what is the height and pose of the table and its master. Based upon all the understandings, the robot conducts planning.</a:t>
            </a:r>
            <a:endParaRPr lang="en-US" dirty="0"/>
          </a:p>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9</a:t>
            </a:fld>
            <a:endParaRPr lang="en-US"/>
          </a:p>
        </p:txBody>
      </p:sp>
    </p:spTree>
    <p:extLst>
      <p:ext uri="{BB962C8B-B14F-4D97-AF65-F5344CB8AC3E}">
        <p14:creationId xmlns:p14="http://schemas.microsoft.com/office/powerpoint/2010/main" val="184637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p:cNvSpPr>
            <a:spLocks noGrp="1"/>
          </p:cNvSpPr>
          <p:nvPr>
            <p:ph type="dt" sz="half" idx="10"/>
          </p:nvPr>
        </p:nvSpPr>
        <p:spPr/>
        <p:txBody>
          <a:bodyPr/>
          <a:lstStyle/>
          <a:p>
            <a:fld id="{D5567CA5-C22A-4818-81BB-9B061B6CD0B3}" type="datetimeFigureOut">
              <a:rPr lang="en-US" smtClean="0"/>
              <a:t>12/15/16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4397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D5567CA5-C22A-4818-81BB-9B061B6CD0B3}" type="datetimeFigureOut">
              <a:rPr lang="en-US" smtClean="0"/>
              <a:t>12/15/16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338103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D5567CA5-C22A-4818-81BB-9B061B6CD0B3}" type="datetimeFigureOut">
              <a:rPr lang="en-US" smtClean="0"/>
              <a:t>12/15/16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3141560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95624" y="15441"/>
            <a:ext cx="10940675" cy="873561"/>
          </a:xfrm>
        </p:spPr>
        <p:txBody>
          <a:bodyPr>
            <a:normAutofit/>
          </a:bodyPr>
          <a:lstStyle>
            <a:lvl1pPr algn="l">
              <a:defRPr sz="3200" b="1">
                <a:solidFill>
                  <a:srgbClr val="430166"/>
                </a:solidFill>
                <a:latin typeface="微软雅黑" panose="020B0503020204020204" pitchFamily="34" charset="-122"/>
                <a:ea typeface="微软雅黑" panose="020B0503020204020204" pitchFamily="34" charset="-122"/>
                <a:cs typeface="Arial"/>
              </a:defRPr>
            </a:lvl1pPr>
          </a:lstStyle>
          <a:p>
            <a:r>
              <a:rPr lang="zh-CN" altLang="en-US" dirty="0"/>
              <a:t>单击此处编辑母版标题样式</a:t>
            </a:r>
            <a:endParaRPr lang="en-US" dirty="0"/>
          </a:p>
        </p:txBody>
      </p:sp>
      <p:sp>
        <p:nvSpPr>
          <p:cNvPr id="10" name="TextBox 9"/>
          <p:cNvSpPr txBox="1"/>
          <p:nvPr userDrawn="1"/>
        </p:nvSpPr>
        <p:spPr>
          <a:xfrm>
            <a:off x="-10380" y="6606095"/>
            <a:ext cx="3584309" cy="261610"/>
          </a:xfrm>
          <a:prstGeom prst="rect">
            <a:avLst/>
          </a:prstGeom>
          <a:noFill/>
        </p:spPr>
        <p:txBody>
          <a:bodyPr wrap="square">
            <a:spAutoFit/>
          </a:bodyPr>
          <a:lstStyle/>
          <a:p>
            <a:pPr>
              <a:lnSpc>
                <a:spcPct val="110000"/>
              </a:lnSpc>
              <a:defRPr/>
            </a:pPr>
            <a:r>
              <a:rPr lang="en-US" altLang="zh-CN" sz="1000" b="1" baseline="0" dirty="0">
                <a:solidFill>
                  <a:srgbClr val="545454"/>
                </a:solidFill>
                <a:latin typeface="+mj-lt"/>
                <a:cs typeface="Proxima Nova Regular"/>
              </a:rPr>
              <a:t>SZU Summer School 2016</a:t>
            </a:r>
            <a:r>
              <a:rPr lang="en-US" sz="1000" b="1" baseline="0" dirty="0">
                <a:solidFill>
                  <a:srgbClr val="545454"/>
                </a:solidFill>
                <a:latin typeface="+mj-lt"/>
                <a:cs typeface="Proxima Nova Regular"/>
              </a:rPr>
              <a:t> – </a:t>
            </a:r>
            <a:r>
              <a:rPr lang="en-US" altLang="zh-CN" sz="1000" b="1" baseline="0" dirty="0">
                <a:solidFill>
                  <a:srgbClr val="545454"/>
                </a:solidFill>
                <a:latin typeface="+mj-lt"/>
                <a:cs typeface="Proxima Nova Regular"/>
              </a:rPr>
              <a:t>Shenzhen</a:t>
            </a:r>
            <a:r>
              <a:rPr lang="en-US" sz="1000" b="1" baseline="0" dirty="0">
                <a:solidFill>
                  <a:srgbClr val="545454"/>
                </a:solidFill>
                <a:latin typeface="+mj-lt"/>
                <a:cs typeface="Proxima Nova Regular"/>
              </a:rPr>
              <a:t> – </a:t>
            </a:r>
            <a:r>
              <a:rPr lang="en-US" altLang="zh-CN" sz="1000" b="1" baseline="0" dirty="0">
                <a:solidFill>
                  <a:srgbClr val="545454"/>
                </a:solidFill>
                <a:latin typeface="+mj-lt"/>
                <a:cs typeface="Proxima Nova Regular"/>
              </a:rPr>
              <a:t>July 19</a:t>
            </a:r>
            <a:endParaRPr lang="en-US" sz="1000" b="1" dirty="0">
              <a:solidFill>
                <a:srgbClr val="545454"/>
              </a:solidFill>
              <a:latin typeface="+mj-lt"/>
              <a:cs typeface="Proxima Nova Regular"/>
            </a:endParaRPr>
          </a:p>
        </p:txBody>
      </p:sp>
      <p:cxnSp>
        <p:nvCxnSpPr>
          <p:cNvPr id="11" name="Straight Connector 10"/>
          <p:cNvCxnSpPr/>
          <p:nvPr userDrawn="1"/>
        </p:nvCxnSpPr>
        <p:spPr bwMode="auto">
          <a:xfrm>
            <a:off x="4144" y="889000"/>
            <a:ext cx="11684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cxnSp>
        <p:nvCxnSpPr>
          <p:cNvPr id="13" name="Straight Connector 12"/>
          <p:cNvCxnSpPr/>
          <p:nvPr userDrawn="1"/>
        </p:nvCxnSpPr>
        <p:spPr bwMode="auto">
          <a:xfrm>
            <a:off x="508000" y="6269604"/>
            <a:ext cx="11684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sp>
        <p:nvSpPr>
          <p:cNvPr id="19" name="Content Placeholder 18"/>
          <p:cNvSpPr>
            <a:spLocks noGrp="1"/>
          </p:cNvSpPr>
          <p:nvPr>
            <p:ph sz="quarter" idx="10"/>
          </p:nvPr>
        </p:nvSpPr>
        <p:spPr>
          <a:xfrm>
            <a:off x="194733" y="1452033"/>
            <a:ext cx="11796184" cy="4817571"/>
          </a:xfrm>
        </p:spPr>
        <p:txBody>
          <a:bodyPr>
            <a:normAutofit/>
          </a:bodyPr>
          <a:lstStyle>
            <a:lvl1pPr marL="538163" indent="-538163">
              <a:buSzPct val="100000"/>
              <a:buFontTx/>
              <a:buBlip>
                <a:blip r:embed="rId2"/>
              </a:buBlip>
              <a:defRPr sz="2800">
                <a:latin typeface="微软雅黑" panose="020B0503020204020204" pitchFamily="34" charset="-122"/>
                <a:ea typeface="微软雅黑" panose="020B0503020204020204" pitchFamily="34" charset="-122"/>
                <a:cs typeface="Arial"/>
              </a:defRPr>
            </a:lvl1pPr>
            <a:lvl2pPr marL="896938" indent="-439738">
              <a:buSzPct val="100000"/>
              <a:buFontTx/>
              <a:buBlip>
                <a:blip r:embed="rId2"/>
              </a:buBlip>
              <a:defRPr sz="2400">
                <a:latin typeface="微软雅黑" panose="020B0503020204020204" pitchFamily="34" charset="-122"/>
                <a:ea typeface="微软雅黑" panose="020B0503020204020204" pitchFamily="34" charset="-122"/>
                <a:cs typeface="Arial"/>
              </a:defRPr>
            </a:lvl2pPr>
            <a:lvl3pPr marL="1143000" indent="-228600">
              <a:buSzPct val="100000"/>
              <a:buFontTx/>
              <a:buBlip>
                <a:blip r:embed="rId2"/>
              </a:buBlip>
              <a:defRPr sz="2000">
                <a:latin typeface="微软雅黑" panose="020B0503020204020204" pitchFamily="34" charset="-122"/>
                <a:ea typeface="微软雅黑" panose="020B0503020204020204" pitchFamily="34" charset="-122"/>
                <a:cs typeface="Arial"/>
              </a:defRPr>
            </a:lvl3pPr>
            <a:lvl4pPr marL="1600200" indent="-228600">
              <a:buSzPct val="100000"/>
              <a:buFontTx/>
              <a:buBlip>
                <a:blip r:embed="rId2"/>
              </a:buBlip>
              <a:defRPr sz="1800">
                <a:latin typeface="微软雅黑" panose="020B0503020204020204" pitchFamily="34" charset="-122"/>
                <a:ea typeface="微软雅黑" panose="020B0503020204020204" pitchFamily="34" charset="-122"/>
                <a:cs typeface="Arial"/>
              </a:defRPr>
            </a:lvl4pPr>
            <a:lvl5pPr marL="2057400" indent="-228600">
              <a:buSzPct val="100000"/>
              <a:buFontTx/>
              <a:buBlip>
                <a:blip r:embed="rId2"/>
              </a:buBlip>
              <a:defRPr sz="1800">
                <a:latin typeface="微软雅黑" panose="020B0503020204020204" pitchFamily="34" charset="-122"/>
                <a:ea typeface="微软雅黑" panose="020B0503020204020204" pitchFamily="34" charset="-122"/>
                <a:cs typeface="Aria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pic>
        <p:nvPicPr>
          <p:cNvPr id="20" name="Picture 1" descr="SA2015_Topbar_PP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80" y="895561"/>
            <a:ext cx="3321051"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036299" y="0"/>
            <a:ext cx="11557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灯片编号占位符 4"/>
          <p:cNvSpPr>
            <a:spLocks noGrp="1"/>
          </p:cNvSpPr>
          <p:nvPr>
            <p:ph type="sldNum" sz="quarter" idx="13"/>
          </p:nvPr>
        </p:nvSpPr>
        <p:spPr>
          <a:xfrm>
            <a:off x="9347200" y="6554337"/>
            <a:ext cx="2844800" cy="365125"/>
          </a:xfrm>
        </p:spPr>
        <p:txBody>
          <a:bodyPr/>
          <a:lstStyle/>
          <a:p>
            <a:fld id="{9F58998E-2429-314E-B86C-A079AABAA7E0}" type="slidenum">
              <a:rPr lang="en-US" smtClean="0"/>
              <a:pPr/>
              <a:t>‹#›</a:t>
            </a:fld>
            <a:endParaRPr lang="en-US"/>
          </a:p>
        </p:txBody>
      </p:sp>
    </p:spTree>
    <p:extLst>
      <p:ext uri="{BB962C8B-B14F-4D97-AF65-F5344CB8AC3E}">
        <p14:creationId xmlns:p14="http://schemas.microsoft.com/office/powerpoint/2010/main" val="71639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userDrawn="1"/>
        </p:nvSpPr>
        <p:spPr>
          <a:xfrm>
            <a:off x="0" y="0"/>
            <a:ext cx="12192000" cy="88392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标题 1"/>
          <p:cNvSpPr>
            <a:spLocks noGrp="1"/>
          </p:cNvSpPr>
          <p:nvPr>
            <p:ph type="title"/>
          </p:nvPr>
        </p:nvSpPr>
        <p:spPr>
          <a:xfrm>
            <a:off x="429768" y="85345"/>
            <a:ext cx="11396472" cy="731519"/>
          </a:xfrm>
        </p:spPr>
        <p:txBody>
          <a:bodyPr>
            <a:normAutofit/>
          </a:bodyPr>
          <a:lstStyle>
            <a:lvl1pPr>
              <a:defRPr sz="4000">
                <a:solidFill>
                  <a:schemeClr val="bg1">
                    <a:lumMod val="95000"/>
                  </a:schemeClr>
                </a:solidFill>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3" name="内容占位符 2"/>
          <p:cNvSpPr>
            <a:spLocks noGrp="1"/>
          </p:cNvSpPr>
          <p:nvPr>
            <p:ph idx="1"/>
          </p:nvPr>
        </p:nvSpPr>
        <p:spPr>
          <a:xfrm>
            <a:off x="429768" y="1170433"/>
            <a:ext cx="11396472" cy="494385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日期占位符 3"/>
          <p:cNvSpPr>
            <a:spLocks noGrp="1"/>
          </p:cNvSpPr>
          <p:nvPr>
            <p:ph type="dt" sz="half" idx="10"/>
          </p:nvPr>
        </p:nvSpPr>
        <p:spPr/>
        <p:txBody>
          <a:bodyPr/>
          <a:lstStyle/>
          <a:p>
            <a:fld id="{D5567CA5-C22A-4818-81BB-9B061B6CD0B3}" type="datetimeFigureOut">
              <a:rPr lang="en-US" smtClean="0"/>
              <a:t>12/15/16</a:t>
            </a:fld>
            <a:endParaRPr lang="en-US" dirty="0"/>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87617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en-US" dirty="0"/>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5567CA5-C22A-4818-81BB-9B061B6CD0B3}" type="datetimeFigureOut">
              <a:rPr lang="en-US" smtClean="0"/>
              <a:t>12/15/16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
        <p:nvSpPr>
          <p:cNvPr id="7" name="矩形 6"/>
          <p:cNvSpPr/>
          <p:nvPr userDrawn="1"/>
        </p:nvSpPr>
        <p:spPr>
          <a:xfrm>
            <a:off x="0" y="6098"/>
            <a:ext cx="12192000" cy="877822"/>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09498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p>
            <a:fld id="{D5567CA5-C22A-4818-81BB-9B061B6CD0B3}" type="datetimeFigureOut">
              <a:rPr lang="en-US" smtClean="0"/>
              <a:t>12/15/16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2967133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p>
            <a:fld id="{D5567CA5-C22A-4818-81BB-9B061B6CD0B3}" type="datetimeFigureOut">
              <a:rPr lang="en-US" smtClean="0"/>
              <a:t>12/15/16</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347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D5567CA5-C22A-4818-81BB-9B061B6CD0B3}" type="datetimeFigureOut">
              <a:rPr lang="en-US" smtClean="0"/>
              <a:t>12/15/16</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633159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567CA5-C22A-4818-81BB-9B061B6CD0B3}" type="datetimeFigureOut">
              <a:rPr lang="en-US" smtClean="0"/>
              <a:t>12/15/16</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19884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5567CA5-C22A-4818-81BB-9B061B6CD0B3}" type="datetimeFigureOut">
              <a:rPr lang="en-US" smtClean="0"/>
              <a:t>12/15/16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92386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5567CA5-C22A-4818-81BB-9B061B6CD0B3}" type="datetimeFigureOut">
              <a:rPr lang="en-US" smtClean="0"/>
              <a:t>12/15/16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24578672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charset="0"/>
                <a:ea typeface="Helvetica" charset="0"/>
                <a:cs typeface="Helvetica" charset="0"/>
              </a:defRPr>
            </a:lvl1pPr>
          </a:lstStyle>
          <a:p>
            <a:fld id="{D5567CA5-C22A-4818-81BB-9B061B6CD0B3}" type="datetimeFigureOut">
              <a:rPr lang="en-US" smtClean="0"/>
              <a:pPr/>
              <a:t>12/15/16</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charset="0"/>
                <a:ea typeface="Helvetica" charset="0"/>
                <a:cs typeface="Helvetica" charset="0"/>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charset="0"/>
                <a:ea typeface="Helvetica" charset="0"/>
                <a:cs typeface="Helvetica" charset="0"/>
              </a:defRPr>
            </a:lvl1pPr>
          </a:lstStyle>
          <a:p>
            <a:fld id="{D118C849-9E90-4DCB-8204-198158D5DF01}" type="slidenum">
              <a:rPr lang="en-US" smtClean="0"/>
              <a:pPr/>
              <a:t>‹#›</a:t>
            </a:fld>
            <a:endParaRPr lang="en-US"/>
          </a:p>
        </p:txBody>
      </p:sp>
    </p:spTree>
    <p:extLst>
      <p:ext uri="{BB962C8B-B14F-4D97-AF65-F5344CB8AC3E}">
        <p14:creationId xmlns:p14="http://schemas.microsoft.com/office/powerpoint/2010/main" val="335778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microsoft.com/office/2007/relationships/hdphoto" Target="../media/hdphoto1.wdp"/><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70.png"/><Relationship Id="rId5" Type="http://schemas.openxmlformats.org/officeDocument/2006/relationships/image" Target="../media/image281.png"/><Relationship Id="rId6" Type="http://schemas.openxmlformats.org/officeDocument/2006/relationships/image" Target="../media/image29.png"/><Relationship Id="rId7" Type="http://schemas.openxmlformats.org/officeDocument/2006/relationships/image" Target="../media/image30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70.png"/><Relationship Id="rId5" Type="http://schemas.openxmlformats.org/officeDocument/2006/relationships/image" Target="../media/image281.png"/><Relationship Id="rId6" Type="http://schemas.openxmlformats.org/officeDocument/2006/relationships/image" Target="../media/image29.png"/><Relationship Id="rId7" Type="http://schemas.openxmlformats.org/officeDocument/2006/relationships/image" Target="../media/image30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1" Type="http://schemas.openxmlformats.org/officeDocument/2006/relationships/image" Target="../media/image271.png"/><Relationship Id="rId12" Type="http://schemas.openxmlformats.org/officeDocument/2006/relationships/image" Target="../media/image280.png"/><Relationship Id="rId13"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0.png"/><Relationship Id="rId4" Type="http://schemas.openxmlformats.org/officeDocument/2006/relationships/image" Target="../media/image200.png"/><Relationship Id="rId5" Type="http://schemas.openxmlformats.org/officeDocument/2006/relationships/image" Target="../media/image210.png"/><Relationship Id="rId6" Type="http://schemas.openxmlformats.org/officeDocument/2006/relationships/image" Target="../media/image221.png"/><Relationship Id="rId7" Type="http://schemas.openxmlformats.org/officeDocument/2006/relationships/image" Target="../media/image238.png"/><Relationship Id="rId8" Type="http://schemas.openxmlformats.org/officeDocument/2006/relationships/image" Target="../media/image240.png"/><Relationship Id="rId9" Type="http://schemas.openxmlformats.org/officeDocument/2006/relationships/image" Target="../media/image252.png"/><Relationship Id="rId10" Type="http://schemas.openxmlformats.org/officeDocument/2006/relationships/image" Target="../media/image263.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5.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jpeg"/><Relationship Id="rId8"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0"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1" Type="http://schemas.openxmlformats.org/officeDocument/2006/relationships/image" Target="../media/image51.jpeg"/><Relationship Id="rId12" Type="http://schemas.microsoft.com/office/2007/relationships/hdphoto" Target="../media/hdphoto3.wdp"/><Relationship Id="rId13" Type="http://schemas.openxmlformats.org/officeDocument/2006/relationships/image" Target="../media/image52.jpeg"/><Relationship Id="rId1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0"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gif"/><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0"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1" Type="http://schemas.openxmlformats.org/officeDocument/2006/relationships/image" Target="../media/image73.jpeg"/><Relationship Id="rId12" Type="http://schemas.openxmlformats.org/officeDocument/2006/relationships/image" Target="../media/image74.png"/><Relationship Id="rId13" Type="http://schemas.openxmlformats.org/officeDocument/2006/relationships/image" Target="../media/image75.jpeg"/><Relationship Id="rId1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png"/><Relationship Id="rId7" Type="http://schemas.openxmlformats.org/officeDocument/2006/relationships/image" Target="../media/image69.jpeg"/><Relationship Id="rId8" Type="http://schemas.openxmlformats.org/officeDocument/2006/relationships/image" Target="../media/image70.jpg"/><Relationship Id="rId9" Type="http://schemas.openxmlformats.org/officeDocument/2006/relationships/image" Target="../media/image71.jpeg"/><Relationship Id="rId10" Type="http://schemas.openxmlformats.org/officeDocument/2006/relationships/image" Target="../media/image72.jp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8.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3.png"/><Relationship Id="rId1" Type="http://schemas.openxmlformats.org/officeDocument/2006/relationships/video" Target="NULL" TargetMode="External"/><Relationship Id="rId2" Type="http://schemas.microsoft.com/office/2007/relationships/media" Target="../media/media1.mp4"/></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9" Type="http://schemas.microsoft.com/office/2007/relationships/hdphoto" Target="../media/hdphoto6.wdp"/><Relationship Id="rId20" Type="http://schemas.openxmlformats.org/officeDocument/2006/relationships/image" Target="../media/image642.png"/><Relationship Id="rId21" Type="http://schemas.openxmlformats.org/officeDocument/2006/relationships/image" Target="../media/image652.png"/><Relationship Id="rId22" Type="http://schemas.openxmlformats.org/officeDocument/2006/relationships/image" Target="../media/image662.png"/><Relationship Id="rId10" Type="http://schemas.openxmlformats.org/officeDocument/2006/relationships/image" Target="../media/image420.png"/><Relationship Id="rId11" Type="http://schemas.openxmlformats.org/officeDocument/2006/relationships/image" Target="../media/image611.png"/><Relationship Id="rId12" Type="http://schemas.openxmlformats.org/officeDocument/2006/relationships/image" Target="../media/image620.png"/><Relationship Id="rId13" Type="http://schemas.openxmlformats.org/officeDocument/2006/relationships/image" Target="../media/image630.png"/><Relationship Id="rId14" Type="http://schemas.openxmlformats.org/officeDocument/2006/relationships/image" Target="../media/image460.png"/><Relationship Id="rId15" Type="http://schemas.openxmlformats.org/officeDocument/2006/relationships/image" Target="../media/image470.png"/><Relationship Id="rId16" Type="http://schemas.openxmlformats.org/officeDocument/2006/relationships/image" Target="../media/image1100.png"/><Relationship Id="rId17" Type="http://schemas.openxmlformats.org/officeDocument/2006/relationships/image" Target="../media/image490.png"/><Relationship Id="rId18" Type="http://schemas.openxmlformats.org/officeDocument/2006/relationships/image" Target="../media/image500.png"/><Relationship Id="rId19" Type="http://schemas.openxmlformats.org/officeDocument/2006/relationships/image" Target="../media/image512.png"/><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70.png"/><Relationship Id="rId4" Type="http://schemas.openxmlformats.org/officeDocument/2006/relationships/image" Target="../media/image380.png"/><Relationship Id="rId5" Type="http://schemas.openxmlformats.org/officeDocument/2006/relationships/image" Target="../media/image99.png"/><Relationship Id="rId6" Type="http://schemas.microsoft.com/office/2007/relationships/hdphoto" Target="../media/hdphoto5.wdp"/><Relationship Id="rId7" Type="http://schemas.openxmlformats.org/officeDocument/2006/relationships/image" Target="../media/image100.png"/><Relationship Id="rId8" Type="http://schemas.openxmlformats.org/officeDocument/2006/relationships/image" Target="../media/image10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0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0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0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ctrTitle"/>
          </p:nvPr>
        </p:nvSpPr>
        <p:spPr>
          <a:xfrm>
            <a:off x="552994" y="694769"/>
            <a:ext cx="10946547" cy="1825774"/>
          </a:xfrm>
        </p:spPr>
        <p:txBody>
          <a:bodyPr>
            <a:normAutofit fontScale="90000"/>
          </a:bodyPr>
          <a:lstStyle/>
          <a:p>
            <a:pPr>
              <a:lnSpc>
                <a:spcPct val="150000"/>
              </a:lnSpc>
            </a:pPr>
            <a:r>
              <a:rPr lang="en-US" sz="4800" dirty="0"/>
              <a:t>Synthesize for Learning:</a:t>
            </a:r>
            <a:r>
              <a:rPr lang="en-US" sz="4800" dirty="0">
                <a:latin typeface="Helvetica" charset="0"/>
                <a:ea typeface="Helvetica" charset="0"/>
                <a:cs typeface="Helvetica" charset="0"/>
              </a:rPr>
              <a:t/>
            </a:r>
            <a:br>
              <a:rPr lang="en-US" sz="4800" dirty="0">
                <a:latin typeface="Helvetica" charset="0"/>
                <a:ea typeface="Helvetica" charset="0"/>
                <a:cs typeface="Helvetica" charset="0"/>
              </a:rPr>
            </a:br>
            <a:r>
              <a:rPr lang="en-US" sz="4000" dirty="0">
                <a:latin typeface="Helvetica" charset="0"/>
                <a:ea typeface="Helvetica" charset="0"/>
                <a:cs typeface="Helvetica" charset="0"/>
              </a:rPr>
              <a:t>Joint analysis of 2D images and 3D shapes</a:t>
            </a:r>
            <a:endParaRPr lang="en-US" sz="2200" baseline="30000" dirty="0">
              <a:latin typeface="Helvetica" charset="0"/>
              <a:ea typeface="Helvetica" charset="0"/>
              <a:cs typeface="Helvetica" charset="0"/>
            </a:endParaRPr>
          </a:p>
        </p:txBody>
      </p:sp>
      <p:sp>
        <p:nvSpPr>
          <p:cNvPr id="14339" name="Rectangle 8"/>
          <p:cNvSpPr>
            <a:spLocks noChangeArrowheads="1"/>
          </p:cNvSpPr>
          <p:nvPr/>
        </p:nvSpPr>
        <p:spPr bwMode="auto">
          <a:xfrm>
            <a:off x="1524000" y="1158876"/>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lr>
                <a:srgbClr val="336699"/>
              </a:buClr>
              <a:buFont typeface="Wingdings" panose="05000000000000000000" pitchFamily="2" charset="2"/>
              <a:buChar char="§"/>
              <a:tabLst>
                <a:tab pos="449263" algn="r"/>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9AAED2"/>
              </a:buClr>
              <a:buFont typeface="Arial" panose="020B0604020202020204" pitchFamily="34" charset="0"/>
              <a:buChar char="–"/>
              <a:tabLst>
                <a:tab pos="449263" algn="r"/>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Font typeface="Wingdings" panose="05000000000000000000" pitchFamily="2" charset="2"/>
              <a:buChar char="§"/>
              <a:tabLst>
                <a:tab pos="449263" algn="r"/>
              </a:tabLst>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Font typeface="Arial" panose="020B0604020202020204" pitchFamily="34" charset="0"/>
              <a:buChar char="–"/>
              <a:tabLst>
                <a:tab pos="449263" algn="r"/>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de-DE" sz="1800">
              <a:latin typeface="Helvetica" charset="0"/>
              <a:ea typeface="Helvetica" charset="0"/>
              <a:cs typeface="Helvetica" charset="0"/>
            </a:endParaRPr>
          </a:p>
        </p:txBody>
      </p:sp>
      <p:sp>
        <p:nvSpPr>
          <p:cNvPr id="14340" name="Rectangle 9"/>
          <p:cNvSpPr>
            <a:spLocks noChangeArrowheads="1"/>
          </p:cNvSpPr>
          <p:nvPr/>
        </p:nvSpPr>
        <p:spPr bwMode="auto">
          <a:xfrm>
            <a:off x="1524001" y="2584794"/>
            <a:ext cx="184731"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bIns="0" anchor="ctr">
            <a:spAutoFit/>
          </a:bodyPr>
          <a:lstStyle>
            <a:lvl1pPr>
              <a:spcBef>
                <a:spcPct val="20000"/>
              </a:spcBef>
              <a:buClr>
                <a:srgbClr val="336699"/>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9AAED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sz="1800" dirty="0">
              <a:latin typeface="Helvetica" charset="0"/>
              <a:ea typeface="Helvetica" charset="0"/>
              <a:cs typeface="Helvetica" charset="0"/>
            </a:endParaRPr>
          </a:p>
        </p:txBody>
      </p:sp>
      <p:sp>
        <p:nvSpPr>
          <p:cNvPr id="14342" name="Rectangle 11"/>
          <p:cNvSpPr>
            <a:spLocks noChangeArrowheads="1"/>
          </p:cNvSpPr>
          <p:nvPr/>
        </p:nvSpPr>
        <p:spPr bwMode="auto">
          <a:xfrm>
            <a:off x="1524000" y="4935539"/>
            <a:ext cx="1841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lr>
                <a:srgbClr val="336699"/>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9AAED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sz="1200" dirty="0">
              <a:latin typeface="Helvetica" charset="0"/>
              <a:ea typeface="Helvetica" charset="0"/>
              <a:cs typeface="Helvetica" charset="0"/>
            </a:endParaRPr>
          </a:p>
          <a:p>
            <a:pPr>
              <a:spcBef>
                <a:spcPct val="0"/>
              </a:spcBef>
              <a:buClrTx/>
              <a:buFontTx/>
              <a:buNone/>
            </a:pPr>
            <a:endParaRPr lang="en-US" sz="1800" dirty="0">
              <a:latin typeface="Helvetica" charset="0"/>
              <a:ea typeface="Helvetica" charset="0"/>
              <a:cs typeface="Helvetica"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1950" y="4550754"/>
            <a:ext cx="2706604" cy="1521019"/>
          </a:xfrm>
          <a:prstGeom prst="rect">
            <a:avLst/>
          </a:prstGeom>
        </p:spPr>
      </p:pic>
      <p:sp>
        <p:nvSpPr>
          <p:cNvPr id="7" name="文本框 6"/>
          <p:cNvSpPr txBox="1"/>
          <p:nvPr/>
        </p:nvSpPr>
        <p:spPr>
          <a:xfrm>
            <a:off x="8818786" y="3359272"/>
            <a:ext cx="2757518" cy="923330"/>
          </a:xfrm>
          <a:prstGeom prst="rect">
            <a:avLst/>
          </a:prstGeom>
          <a:noFill/>
        </p:spPr>
        <p:txBody>
          <a:bodyPr wrap="square" rtlCol="0">
            <a:spAutoFit/>
          </a:bodyPr>
          <a:lstStyle/>
          <a:p>
            <a:r>
              <a:rPr lang="en-US" sz="5400" dirty="0">
                <a:latin typeface="Helvetica" charset="0"/>
                <a:ea typeface="Helvetica" charset="0"/>
                <a:cs typeface="Helvetica" charset="0"/>
              </a:rPr>
              <a:t>Hao Su</a:t>
            </a:r>
          </a:p>
        </p:txBody>
      </p:sp>
      <p:cxnSp>
        <p:nvCxnSpPr>
          <p:cNvPr id="4" name="直接连接符 3"/>
          <p:cNvCxnSpPr/>
          <p:nvPr/>
        </p:nvCxnSpPr>
        <p:spPr>
          <a:xfrm>
            <a:off x="9992" y="2477817"/>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925113" y="3181333"/>
            <a:ext cx="2822583" cy="2582652"/>
          </a:xfrm>
          <a:prstGeom prst="rect">
            <a:avLst/>
          </a:prstGeom>
        </p:spPr>
      </p:pic>
      <p:pic>
        <p:nvPicPr>
          <p:cNvPr id="61" name="Picture 4"/>
          <p:cNvPicPr>
            <a:picLocks noChangeAspect="1" noChangeArrowheads="1"/>
          </p:cNvPicPr>
          <p:nvPr/>
        </p:nvPicPr>
        <p:blipFill>
          <a:blip r:embed="rId5" cstate="print"/>
          <a:srcRect/>
          <a:stretch>
            <a:fillRect/>
          </a:stretch>
        </p:blipFill>
        <p:spPr bwMode="auto">
          <a:xfrm>
            <a:off x="4856782" y="3107855"/>
            <a:ext cx="2980934" cy="2741583"/>
          </a:xfrm>
          <a:prstGeom prst="rect">
            <a:avLst/>
          </a:prstGeom>
          <a:noFill/>
          <a:ln w="9525">
            <a:noFill/>
            <a:miter lim="800000"/>
            <a:headEnd/>
            <a:tailEnd/>
          </a:ln>
        </p:spPr>
      </p:pic>
      <p:sp>
        <p:nvSpPr>
          <p:cNvPr id="10" name="TextBox 9"/>
          <p:cNvSpPr txBox="1"/>
          <p:nvPr/>
        </p:nvSpPr>
        <p:spPr>
          <a:xfrm>
            <a:off x="1633744" y="6278336"/>
            <a:ext cx="1441420" cy="369332"/>
          </a:xfrm>
          <a:prstGeom prst="rect">
            <a:avLst/>
          </a:prstGeom>
          <a:noFill/>
        </p:spPr>
        <p:txBody>
          <a:bodyPr wrap="none" rtlCol="0">
            <a:spAutoFit/>
          </a:bodyPr>
          <a:lstStyle/>
          <a:p>
            <a:r>
              <a:rPr lang="en-US" dirty="0">
                <a:latin typeface="Helvetica" charset="0"/>
                <a:ea typeface="Helvetica" charset="0"/>
                <a:cs typeface="Helvetica" charset="0"/>
              </a:rPr>
              <a:t>Image world</a:t>
            </a:r>
          </a:p>
        </p:txBody>
      </p:sp>
      <p:sp>
        <p:nvSpPr>
          <p:cNvPr id="63" name="TextBox 62"/>
          <p:cNvSpPr txBox="1"/>
          <p:nvPr/>
        </p:nvSpPr>
        <p:spPr>
          <a:xfrm>
            <a:off x="5670878" y="6278336"/>
            <a:ext cx="1467068" cy="369332"/>
          </a:xfrm>
          <a:prstGeom prst="rect">
            <a:avLst/>
          </a:prstGeom>
          <a:noFill/>
        </p:spPr>
        <p:txBody>
          <a:bodyPr wrap="none" rtlCol="0">
            <a:spAutoFit/>
          </a:bodyPr>
          <a:lstStyle/>
          <a:p>
            <a:r>
              <a:rPr lang="en-US" dirty="0">
                <a:latin typeface="Helvetica" charset="0"/>
                <a:ea typeface="Helvetica" charset="0"/>
                <a:cs typeface="Helvetica" charset="0"/>
              </a:rPr>
              <a:t>Shape world</a:t>
            </a:r>
          </a:p>
        </p:txBody>
      </p:sp>
      <p:sp>
        <p:nvSpPr>
          <p:cNvPr id="11" name="Left-Right Arrow 10"/>
          <p:cNvSpPr/>
          <p:nvPr/>
        </p:nvSpPr>
        <p:spPr>
          <a:xfrm>
            <a:off x="4022548" y="4384221"/>
            <a:ext cx="620486" cy="284380"/>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554661049"/>
      </p:ext>
    </p:extLst>
  </p:cSld>
  <p:clrMapOvr>
    <a:masterClrMapping/>
  </p:clrMapOvr>
  <mc:AlternateContent xmlns:mc="http://schemas.openxmlformats.org/markup-compatibility/2006" xmlns:p14="http://schemas.microsoft.com/office/powerpoint/2010/main">
    <mc:Choice Requires="p14">
      <p:transition spd="slow" p14:dur="2000" advTm="415"/>
    </mc:Choice>
    <mc:Fallback xmlns="">
      <p:transition spd="slow" advTm="41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159802" y="1021189"/>
            <a:ext cx="5922923" cy="5641642"/>
            <a:chOff x="1159802" y="1021189"/>
            <a:chExt cx="5922923" cy="5641642"/>
          </a:xfrm>
        </p:grpSpPr>
        <p:sp>
          <p:nvSpPr>
            <p:cNvPr id="27" name="Oval 26"/>
            <p:cNvSpPr/>
            <p:nvPr/>
          </p:nvSpPr>
          <p:spPr>
            <a:xfrm>
              <a:off x="1548031" y="1204163"/>
              <a:ext cx="5534694" cy="532316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28" name="TextBox 27"/>
            <p:cNvSpPr txBox="1"/>
            <p:nvPr/>
          </p:nvSpPr>
          <p:spPr>
            <a:xfrm>
              <a:off x="3235023" y="1021189"/>
              <a:ext cx="1005403" cy="369332"/>
            </a:xfrm>
            <a:prstGeom prst="rect">
              <a:avLst/>
            </a:prstGeom>
            <a:noFill/>
          </p:spPr>
          <p:txBody>
            <a:bodyPr wrap="none" rtlCol="0">
              <a:spAutoFit/>
            </a:bodyPr>
            <a:lstStyle/>
            <a:p>
              <a:r>
                <a:rPr lang="en-US" dirty="0">
                  <a:latin typeface="Helvetica" charset="0"/>
                  <a:ea typeface="Helvetica" charset="0"/>
                  <a:cs typeface="Helvetica" charset="0"/>
                </a:rPr>
                <a:t>contrast</a:t>
              </a:r>
            </a:p>
          </p:txBody>
        </p:sp>
        <p:sp>
          <p:nvSpPr>
            <p:cNvPr id="29" name="TextBox 28"/>
            <p:cNvSpPr txBox="1"/>
            <p:nvPr/>
          </p:nvSpPr>
          <p:spPr>
            <a:xfrm>
              <a:off x="2376010" y="1379350"/>
              <a:ext cx="684803" cy="369332"/>
            </a:xfrm>
            <a:prstGeom prst="rect">
              <a:avLst/>
            </a:prstGeom>
            <a:noFill/>
          </p:spPr>
          <p:txBody>
            <a:bodyPr wrap="none" rtlCol="0">
              <a:spAutoFit/>
            </a:bodyPr>
            <a:lstStyle/>
            <a:p>
              <a:r>
                <a:rPr lang="en-US" dirty="0">
                  <a:latin typeface="Helvetica" charset="0"/>
                  <a:ea typeface="Helvetica" charset="0"/>
                  <a:cs typeface="Helvetica" charset="0"/>
                </a:rPr>
                <a:t>color</a:t>
              </a:r>
            </a:p>
          </p:txBody>
        </p:sp>
        <p:sp>
          <p:nvSpPr>
            <p:cNvPr id="30" name="TextBox 29"/>
            <p:cNvSpPr txBox="1"/>
            <p:nvPr/>
          </p:nvSpPr>
          <p:spPr>
            <a:xfrm>
              <a:off x="1159802" y="3127083"/>
              <a:ext cx="877163" cy="369332"/>
            </a:xfrm>
            <a:prstGeom prst="rect">
              <a:avLst/>
            </a:prstGeom>
            <a:noFill/>
          </p:spPr>
          <p:txBody>
            <a:bodyPr wrap="none" rtlCol="0">
              <a:spAutoFit/>
            </a:bodyPr>
            <a:lstStyle/>
            <a:p>
              <a:r>
                <a:rPr lang="en-US" dirty="0">
                  <a:latin typeface="Helvetica" charset="0"/>
                  <a:ea typeface="Helvetica" charset="0"/>
                  <a:cs typeface="Helvetica" charset="0"/>
                </a:rPr>
                <a:t>motion</a:t>
              </a:r>
            </a:p>
          </p:txBody>
        </p:sp>
        <p:sp>
          <p:nvSpPr>
            <p:cNvPr id="31" name="TextBox 30"/>
            <p:cNvSpPr txBox="1"/>
            <p:nvPr/>
          </p:nvSpPr>
          <p:spPr>
            <a:xfrm>
              <a:off x="1551169" y="2018592"/>
              <a:ext cx="889987" cy="369332"/>
            </a:xfrm>
            <a:prstGeom prst="rect">
              <a:avLst/>
            </a:prstGeom>
            <a:noFill/>
          </p:spPr>
          <p:txBody>
            <a:bodyPr wrap="none" rtlCol="0">
              <a:spAutoFit/>
            </a:bodyPr>
            <a:lstStyle/>
            <a:p>
              <a:r>
                <a:rPr lang="en-US" dirty="0">
                  <a:latin typeface="Helvetica" charset="0"/>
                  <a:ea typeface="Helvetica" charset="0"/>
                  <a:cs typeface="Helvetica" charset="0"/>
                </a:rPr>
                <a:t>texture</a:t>
              </a:r>
            </a:p>
          </p:txBody>
        </p:sp>
        <p:sp>
          <p:nvSpPr>
            <p:cNvPr id="33" name="TextBox 32"/>
            <p:cNvSpPr txBox="1"/>
            <p:nvPr/>
          </p:nvSpPr>
          <p:spPr>
            <a:xfrm>
              <a:off x="1159802" y="4153972"/>
              <a:ext cx="1184940" cy="369332"/>
            </a:xfrm>
            <a:prstGeom prst="rect">
              <a:avLst/>
            </a:prstGeom>
            <a:noFill/>
          </p:spPr>
          <p:txBody>
            <a:bodyPr wrap="none" rtlCol="0">
              <a:spAutoFit/>
            </a:bodyPr>
            <a:lstStyle/>
            <a:p>
              <a:r>
                <a:rPr lang="en-US" dirty="0">
                  <a:latin typeface="Helvetica" charset="0"/>
                  <a:ea typeface="Helvetica" charset="0"/>
                  <a:cs typeface="Helvetica" charset="0"/>
                </a:rPr>
                <a:t>symmetry</a:t>
              </a:r>
            </a:p>
          </p:txBody>
        </p:sp>
        <p:sp>
          <p:nvSpPr>
            <p:cNvPr id="34" name="TextBox 33"/>
            <p:cNvSpPr txBox="1"/>
            <p:nvPr/>
          </p:nvSpPr>
          <p:spPr>
            <a:xfrm>
              <a:off x="1946881" y="5788667"/>
              <a:ext cx="3441968" cy="369332"/>
            </a:xfrm>
            <a:prstGeom prst="rect">
              <a:avLst/>
            </a:prstGeom>
            <a:noFill/>
          </p:spPr>
          <p:txBody>
            <a:bodyPr wrap="none" rtlCol="0">
              <a:spAutoFit/>
            </a:bodyPr>
            <a:lstStyle/>
            <a:p>
              <a:r>
                <a:rPr lang="en-US" dirty="0">
                  <a:latin typeface="Helvetica" charset="0"/>
                  <a:ea typeface="Helvetica" charset="0"/>
                  <a:cs typeface="Helvetica" charset="0"/>
                </a:rPr>
                <a:t>category-specific 3D knowledge</a:t>
              </a:r>
            </a:p>
          </p:txBody>
        </p:sp>
        <p:sp>
          <p:nvSpPr>
            <p:cNvPr id="35" name="TextBox 34"/>
            <p:cNvSpPr txBox="1"/>
            <p:nvPr/>
          </p:nvSpPr>
          <p:spPr>
            <a:xfrm>
              <a:off x="1631676" y="5146185"/>
              <a:ext cx="582211" cy="369332"/>
            </a:xfrm>
            <a:prstGeom prst="rect">
              <a:avLst/>
            </a:prstGeom>
            <a:noFill/>
          </p:spPr>
          <p:txBody>
            <a:bodyPr wrap="none" rtlCol="0">
              <a:spAutoFit/>
            </a:bodyPr>
            <a:lstStyle/>
            <a:p>
              <a:r>
                <a:rPr lang="en-US" dirty="0">
                  <a:latin typeface="Helvetica" charset="0"/>
                  <a:ea typeface="Helvetica" charset="0"/>
                  <a:cs typeface="Helvetica" charset="0"/>
                </a:rPr>
                <a:t>part</a:t>
              </a:r>
            </a:p>
          </p:txBody>
        </p:sp>
        <p:sp>
          <p:nvSpPr>
            <p:cNvPr id="36" name="TextBox 35"/>
            <p:cNvSpPr txBox="1"/>
            <p:nvPr/>
          </p:nvSpPr>
          <p:spPr>
            <a:xfrm>
              <a:off x="4057134" y="6293499"/>
              <a:ext cx="646331" cy="369332"/>
            </a:xfrm>
            <a:prstGeom prst="rect">
              <a:avLst/>
            </a:prstGeom>
            <a:noFill/>
          </p:spPr>
          <p:txBody>
            <a:bodyPr wrap="none" rtlCol="0">
              <a:spAutoFit/>
            </a:bodyPr>
            <a:lstStyle/>
            <a:p>
              <a:r>
                <a:rPr lang="en-US" dirty="0">
                  <a:latin typeface="Helvetica" charset="0"/>
                  <a:ea typeface="Helvetica" charset="0"/>
                  <a:cs typeface="Helvetica" charset="0"/>
                </a:rPr>
                <a:t>……</a:t>
              </a:r>
            </a:p>
          </p:txBody>
        </p:sp>
      </p:grpSp>
      <p:sp>
        <p:nvSpPr>
          <p:cNvPr id="2" name="Title 1"/>
          <p:cNvSpPr>
            <a:spLocks noGrp="1"/>
          </p:cNvSpPr>
          <p:nvPr>
            <p:ph type="title"/>
          </p:nvPr>
        </p:nvSpPr>
        <p:spPr/>
        <p:txBody>
          <a:bodyPr>
            <a:normAutofit/>
          </a:bodyPr>
          <a:lstStyle/>
          <a:p>
            <a:r>
              <a:rPr lang="en-US" dirty="0">
                <a:latin typeface="Helvetica" charset="0"/>
                <a:ea typeface="Helvetica" charset="0"/>
                <a:cs typeface="Helvetica" charset="0"/>
              </a:rPr>
              <a:t>2D-3D lifting by machine learning</a:t>
            </a:r>
          </a:p>
        </p:txBody>
      </p:sp>
      <p:sp>
        <p:nvSpPr>
          <p:cNvPr id="14" name="Arrow: Right 13"/>
          <p:cNvSpPr/>
          <p:nvPr/>
        </p:nvSpPr>
        <p:spPr>
          <a:xfrm>
            <a:off x="6312497" y="3300215"/>
            <a:ext cx="1052422" cy="94890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Helvetica" charset="0"/>
              <a:ea typeface="Helvetica" charset="0"/>
              <a:cs typeface="Helvetica" charset="0"/>
            </a:endParaRPr>
          </a:p>
        </p:txBody>
      </p:sp>
      <p:cxnSp>
        <p:nvCxnSpPr>
          <p:cNvPr id="16" name="Straight Arrow Connector 15"/>
          <p:cNvCxnSpPr/>
          <p:nvPr/>
        </p:nvCxnSpPr>
        <p:spPr>
          <a:xfrm flipH="1">
            <a:off x="8812687" y="3389733"/>
            <a:ext cx="1" cy="9489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3"/>
          <a:srcRect r="28569"/>
          <a:stretch/>
        </p:blipFill>
        <p:spPr>
          <a:xfrm>
            <a:off x="3366126" y="2474122"/>
            <a:ext cx="2872134" cy="2780125"/>
          </a:xfrm>
          <a:prstGeom prst="rect">
            <a:avLst/>
          </a:prstGeom>
        </p:spPr>
      </p:pic>
      <p:pic>
        <p:nvPicPr>
          <p:cNvPr id="38" name="内容占位符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470954" y="1311521"/>
            <a:ext cx="2420750" cy="1815562"/>
          </a:xfrm>
        </p:spPr>
      </p:pic>
      <p:grpSp>
        <p:nvGrpSpPr>
          <p:cNvPr id="39" name="组合 2"/>
          <p:cNvGrpSpPr/>
          <p:nvPr/>
        </p:nvGrpSpPr>
        <p:grpSpPr>
          <a:xfrm>
            <a:off x="7471499" y="1308823"/>
            <a:ext cx="2421151" cy="1818260"/>
            <a:chOff x="1530095" y="1847088"/>
            <a:chExt cx="4854137" cy="3645408"/>
          </a:xfrm>
        </p:grpSpPr>
        <p:sp>
          <p:nvSpPr>
            <p:cNvPr id="40" name="矩形 13"/>
            <p:cNvSpPr/>
            <p:nvPr/>
          </p:nvSpPr>
          <p:spPr>
            <a:xfrm>
              <a:off x="1530095" y="1847088"/>
              <a:ext cx="4854137" cy="3645408"/>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667" b="92500" l="18438" r="76094"/>
                      </a14:imgEffect>
                    </a14:imgLayer>
                  </a14:imgProps>
                </a:ext>
                <a:ext uri="{28A0092B-C50C-407E-A947-70E740481C1C}">
                  <a14:useLocalDpi xmlns:a14="http://schemas.microsoft.com/office/drawing/2010/main" val="0"/>
                </a:ext>
              </a:extLst>
            </a:blip>
            <a:srcRect l="18347" t="11845" r="23896" b="7345"/>
            <a:stretch/>
          </p:blipFill>
          <p:spPr>
            <a:xfrm>
              <a:off x="2412650" y="2270632"/>
              <a:ext cx="2824427" cy="2963815"/>
            </a:xfrm>
            <a:prstGeom prst="rect">
              <a:avLst/>
            </a:prstGeom>
          </p:spPr>
        </p:pic>
      </p:grpSp>
      <p:pic>
        <p:nvPicPr>
          <p:cNvPr id="42" name="图片 7"/>
          <p:cNvPicPr>
            <a:picLocks noChangeAspect="1"/>
          </p:cNvPicPr>
          <p:nvPr/>
        </p:nvPicPr>
        <p:blipFill>
          <a:blip r:embed="rId7"/>
          <a:stretch>
            <a:fillRect/>
          </a:stretch>
        </p:blipFill>
        <p:spPr>
          <a:xfrm>
            <a:off x="8039481" y="4601288"/>
            <a:ext cx="1546411" cy="1570150"/>
          </a:xfrm>
          <a:prstGeom prst="rect">
            <a:avLst/>
          </a:prstGeom>
        </p:spPr>
      </p:pic>
    </p:spTree>
    <p:extLst>
      <p:ext uri="{BB962C8B-B14F-4D97-AF65-F5344CB8AC3E}">
        <p14:creationId xmlns:p14="http://schemas.microsoft.com/office/powerpoint/2010/main" val="1120635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429768" y="85345"/>
            <a:ext cx="11396472" cy="731519"/>
          </a:xfrm>
        </p:spPr>
        <p:txBody>
          <a:bodyPr vert="horz" lIns="91440" tIns="45720" rIns="91440" bIns="45720" rtlCol="0" anchor="ctr">
            <a:normAutofit fontScale="90000"/>
          </a:bodyPr>
          <a:lstStyle/>
          <a:p>
            <a:r>
              <a:rPr lang="en-US" altLang="zh-CN" dirty="0"/>
              <a:t>Synthesize for learning</a:t>
            </a:r>
            <a:r>
              <a:rPr lang="en-US" dirty="0">
                <a:latin typeface="Helvetica" charset="0"/>
                <a:ea typeface="Helvetica" charset="0"/>
                <a:cs typeface="Helvetica" charset="0"/>
              </a:rPr>
              <a:t>: from virtual world to real world</a:t>
            </a:r>
          </a:p>
        </p:txBody>
      </p:sp>
      <p:sp>
        <p:nvSpPr>
          <p:cNvPr id="34" name="Can 33"/>
          <p:cNvSpPr/>
          <p:nvPr/>
        </p:nvSpPr>
        <p:spPr>
          <a:xfrm>
            <a:off x="1369033" y="2822228"/>
            <a:ext cx="2032000" cy="19929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2800" dirty="0">
                <a:latin typeface="Helvetica" charset="0"/>
                <a:ea typeface="Helvetica" charset="0"/>
                <a:cs typeface="Helvetica" charset="0"/>
              </a:rPr>
              <a:t>Shape</a:t>
            </a:r>
          </a:p>
          <a:p>
            <a:pPr algn="ctr"/>
            <a:r>
              <a:rPr lang="en-US" altLang="zh-CN" sz="2800" dirty="0">
                <a:latin typeface="Helvetica" charset="0"/>
                <a:ea typeface="Helvetica" charset="0"/>
                <a:cs typeface="Helvetica" charset="0"/>
              </a:rPr>
              <a:t>Database</a:t>
            </a:r>
          </a:p>
        </p:txBody>
      </p:sp>
      <p:sp>
        <p:nvSpPr>
          <p:cNvPr id="7" name="TextBox 6"/>
          <p:cNvSpPr txBox="1"/>
          <p:nvPr/>
        </p:nvSpPr>
        <p:spPr>
          <a:xfrm>
            <a:off x="1369033" y="5890437"/>
            <a:ext cx="2172390" cy="646331"/>
          </a:xfrm>
          <a:prstGeom prst="rect">
            <a:avLst/>
          </a:prstGeom>
          <a:noFill/>
        </p:spPr>
        <p:txBody>
          <a:bodyPr wrap="none" rtlCol="0">
            <a:spAutoFit/>
          </a:bodyPr>
          <a:lstStyle/>
          <a:p>
            <a:r>
              <a:rPr lang="en-US" dirty="0">
                <a:latin typeface="Helvetica" charset="0"/>
                <a:ea typeface="Helvetica" charset="0"/>
                <a:cs typeface="Helvetica" charset="0"/>
              </a:rPr>
              <a:t>A shape repository </a:t>
            </a:r>
          </a:p>
          <a:p>
            <a:r>
              <a:rPr lang="en-US" dirty="0">
                <a:latin typeface="Helvetica" charset="0"/>
                <a:ea typeface="Helvetica" charset="0"/>
                <a:cs typeface="Helvetica" charset="0"/>
              </a:rPr>
              <a:t>with rich annotation</a:t>
            </a:r>
          </a:p>
        </p:txBody>
      </p:sp>
      <p:sp>
        <p:nvSpPr>
          <p:cNvPr id="6" name="Rectangle 5"/>
          <p:cNvSpPr/>
          <p:nvPr/>
        </p:nvSpPr>
        <p:spPr>
          <a:xfrm>
            <a:off x="429768" y="976291"/>
            <a:ext cx="7160486" cy="461665"/>
          </a:xfrm>
          <a:prstGeom prst="rect">
            <a:avLst/>
          </a:prstGeom>
        </p:spPr>
        <p:txBody>
          <a:bodyPr wrap="none">
            <a:spAutoFit/>
          </a:bodyPr>
          <a:lstStyle/>
          <a:p>
            <a:pPr marL="342900" indent="-342900">
              <a:buFont typeface="Arial" panose="020B0604020202020204" pitchFamily="34" charset="0"/>
              <a:buChar char="•"/>
            </a:pPr>
            <a:r>
              <a:rPr lang="en-US" altLang="zh-CN" sz="2400" dirty="0">
                <a:latin typeface="Helvetica" charset="0"/>
                <a:ea typeface="Helvetica" charset="0"/>
                <a:cs typeface="Helvetica" charset="0"/>
              </a:rPr>
              <a:t>First </a:t>
            </a:r>
            <a:r>
              <a:rPr lang="en-US" sz="2400" dirty="0">
                <a:latin typeface="Helvetica" charset="0"/>
                <a:ea typeface="Helvetica" charset="0"/>
                <a:cs typeface="Helvetica" charset="0"/>
              </a:rPr>
              <a:t>build &amp; learn in a </a:t>
            </a:r>
            <a:r>
              <a:rPr lang="en-US" sz="2400" b="1" dirty="0">
                <a:latin typeface="Helvetica" charset="0"/>
                <a:ea typeface="Helvetica" charset="0"/>
                <a:cs typeface="Helvetica" charset="0"/>
              </a:rPr>
              <a:t>3D Virtual Environment</a:t>
            </a:r>
            <a:r>
              <a:rPr lang="en-US" sz="2400" dirty="0">
                <a:latin typeface="Helvetica" charset="0"/>
                <a:ea typeface="Helvetica" charset="0"/>
                <a:cs typeface="Helvetica" charset="0"/>
              </a:rPr>
              <a:t>, </a:t>
            </a:r>
          </a:p>
        </p:txBody>
      </p:sp>
    </p:spTree>
    <p:extLst>
      <p:ext uri="{BB962C8B-B14F-4D97-AF65-F5344CB8AC3E}">
        <p14:creationId xmlns:p14="http://schemas.microsoft.com/office/powerpoint/2010/main" val="82917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429768" y="85345"/>
            <a:ext cx="11396472" cy="731519"/>
          </a:xfrm>
        </p:spPr>
        <p:txBody>
          <a:bodyPr vert="horz" lIns="91440" tIns="45720" rIns="91440" bIns="45720" rtlCol="0" anchor="ctr">
            <a:normAutofit fontScale="90000"/>
          </a:bodyPr>
          <a:lstStyle/>
          <a:p>
            <a:r>
              <a:rPr lang="en-US" altLang="zh-CN" dirty="0">
                <a:latin typeface="Helvetica" charset="0"/>
                <a:cs typeface="Helvetica" charset="0"/>
              </a:rPr>
              <a:t>Synthesize for learning</a:t>
            </a:r>
            <a:r>
              <a:rPr lang="en-US" dirty="0">
                <a:latin typeface="Helvetica" charset="0"/>
                <a:cs typeface="Helvetica" charset="0"/>
              </a:rPr>
              <a:t>: from virtual world to real world</a:t>
            </a:r>
          </a:p>
        </p:txBody>
      </p:sp>
      <p:cxnSp>
        <p:nvCxnSpPr>
          <p:cNvPr id="8" name="Straight Arrow Connector 7"/>
          <p:cNvCxnSpPr>
            <a:stCxn id="34" idx="4"/>
            <a:endCxn id="9" idx="1"/>
          </p:cNvCxnSpPr>
          <p:nvPr/>
        </p:nvCxnSpPr>
        <p:spPr>
          <a:xfrm flipV="1">
            <a:off x="3401033" y="3814324"/>
            <a:ext cx="767824" cy="4366"/>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4168857" y="3062304"/>
            <a:ext cx="1999660" cy="15040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en-US" sz="2000" dirty="0">
                <a:latin typeface="Helvetica" charset="0"/>
                <a:ea typeface="Helvetica" charset="0"/>
                <a:cs typeface="Helvetica" charset="0"/>
              </a:rPr>
              <a:t>Simulator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7088" y="3475333"/>
            <a:ext cx="1016000" cy="1018831"/>
          </a:xfrm>
          <a:prstGeom prst="rect">
            <a:avLst/>
          </a:prstGeom>
        </p:spPr>
      </p:pic>
      <p:cxnSp>
        <p:nvCxnSpPr>
          <p:cNvPr id="12" name="Elbow Connector 11"/>
          <p:cNvCxnSpPr>
            <a:stCxn id="9" idx="0"/>
            <a:endCxn id="14" idx="1"/>
          </p:cNvCxnSpPr>
          <p:nvPr/>
        </p:nvCxnSpPr>
        <p:spPr>
          <a:xfrm rot="5400000" flipH="1" flipV="1">
            <a:off x="5563898" y="1649587"/>
            <a:ext cx="1017507" cy="1807929"/>
          </a:xfrm>
          <a:prstGeom prst="bentConnector2">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9" idx="2"/>
          </p:cNvCxnSpPr>
          <p:nvPr/>
        </p:nvCxnSpPr>
        <p:spPr>
          <a:xfrm rot="16200000" flipH="1">
            <a:off x="5403482" y="4331547"/>
            <a:ext cx="968833" cy="1438423"/>
          </a:xfrm>
          <a:prstGeom prst="bentConnector2">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976616" y="1819191"/>
            <a:ext cx="2021904" cy="451212"/>
          </a:xfrm>
          <a:prstGeom prst="rect">
            <a:avLst/>
          </a:prstGeom>
          <a:noFill/>
          <a:ln w="19050" cmpd="sng"/>
        </p:spPr>
        <p:style>
          <a:lnRef idx="2">
            <a:schemeClr val="dk1"/>
          </a:lnRef>
          <a:fillRef idx="1">
            <a:schemeClr val="lt1"/>
          </a:fillRef>
          <a:effectRef idx="0">
            <a:schemeClr val="dk1"/>
          </a:effectRef>
          <a:fontRef idx="minor">
            <a:schemeClr val="dk1"/>
          </a:fontRef>
        </p:style>
        <p:txBody>
          <a:bodyPr rtlCol="0" anchor="ctr"/>
          <a:lstStyle/>
          <a:p>
            <a:r>
              <a:rPr lang="zh-CN" altLang="en-US" dirty="0">
                <a:latin typeface="Helvetica" charset="0"/>
                <a:ea typeface="Helvetica" charset="0"/>
                <a:cs typeface="Helvetica" charset="0"/>
              </a:rPr>
              <a:t>  </a:t>
            </a:r>
            <a:endParaRPr lang="en-US" dirty="0">
              <a:latin typeface="Helvetica" charset="0"/>
              <a:ea typeface="Helvetica" charset="0"/>
              <a:cs typeface="Helvetica" charset="0"/>
            </a:endParaRPr>
          </a:p>
        </p:txBody>
      </p:sp>
      <p:sp>
        <p:nvSpPr>
          <p:cNvPr id="23" name="TextBox 22"/>
          <p:cNvSpPr txBox="1"/>
          <p:nvPr/>
        </p:nvSpPr>
        <p:spPr>
          <a:xfrm>
            <a:off x="6475718" y="6104691"/>
            <a:ext cx="3299301" cy="461665"/>
          </a:xfrm>
          <a:prstGeom prst="rect">
            <a:avLst/>
          </a:prstGeom>
          <a:noFill/>
        </p:spPr>
        <p:txBody>
          <a:bodyPr wrap="none" rtlCol="0">
            <a:spAutoFit/>
          </a:bodyPr>
          <a:lstStyle/>
          <a:p>
            <a:r>
              <a:rPr lang="en-US" sz="2400" dirty="0">
                <a:latin typeface="Helvetica" charset="0"/>
                <a:ea typeface="Helvetica" charset="0"/>
                <a:cs typeface="Helvetica" charset="0"/>
              </a:rPr>
              <a:t>Synthetic</a:t>
            </a:r>
            <a:r>
              <a:rPr lang="zh-CN" altLang="en-US" sz="2400" dirty="0">
                <a:latin typeface="Helvetica" charset="0"/>
                <a:ea typeface="Helvetica" charset="0"/>
                <a:cs typeface="Helvetica" charset="0"/>
              </a:rPr>
              <a:t> </a:t>
            </a:r>
            <a:r>
              <a:rPr lang="en-US" altLang="zh-CN" sz="2400" dirty="0">
                <a:latin typeface="Helvetica" charset="0"/>
                <a:ea typeface="Helvetica" charset="0"/>
                <a:cs typeface="Helvetica" charset="0"/>
              </a:rPr>
              <a:t>sensory data</a:t>
            </a:r>
            <a:endParaRPr lang="en-US" sz="2400" dirty="0">
              <a:latin typeface="Helvetica" charset="0"/>
              <a:ea typeface="Helvetica" charset="0"/>
              <a:cs typeface="Helvetica" charset="0"/>
            </a:endParaRPr>
          </a:p>
        </p:txBody>
      </p:sp>
      <p:sp>
        <p:nvSpPr>
          <p:cNvPr id="34" name="Can 33"/>
          <p:cNvSpPr/>
          <p:nvPr/>
        </p:nvSpPr>
        <p:spPr>
          <a:xfrm>
            <a:off x="1369033" y="2822228"/>
            <a:ext cx="2032000" cy="19929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2800" dirty="0">
                <a:latin typeface="Helvetica" charset="0"/>
                <a:ea typeface="Helvetica" charset="0"/>
                <a:cs typeface="Helvetica" charset="0"/>
              </a:rPr>
              <a:t>Shape</a:t>
            </a:r>
          </a:p>
          <a:p>
            <a:pPr algn="ctr"/>
            <a:r>
              <a:rPr lang="en-US" altLang="zh-CN" sz="2800" dirty="0">
                <a:latin typeface="Helvetica" charset="0"/>
                <a:ea typeface="Helvetica" charset="0"/>
                <a:cs typeface="Helvetica" charset="0"/>
              </a:rPr>
              <a:t>Database</a:t>
            </a:r>
          </a:p>
        </p:txBody>
      </p:sp>
      <p:sp>
        <p:nvSpPr>
          <p:cNvPr id="2" name="TextBox 1"/>
          <p:cNvSpPr txBox="1"/>
          <p:nvPr/>
        </p:nvSpPr>
        <p:spPr>
          <a:xfrm>
            <a:off x="7142959" y="1860131"/>
            <a:ext cx="1864613" cy="369332"/>
          </a:xfrm>
          <a:prstGeom prst="rect">
            <a:avLst/>
          </a:prstGeom>
          <a:noFill/>
        </p:spPr>
        <p:txBody>
          <a:bodyPr wrap="none" rtlCol="0">
            <a:spAutoFit/>
          </a:bodyPr>
          <a:lstStyle/>
          <a:p>
            <a:r>
              <a:rPr lang="en-US" dirty="0">
                <a:latin typeface="Helvetica" charset="0"/>
                <a:ea typeface="Helvetica" charset="0"/>
                <a:cs typeface="Helvetica" charset="0"/>
              </a:rPr>
              <a:t>Object attributes</a:t>
            </a:r>
          </a:p>
        </p:txBody>
      </p:sp>
      <p:sp>
        <p:nvSpPr>
          <p:cNvPr id="3" name="Cloud Callout 2"/>
          <p:cNvSpPr/>
          <p:nvPr/>
        </p:nvSpPr>
        <p:spPr>
          <a:xfrm>
            <a:off x="9628094" y="1157552"/>
            <a:ext cx="2198146" cy="2056385"/>
          </a:xfrm>
          <a:prstGeom prst="cloudCallout">
            <a:avLst>
              <a:gd name="adj1" fmla="val -66510"/>
              <a:gd name="adj2" fmla="val -72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charset="0"/>
                <a:ea typeface="Helvetica" charset="0"/>
                <a:cs typeface="Helvetica" charset="0"/>
              </a:rPr>
              <a:t>Class,</a:t>
            </a:r>
          </a:p>
          <a:p>
            <a:pPr algn="ctr"/>
            <a:r>
              <a:rPr lang="en-US" sz="2000" dirty="0">
                <a:latin typeface="Helvetica" charset="0"/>
                <a:ea typeface="Helvetica" charset="0"/>
                <a:cs typeface="Helvetica" charset="0"/>
              </a:rPr>
              <a:t>Viewpoint,</a:t>
            </a:r>
          </a:p>
          <a:p>
            <a:pPr algn="ctr"/>
            <a:r>
              <a:rPr lang="en-US" sz="2000" dirty="0">
                <a:latin typeface="Helvetica" charset="0"/>
                <a:ea typeface="Helvetica" charset="0"/>
                <a:cs typeface="Helvetica" charset="0"/>
              </a:rPr>
              <a:t>Material,</a:t>
            </a:r>
          </a:p>
          <a:p>
            <a:pPr algn="ctr"/>
            <a:r>
              <a:rPr lang="en-US" sz="2000" dirty="0">
                <a:latin typeface="Helvetica" charset="0"/>
                <a:ea typeface="Helvetica" charset="0"/>
                <a:cs typeface="Helvetica" charset="0"/>
              </a:rPr>
              <a:t>Symmetry,</a:t>
            </a:r>
          </a:p>
          <a:p>
            <a:pPr algn="ctr"/>
            <a:r>
              <a:rPr lang="is-IS" sz="2000" dirty="0">
                <a:latin typeface="Helvetica" charset="0"/>
                <a:ea typeface="Helvetica" charset="0"/>
                <a:cs typeface="Helvetica" charset="0"/>
              </a:rPr>
              <a:t>…</a:t>
            </a:r>
            <a:endParaRPr lang="en-US" sz="2000" dirty="0">
              <a:latin typeface="Helvetica" charset="0"/>
              <a:ea typeface="Helvetica" charset="0"/>
              <a:cs typeface="Helvetica" charset="0"/>
            </a:endParaRPr>
          </a:p>
        </p:txBody>
      </p:sp>
      <p:sp>
        <p:nvSpPr>
          <p:cNvPr id="7" name="TextBox 6"/>
          <p:cNvSpPr txBox="1"/>
          <p:nvPr/>
        </p:nvSpPr>
        <p:spPr>
          <a:xfrm>
            <a:off x="1369033" y="5890437"/>
            <a:ext cx="2172390" cy="646331"/>
          </a:xfrm>
          <a:prstGeom prst="rect">
            <a:avLst/>
          </a:prstGeom>
          <a:noFill/>
        </p:spPr>
        <p:txBody>
          <a:bodyPr wrap="none" rtlCol="0">
            <a:spAutoFit/>
          </a:bodyPr>
          <a:lstStyle/>
          <a:p>
            <a:r>
              <a:rPr lang="en-US" dirty="0">
                <a:latin typeface="Helvetica" charset="0"/>
                <a:ea typeface="Helvetica" charset="0"/>
                <a:cs typeface="Helvetica" charset="0"/>
              </a:rPr>
              <a:t>A shape repository </a:t>
            </a:r>
          </a:p>
          <a:p>
            <a:r>
              <a:rPr lang="en-US" dirty="0">
                <a:latin typeface="Helvetica" charset="0"/>
                <a:ea typeface="Helvetica" charset="0"/>
                <a:cs typeface="Helvetica" charset="0"/>
              </a:rPr>
              <a:t>with rich annotation</a:t>
            </a:r>
          </a:p>
        </p:txBody>
      </p:sp>
      <p:sp>
        <p:nvSpPr>
          <p:cNvPr id="17" name="Rectangle 16"/>
          <p:cNvSpPr/>
          <p:nvPr/>
        </p:nvSpPr>
        <p:spPr>
          <a:xfrm>
            <a:off x="429768" y="976291"/>
            <a:ext cx="7160486" cy="461665"/>
          </a:xfrm>
          <a:prstGeom prst="rect">
            <a:avLst/>
          </a:prstGeom>
        </p:spPr>
        <p:txBody>
          <a:bodyPr wrap="none">
            <a:spAutoFit/>
          </a:bodyPr>
          <a:lstStyle/>
          <a:p>
            <a:pPr marL="342900" indent="-342900">
              <a:buFont typeface="Arial" panose="020B0604020202020204" pitchFamily="34" charset="0"/>
              <a:buChar char="•"/>
            </a:pPr>
            <a:r>
              <a:rPr lang="en-US" altLang="zh-CN" sz="2400" dirty="0">
                <a:latin typeface="Helvetica" charset="0"/>
                <a:ea typeface="Helvetica" charset="0"/>
                <a:cs typeface="Helvetica" charset="0"/>
              </a:rPr>
              <a:t>First </a:t>
            </a:r>
            <a:r>
              <a:rPr lang="en-US" sz="2400" dirty="0">
                <a:latin typeface="Helvetica" charset="0"/>
                <a:ea typeface="Helvetica" charset="0"/>
                <a:cs typeface="Helvetica" charset="0"/>
              </a:rPr>
              <a:t>build &amp; learn in a </a:t>
            </a:r>
            <a:r>
              <a:rPr lang="en-US" sz="2400" b="1" dirty="0">
                <a:latin typeface="Helvetica" charset="0"/>
                <a:ea typeface="Helvetica" charset="0"/>
                <a:cs typeface="Helvetica" charset="0"/>
              </a:rPr>
              <a:t>3D Virtual Environment</a:t>
            </a:r>
            <a:r>
              <a:rPr lang="en-US" sz="2400" dirty="0">
                <a:latin typeface="Helvetica" charset="0"/>
                <a:ea typeface="Helvetica" charset="0"/>
                <a:cs typeface="Helvetica" charset="0"/>
              </a:rPr>
              <a:t>, </a:t>
            </a:r>
          </a:p>
        </p:txBody>
      </p:sp>
      <p:grpSp>
        <p:nvGrpSpPr>
          <p:cNvPr id="10" name="Group 9"/>
          <p:cNvGrpSpPr/>
          <p:nvPr/>
        </p:nvGrpSpPr>
        <p:grpSpPr>
          <a:xfrm>
            <a:off x="6797318" y="5050758"/>
            <a:ext cx="3318043" cy="1025140"/>
            <a:chOff x="6797318" y="5050758"/>
            <a:chExt cx="3318043" cy="1025140"/>
          </a:xfrm>
        </p:grpSpPr>
        <p:pic>
          <p:nvPicPr>
            <p:cNvPr id="5" name="Picture 4"/>
            <p:cNvPicPr>
              <a:picLocks noChangeAspect="1"/>
            </p:cNvPicPr>
            <p:nvPr/>
          </p:nvPicPr>
          <p:blipFill>
            <a:blip r:embed="rId4"/>
            <a:stretch>
              <a:fillRect/>
            </a:stretch>
          </p:blipFill>
          <p:spPr>
            <a:xfrm>
              <a:off x="7987568" y="5063284"/>
              <a:ext cx="1333956" cy="1000467"/>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a:ext>
              </a:extLst>
            </a:blip>
            <a:srcRect r="66909"/>
            <a:stretch/>
          </p:blipFill>
          <p:spPr>
            <a:xfrm>
              <a:off x="6797318" y="5050758"/>
              <a:ext cx="1190249" cy="1025140"/>
            </a:xfrm>
            <a:prstGeom prst="rect">
              <a:avLst/>
            </a:prstGeom>
          </p:spPr>
        </p:pic>
        <p:sp>
          <p:nvSpPr>
            <p:cNvPr id="6" name="TextBox 5"/>
            <p:cNvSpPr txBox="1"/>
            <p:nvPr/>
          </p:nvSpPr>
          <p:spPr>
            <a:xfrm>
              <a:off x="9699863" y="5334759"/>
              <a:ext cx="415498" cy="369332"/>
            </a:xfrm>
            <a:prstGeom prst="rect">
              <a:avLst/>
            </a:prstGeom>
            <a:noFill/>
          </p:spPr>
          <p:txBody>
            <a:bodyPr wrap="none" rtlCol="0">
              <a:spAutoFit/>
            </a:bodyPr>
            <a:lstStyle/>
            <a:p>
              <a:r>
                <a:rPr lang="mr-IN" b="1" dirty="0"/>
                <a:t>…</a:t>
              </a:r>
              <a:endParaRPr lang="en-US" b="1" dirty="0"/>
            </a:p>
          </p:txBody>
        </p:sp>
      </p:grpSp>
    </p:spTree>
    <p:extLst>
      <p:ext uri="{BB962C8B-B14F-4D97-AF65-F5344CB8AC3E}">
        <p14:creationId xmlns:p14="http://schemas.microsoft.com/office/powerpoint/2010/main" val="779179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6620639" y="2908146"/>
            <a:ext cx="2698765" cy="1584176"/>
          </a:xfrm>
          <a:prstGeom prst="roundRect">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ln>
                  <a:solidFill>
                    <a:srgbClr val="FFFFFF"/>
                  </a:solidFill>
                </a:ln>
                <a:solidFill>
                  <a:schemeClr val="bg1"/>
                </a:solidFill>
                <a:latin typeface="Helvetica" charset="0"/>
                <a:ea typeface="Helvetica" charset="0"/>
                <a:cs typeface="Helvetica" charset="0"/>
              </a:rPr>
              <a:t>Learning algorithms</a:t>
            </a:r>
          </a:p>
        </p:txBody>
      </p:sp>
      <p:sp>
        <p:nvSpPr>
          <p:cNvPr id="6" name="Right Arrow 5"/>
          <p:cNvSpPr/>
          <p:nvPr/>
        </p:nvSpPr>
        <p:spPr>
          <a:xfrm rot="16200000">
            <a:off x="7736645" y="4551069"/>
            <a:ext cx="504056" cy="43204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Helvetica" charset="0"/>
              <a:ea typeface="Helvetica" charset="0"/>
              <a:cs typeface="Helvetica" charset="0"/>
            </a:endParaRPr>
          </a:p>
        </p:txBody>
      </p:sp>
      <p:sp>
        <p:nvSpPr>
          <p:cNvPr id="10" name="Right Arrow 9"/>
          <p:cNvSpPr/>
          <p:nvPr/>
        </p:nvSpPr>
        <p:spPr>
          <a:xfrm rot="16200000">
            <a:off x="7738656" y="2363851"/>
            <a:ext cx="504056" cy="43204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Helvetica" charset="0"/>
              <a:ea typeface="Helvetica" charset="0"/>
              <a:cs typeface="Helvetica" charset="0"/>
            </a:endParaRPr>
          </a:p>
        </p:txBody>
      </p:sp>
      <p:sp>
        <p:nvSpPr>
          <p:cNvPr id="22" name="Title 1"/>
          <p:cNvSpPr>
            <a:spLocks noGrp="1"/>
          </p:cNvSpPr>
          <p:nvPr>
            <p:ph type="title"/>
          </p:nvPr>
        </p:nvSpPr>
        <p:spPr>
          <a:xfrm>
            <a:off x="429768" y="85345"/>
            <a:ext cx="11396472" cy="731519"/>
          </a:xfrm>
        </p:spPr>
        <p:txBody>
          <a:bodyPr vert="horz" lIns="91440" tIns="45720" rIns="91440" bIns="45720" rtlCol="0" anchor="ctr">
            <a:normAutofit/>
          </a:bodyPr>
          <a:lstStyle/>
          <a:p>
            <a:r>
              <a:rPr lang="en-US" altLang="zh-CN" sz="3600" dirty="0">
                <a:latin typeface="Helvetica" charset="0"/>
                <a:cs typeface="Helvetica" charset="0"/>
              </a:rPr>
              <a:t>Synthesize for learning</a:t>
            </a:r>
            <a:r>
              <a:rPr lang="en-US" sz="3600" dirty="0">
                <a:latin typeface="Helvetica" charset="0"/>
                <a:cs typeface="Helvetica" charset="0"/>
              </a:rPr>
              <a:t>: from virtual world to real world</a:t>
            </a:r>
          </a:p>
        </p:txBody>
      </p:sp>
      <p:cxnSp>
        <p:nvCxnSpPr>
          <p:cNvPr id="8" name="Straight Arrow Connector 7"/>
          <p:cNvCxnSpPr>
            <a:stCxn id="34" idx="4"/>
            <a:endCxn id="9" idx="1"/>
          </p:cNvCxnSpPr>
          <p:nvPr/>
        </p:nvCxnSpPr>
        <p:spPr>
          <a:xfrm flipV="1">
            <a:off x="3401033" y="3814324"/>
            <a:ext cx="767824" cy="4366"/>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4168857" y="3062304"/>
            <a:ext cx="1999660" cy="15040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en-US" sz="2000" dirty="0">
                <a:latin typeface="Helvetica" charset="0"/>
                <a:ea typeface="Helvetica" charset="0"/>
                <a:cs typeface="Helvetica" charset="0"/>
              </a:rPr>
              <a:t>Simulator</a:t>
            </a:r>
          </a:p>
          <a:p>
            <a:pPr algn="ctr"/>
            <a:endParaRPr lang="en-US" sz="2000" dirty="0">
              <a:latin typeface="Helvetica" charset="0"/>
              <a:ea typeface="Helvetica" charset="0"/>
              <a:cs typeface="Helvetica"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7088" y="3475333"/>
            <a:ext cx="1016000" cy="1018831"/>
          </a:xfrm>
          <a:prstGeom prst="rect">
            <a:avLst/>
          </a:prstGeom>
        </p:spPr>
      </p:pic>
      <p:cxnSp>
        <p:nvCxnSpPr>
          <p:cNvPr id="12" name="Elbow Connector 11"/>
          <p:cNvCxnSpPr>
            <a:stCxn id="9" idx="0"/>
            <a:endCxn id="14" idx="1"/>
          </p:cNvCxnSpPr>
          <p:nvPr/>
        </p:nvCxnSpPr>
        <p:spPr>
          <a:xfrm rot="5400000" flipH="1" flipV="1">
            <a:off x="5563898" y="1649587"/>
            <a:ext cx="1017507" cy="1807929"/>
          </a:xfrm>
          <a:prstGeom prst="bentConnector2">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9" idx="2"/>
          </p:cNvCxnSpPr>
          <p:nvPr/>
        </p:nvCxnSpPr>
        <p:spPr>
          <a:xfrm rot="16200000" flipH="1">
            <a:off x="5403482" y="4331547"/>
            <a:ext cx="968833" cy="1438423"/>
          </a:xfrm>
          <a:prstGeom prst="bentConnector2">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976616" y="1819191"/>
            <a:ext cx="2021904" cy="451212"/>
          </a:xfrm>
          <a:prstGeom prst="rect">
            <a:avLst/>
          </a:prstGeom>
          <a:noFill/>
          <a:ln w="19050" cmpd="sng"/>
        </p:spPr>
        <p:style>
          <a:lnRef idx="2">
            <a:schemeClr val="dk1"/>
          </a:lnRef>
          <a:fillRef idx="1">
            <a:schemeClr val="lt1"/>
          </a:fillRef>
          <a:effectRef idx="0">
            <a:schemeClr val="dk1"/>
          </a:effectRef>
          <a:fontRef idx="minor">
            <a:schemeClr val="dk1"/>
          </a:fontRef>
        </p:style>
        <p:txBody>
          <a:bodyPr rtlCol="0" anchor="ctr"/>
          <a:lstStyle/>
          <a:p>
            <a:r>
              <a:rPr lang="zh-CN" altLang="en-US" dirty="0">
                <a:latin typeface="Helvetica" charset="0"/>
                <a:ea typeface="Helvetica" charset="0"/>
                <a:cs typeface="Helvetica" charset="0"/>
              </a:rPr>
              <a:t>  </a:t>
            </a:r>
            <a:endParaRPr lang="en-US" dirty="0">
              <a:latin typeface="Helvetica" charset="0"/>
              <a:ea typeface="Helvetica" charset="0"/>
              <a:cs typeface="Helvetica" charset="0"/>
            </a:endParaRPr>
          </a:p>
        </p:txBody>
      </p:sp>
      <p:sp>
        <p:nvSpPr>
          <p:cNvPr id="24" name="TextBox 23"/>
          <p:cNvSpPr txBox="1"/>
          <p:nvPr/>
        </p:nvSpPr>
        <p:spPr>
          <a:xfrm>
            <a:off x="6815298" y="1284938"/>
            <a:ext cx="2309445" cy="461665"/>
          </a:xfrm>
          <a:prstGeom prst="rect">
            <a:avLst/>
          </a:prstGeom>
          <a:noFill/>
        </p:spPr>
        <p:txBody>
          <a:bodyPr wrap="square" rtlCol="0">
            <a:spAutoFit/>
          </a:bodyPr>
          <a:lstStyle/>
          <a:p>
            <a:pPr algn="ctr"/>
            <a:r>
              <a:rPr lang="en-US" sz="2400" b="1" dirty="0">
                <a:latin typeface="Helvetica" charset="0"/>
                <a:ea typeface="Helvetica" charset="0"/>
                <a:cs typeface="Helvetica" charset="0"/>
              </a:rPr>
              <a:t>Training</a:t>
            </a:r>
          </a:p>
        </p:txBody>
      </p:sp>
      <p:sp>
        <p:nvSpPr>
          <p:cNvPr id="34" name="Can 33"/>
          <p:cNvSpPr/>
          <p:nvPr/>
        </p:nvSpPr>
        <p:spPr>
          <a:xfrm>
            <a:off x="1369033" y="2822228"/>
            <a:ext cx="2032000" cy="19929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2800" dirty="0">
                <a:latin typeface="Helvetica" charset="0"/>
                <a:ea typeface="Helvetica" charset="0"/>
                <a:cs typeface="Helvetica" charset="0"/>
              </a:rPr>
              <a:t>Shape</a:t>
            </a:r>
          </a:p>
          <a:p>
            <a:pPr algn="ctr"/>
            <a:r>
              <a:rPr lang="en-US" altLang="zh-CN" sz="2800" dirty="0">
                <a:latin typeface="Helvetica" charset="0"/>
                <a:ea typeface="Helvetica" charset="0"/>
                <a:cs typeface="Helvetica" charset="0"/>
              </a:rPr>
              <a:t>Database</a:t>
            </a:r>
          </a:p>
        </p:txBody>
      </p:sp>
      <p:sp>
        <p:nvSpPr>
          <p:cNvPr id="2" name="TextBox 1"/>
          <p:cNvSpPr txBox="1"/>
          <p:nvPr/>
        </p:nvSpPr>
        <p:spPr>
          <a:xfrm>
            <a:off x="7142959" y="1860131"/>
            <a:ext cx="1864613" cy="369332"/>
          </a:xfrm>
          <a:prstGeom prst="rect">
            <a:avLst/>
          </a:prstGeom>
          <a:noFill/>
        </p:spPr>
        <p:txBody>
          <a:bodyPr wrap="none" rtlCol="0">
            <a:spAutoFit/>
          </a:bodyPr>
          <a:lstStyle/>
          <a:p>
            <a:r>
              <a:rPr lang="en-US" dirty="0">
                <a:latin typeface="Helvetica" charset="0"/>
                <a:ea typeface="Helvetica" charset="0"/>
                <a:cs typeface="Helvetica" charset="0"/>
              </a:rPr>
              <a:t>Object attributes</a:t>
            </a:r>
          </a:p>
        </p:txBody>
      </p:sp>
      <p:sp>
        <p:nvSpPr>
          <p:cNvPr id="3" name="Cloud Callout 2"/>
          <p:cNvSpPr/>
          <p:nvPr/>
        </p:nvSpPr>
        <p:spPr>
          <a:xfrm>
            <a:off x="9628094" y="1157552"/>
            <a:ext cx="2198146" cy="2056385"/>
          </a:xfrm>
          <a:prstGeom prst="cloudCallout">
            <a:avLst>
              <a:gd name="adj1" fmla="val -66510"/>
              <a:gd name="adj2" fmla="val -72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charset="0"/>
                <a:ea typeface="Helvetica" charset="0"/>
                <a:cs typeface="Helvetica" charset="0"/>
              </a:rPr>
              <a:t>Class,</a:t>
            </a:r>
          </a:p>
          <a:p>
            <a:pPr algn="ctr"/>
            <a:r>
              <a:rPr lang="en-US" sz="2000" dirty="0">
                <a:latin typeface="Helvetica" charset="0"/>
                <a:ea typeface="Helvetica" charset="0"/>
                <a:cs typeface="Helvetica" charset="0"/>
              </a:rPr>
              <a:t>Viewpoint,</a:t>
            </a:r>
          </a:p>
          <a:p>
            <a:pPr algn="ctr"/>
            <a:r>
              <a:rPr lang="en-US" sz="2000" dirty="0">
                <a:latin typeface="Helvetica" charset="0"/>
                <a:ea typeface="Helvetica" charset="0"/>
                <a:cs typeface="Helvetica" charset="0"/>
              </a:rPr>
              <a:t>Material,</a:t>
            </a:r>
          </a:p>
          <a:p>
            <a:pPr algn="ctr"/>
            <a:r>
              <a:rPr lang="en-US" sz="2000" dirty="0">
                <a:latin typeface="Helvetica" charset="0"/>
                <a:ea typeface="Helvetica" charset="0"/>
                <a:cs typeface="Helvetica" charset="0"/>
              </a:rPr>
              <a:t>Symmetry,</a:t>
            </a:r>
          </a:p>
          <a:p>
            <a:pPr algn="ctr"/>
            <a:r>
              <a:rPr lang="is-IS" sz="2000" dirty="0">
                <a:latin typeface="Helvetica" charset="0"/>
                <a:ea typeface="Helvetica" charset="0"/>
                <a:cs typeface="Helvetica" charset="0"/>
              </a:rPr>
              <a:t>…</a:t>
            </a:r>
            <a:endParaRPr lang="en-US" sz="2000" dirty="0">
              <a:latin typeface="Helvetica" charset="0"/>
              <a:ea typeface="Helvetica" charset="0"/>
              <a:cs typeface="Helvetica" charset="0"/>
            </a:endParaRPr>
          </a:p>
        </p:txBody>
      </p:sp>
      <p:sp>
        <p:nvSpPr>
          <p:cNvPr id="5" name="Rectangle 4"/>
          <p:cNvSpPr/>
          <p:nvPr/>
        </p:nvSpPr>
        <p:spPr>
          <a:xfrm>
            <a:off x="429768" y="976291"/>
            <a:ext cx="7160486" cy="461665"/>
          </a:xfrm>
          <a:prstGeom prst="rect">
            <a:avLst/>
          </a:prstGeom>
        </p:spPr>
        <p:txBody>
          <a:bodyPr wrap="none">
            <a:spAutoFit/>
          </a:bodyPr>
          <a:lstStyle/>
          <a:p>
            <a:pPr marL="342900" indent="-342900">
              <a:buFont typeface="Arial" panose="020B0604020202020204" pitchFamily="34" charset="0"/>
              <a:buChar char="•"/>
            </a:pPr>
            <a:r>
              <a:rPr lang="en-US" altLang="zh-CN" sz="2400" dirty="0">
                <a:latin typeface="Helvetica" charset="0"/>
                <a:ea typeface="Helvetica" charset="0"/>
                <a:cs typeface="Helvetica" charset="0"/>
              </a:rPr>
              <a:t>First </a:t>
            </a:r>
            <a:r>
              <a:rPr lang="en-US" sz="2400" dirty="0">
                <a:latin typeface="Helvetica" charset="0"/>
                <a:ea typeface="Helvetica" charset="0"/>
                <a:cs typeface="Helvetica" charset="0"/>
              </a:rPr>
              <a:t>build &amp; learn in a </a:t>
            </a:r>
            <a:r>
              <a:rPr lang="en-US" sz="2400" b="1" dirty="0">
                <a:latin typeface="Helvetica" charset="0"/>
                <a:ea typeface="Helvetica" charset="0"/>
                <a:cs typeface="Helvetica" charset="0"/>
              </a:rPr>
              <a:t>3D Virtual Environment</a:t>
            </a:r>
            <a:r>
              <a:rPr lang="en-US" sz="2400" dirty="0">
                <a:latin typeface="Helvetica" charset="0"/>
                <a:ea typeface="Helvetica" charset="0"/>
                <a:cs typeface="Helvetica" charset="0"/>
              </a:rPr>
              <a:t>, </a:t>
            </a:r>
          </a:p>
        </p:txBody>
      </p:sp>
      <p:sp>
        <p:nvSpPr>
          <p:cNvPr id="19" name="TextBox 18"/>
          <p:cNvSpPr txBox="1"/>
          <p:nvPr/>
        </p:nvSpPr>
        <p:spPr>
          <a:xfrm>
            <a:off x="1369033" y="5890437"/>
            <a:ext cx="2172390" cy="646331"/>
          </a:xfrm>
          <a:prstGeom prst="rect">
            <a:avLst/>
          </a:prstGeom>
          <a:noFill/>
        </p:spPr>
        <p:txBody>
          <a:bodyPr wrap="none" rtlCol="0">
            <a:spAutoFit/>
          </a:bodyPr>
          <a:lstStyle/>
          <a:p>
            <a:r>
              <a:rPr lang="en-US" dirty="0">
                <a:latin typeface="Helvetica" charset="0"/>
                <a:ea typeface="Helvetica" charset="0"/>
                <a:cs typeface="Helvetica" charset="0"/>
              </a:rPr>
              <a:t>A shape repository </a:t>
            </a:r>
          </a:p>
          <a:p>
            <a:r>
              <a:rPr lang="en-US" dirty="0">
                <a:latin typeface="Helvetica" charset="0"/>
                <a:ea typeface="Helvetica" charset="0"/>
                <a:cs typeface="Helvetica" charset="0"/>
              </a:rPr>
              <a:t>with rich annotation</a:t>
            </a:r>
          </a:p>
        </p:txBody>
      </p:sp>
      <p:sp>
        <p:nvSpPr>
          <p:cNvPr id="20" name="TextBox 19"/>
          <p:cNvSpPr txBox="1"/>
          <p:nvPr/>
        </p:nvSpPr>
        <p:spPr>
          <a:xfrm>
            <a:off x="6475718" y="6104691"/>
            <a:ext cx="3299301" cy="461665"/>
          </a:xfrm>
          <a:prstGeom prst="rect">
            <a:avLst/>
          </a:prstGeom>
          <a:noFill/>
        </p:spPr>
        <p:txBody>
          <a:bodyPr wrap="none" rtlCol="0">
            <a:spAutoFit/>
          </a:bodyPr>
          <a:lstStyle/>
          <a:p>
            <a:r>
              <a:rPr lang="en-US" sz="2400" dirty="0">
                <a:latin typeface="Helvetica" charset="0"/>
                <a:ea typeface="Helvetica" charset="0"/>
                <a:cs typeface="Helvetica" charset="0"/>
              </a:rPr>
              <a:t>Synthetic</a:t>
            </a:r>
            <a:r>
              <a:rPr lang="zh-CN" altLang="en-US" sz="2400" dirty="0">
                <a:latin typeface="Helvetica" charset="0"/>
                <a:ea typeface="Helvetica" charset="0"/>
                <a:cs typeface="Helvetica" charset="0"/>
              </a:rPr>
              <a:t> </a:t>
            </a:r>
            <a:r>
              <a:rPr lang="en-US" altLang="zh-CN" sz="2400" dirty="0">
                <a:latin typeface="Helvetica" charset="0"/>
                <a:ea typeface="Helvetica" charset="0"/>
                <a:cs typeface="Helvetica" charset="0"/>
              </a:rPr>
              <a:t>sensory data</a:t>
            </a:r>
            <a:endParaRPr lang="en-US" sz="2400" dirty="0">
              <a:latin typeface="Helvetica" charset="0"/>
              <a:ea typeface="Helvetica" charset="0"/>
              <a:cs typeface="Helvetica" charset="0"/>
            </a:endParaRPr>
          </a:p>
        </p:txBody>
      </p:sp>
      <p:grpSp>
        <p:nvGrpSpPr>
          <p:cNvPr id="21" name="Group 20"/>
          <p:cNvGrpSpPr/>
          <p:nvPr/>
        </p:nvGrpSpPr>
        <p:grpSpPr>
          <a:xfrm>
            <a:off x="6797318" y="5050758"/>
            <a:ext cx="3318043" cy="1025140"/>
            <a:chOff x="6797318" y="5050758"/>
            <a:chExt cx="3318043" cy="1025140"/>
          </a:xfrm>
        </p:grpSpPr>
        <p:pic>
          <p:nvPicPr>
            <p:cNvPr id="25" name="Picture 24"/>
            <p:cNvPicPr>
              <a:picLocks noChangeAspect="1"/>
            </p:cNvPicPr>
            <p:nvPr/>
          </p:nvPicPr>
          <p:blipFill>
            <a:blip r:embed="rId4"/>
            <a:stretch>
              <a:fillRect/>
            </a:stretch>
          </p:blipFill>
          <p:spPr>
            <a:xfrm>
              <a:off x="7987568" y="5063284"/>
              <a:ext cx="1333956" cy="1000467"/>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a:ext>
              </a:extLst>
            </a:blip>
            <a:srcRect r="66909"/>
            <a:stretch/>
          </p:blipFill>
          <p:spPr>
            <a:xfrm>
              <a:off x="6797318" y="5050758"/>
              <a:ext cx="1190249" cy="1025140"/>
            </a:xfrm>
            <a:prstGeom prst="rect">
              <a:avLst/>
            </a:prstGeom>
          </p:spPr>
        </p:pic>
        <p:sp>
          <p:nvSpPr>
            <p:cNvPr id="27" name="TextBox 26"/>
            <p:cNvSpPr txBox="1"/>
            <p:nvPr/>
          </p:nvSpPr>
          <p:spPr>
            <a:xfrm>
              <a:off x="9699863" y="5334759"/>
              <a:ext cx="415498" cy="369332"/>
            </a:xfrm>
            <a:prstGeom prst="rect">
              <a:avLst/>
            </a:prstGeom>
            <a:noFill/>
          </p:spPr>
          <p:txBody>
            <a:bodyPr wrap="none" rtlCol="0">
              <a:spAutoFit/>
            </a:bodyPr>
            <a:lstStyle/>
            <a:p>
              <a:r>
                <a:rPr lang="mr-IN" b="1" dirty="0"/>
                <a:t>…</a:t>
              </a:r>
              <a:endParaRPr lang="en-US" b="1" dirty="0"/>
            </a:p>
          </p:txBody>
        </p:sp>
      </p:grpSp>
    </p:spTree>
    <p:extLst>
      <p:ext uri="{BB962C8B-B14F-4D97-AF65-F5344CB8AC3E}">
        <p14:creationId xmlns:p14="http://schemas.microsoft.com/office/powerpoint/2010/main" val="158844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429768" y="85345"/>
            <a:ext cx="11396472" cy="731519"/>
          </a:xfrm>
        </p:spPr>
        <p:txBody>
          <a:bodyPr>
            <a:normAutofit fontScale="90000"/>
          </a:bodyPr>
          <a:lstStyle/>
          <a:p>
            <a:r>
              <a:rPr lang="en-US" dirty="0">
                <a:latin typeface="Helvetica" charset="0"/>
                <a:cs typeface="Helvetica" charset="0"/>
              </a:rPr>
              <a:t>Synthesize for learning: </a:t>
            </a:r>
            <a:r>
              <a:rPr lang="en-US" dirty="0">
                <a:latin typeface="Helvetica" charset="0"/>
                <a:ea typeface="Helvetica" charset="0"/>
                <a:cs typeface="Helvetica" charset="0"/>
              </a:rPr>
              <a:t>from virtual world to real world</a:t>
            </a:r>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15469" y="5030316"/>
            <a:ext cx="1864841" cy="925712"/>
          </a:xfrm>
          <a:prstGeom prst="rect">
            <a:avLst/>
          </a:prstGeom>
        </p:spPr>
      </p:pic>
      <p:sp>
        <p:nvSpPr>
          <p:cNvPr id="26" name="Right Arrow 25"/>
          <p:cNvSpPr/>
          <p:nvPr/>
        </p:nvSpPr>
        <p:spPr>
          <a:xfrm rot="16200000">
            <a:off x="5790293" y="4505971"/>
            <a:ext cx="504056" cy="43204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charset="0"/>
              <a:ea typeface="Helvetica" charset="0"/>
              <a:cs typeface="Helvetica" charset="0"/>
            </a:endParaRPr>
          </a:p>
        </p:txBody>
      </p:sp>
      <p:sp>
        <p:nvSpPr>
          <p:cNvPr id="28" name="Right Arrow 27"/>
          <p:cNvSpPr/>
          <p:nvPr/>
        </p:nvSpPr>
        <p:spPr>
          <a:xfrm rot="16200000">
            <a:off x="5825642" y="2324905"/>
            <a:ext cx="504056" cy="43204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charset="0"/>
              <a:ea typeface="Helvetica" charset="0"/>
              <a:cs typeface="Helvetica" charset="0"/>
            </a:endParaRPr>
          </a:p>
        </p:txBody>
      </p:sp>
      <p:sp>
        <p:nvSpPr>
          <p:cNvPr id="29" name="Rectangle 28"/>
          <p:cNvSpPr/>
          <p:nvPr/>
        </p:nvSpPr>
        <p:spPr>
          <a:xfrm>
            <a:off x="4963327" y="1801559"/>
            <a:ext cx="2157987" cy="451212"/>
          </a:xfrm>
          <a:prstGeom prst="rect">
            <a:avLst/>
          </a:prstGeom>
          <a:noFill/>
          <a:ln w="19050" cmpd="sng"/>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latin typeface="Helvetica" charset="0"/>
                <a:ea typeface="Helvetica" charset="0"/>
                <a:cs typeface="Helvetica" charset="0"/>
              </a:rPr>
              <a:t>Object </a:t>
            </a:r>
            <a:r>
              <a:rPr lang="en-US" sz="2000" dirty="0">
                <a:latin typeface="Helvetica" charset="0"/>
                <a:ea typeface="Helvetica" charset="0"/>
                <a:cs typeface="Helvetica" charset="0"/>
              </a:rPr>
              <a:t>attributes</a:t>
            </a:r>
            <a:endParaRPr lang="en-US" dirty="0">
              <a:latin typeface="Helvetica" charset="0"/>
              <a:ea typeface="Helvetica" charset="0"/>
              <a:cs typeface="Helvetica" charset="0"/>
            </a:endParaRPr>
          </a:p>
        </p:txBody>
      </p:sp>
      <p:sp>
        <p:nvSpPr>
          <p:cNvPr id="30" name="Rounded Rectangle 29"/>
          <p:cNvSpPr/>
          <p:nvPr/>
        </p:nvSpPr>
        <p:spPr>
          <a:xfrm>
            <a:off x="4734212" y="2849661"/>
            <a:ext cx="2698765" cy="1584176"/>
          </a:xfrm>
          <a:prstGeom prst="roundRect">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ln>
                  <a:solidFill>
                    <a:srgbClr val="FFFFFF"/>
                  </a:solidFill>
                </a:ln>
                <a:solidFill>
                  <a:schemeClr val="bg1"/>
                </a:solidFill>
                <a:latin typeface="Helvetica" charset="0"/>
                <a:ea typeface="Helvetica" charset="0"/>
                <a:cs typeface="Helvetica" charset="0"/>
              </a:rPr>
              <a:t>Learning algorithms</a:t>
            </a:r>
          </a:p>
        </p:txBody>
      </p:sp>
      <p:sp>
        <p:nvSpPr>
          <p:cNvPr id="31" name="TextBox 30"/>
          <p:cNvSpPr txBox="1"/>
          <p:nvPr/>
        </p:nvSpPr>
        <p:spPr>
          <a:xfrm>
            <a:off x="4886014" y="6059841"/>
            <a:ext cx="2348523" cy="461665"/>
          </a:xfrm>
          <a:prstGeom prst="rect">
            <a:avLst/>
          </a:prstGeom>
          <a:noFill/>
        </p:spPr>
        <p:txBody>
          <a:bodyPr wrap="square" rtlCol="0">
            <a:spAutoFit/>
          </a:bodyPr>
          <a:lstStyle/>
          <a:p>
            <a:pPr algn="ctr"/>
            <a:r>
              <a:rPr lang="en-US" sz="2400" dirty="0">
                <a:latin typeface="Helvetica" charset="0"/>
                <a:ea typeface="Helvetica" charset="0"/>
                <a:cs typeface="Helvetica" charset="0"/>
              </a:rPr>
              <a:t>Real</a:t>
            </a:r>
            <a:r>
              <a:rPr lang="zh-CN" altLang="en-US" sz="2400" dirty="0">
                <a:latin typeface="Helvetica" charset="0"/>
                <a:ea typeface="Helvetica" charset="0"/>
                <a:cs typeface="Helvetica" charset="0"/>
              </a:rPr>
              <a:t> </a:t>
            </a:r>
            <a:r>
              <a:rPr lang="en-US" altLang="zh-CN" sz="2400" dirty="0">
                <a:latin typeface="Helvetica" charset="0"/>
                <a:ea typeface="Helvetica" charset="0"/>
                <a:cs typeface="Helvetica" charset="0"/>
              </a:rPr>
              <a:t>data</a:t>
            </a:r>
            <a:endParaRPr lang="en-US" sz="2400" dirty="0">
              <a:latin typeface="Helvetica" charset="0"/>
              <a:ea typeface="Helvetica" charset="0"/>
              <a:cs typeface="Helvetica" charset="0"/>
            </a:endParaRPr>
          </a:p>
        </p:txBody>
      </p:sp>
      <p:sp>
        <p:nvSpPr>
          <p:cNvPr id="32" name="TextBox 31"/>
          <p:cNvSpPr txBox="1"/>
          <p:nvPr/>
        </p:nvSpPr>
        <p:spPr>
          <a:xfrm>
            <a:off x="4905552" y="1275903"/>
            <a:ext cx="2309445" cy="461665"/>
          </a:xfrm>
          <a:prstGeom prst="rect">
            <a:avLst/>
          </a:prstGeom>
          <a:noFill/>
        </p:spPr>
        <p:txBody>
          <a:bodyPr wrap="square" rtlCol="0">
            <a:spAutoFit/>
          </a:bodyPr>
          <a:lstStyle/>
          <a:p>
            <a:pPr algn="ctr"/>
            <a:r>
              <a:rPr lang="en-US" sz="2400" b="1" dirty="0">
                <a:latin typeface="Helvetica" charset="0"/>
                <a:ea typeface="Helvetica" charset="0"/>
                <a:cs typeface="Helvetica" charset="0"/>
              </a:rPr>
              <a:t>Testing</a:t>
            </a:r>
          </a:p>
        </p:txBody>
      </p:sp>
      <p:sp>
        <p:nvSpPr>
          <p:cNvPr id="2" name="Rectangle 1"/>
          <p:cNvSpPr/>
          <p:nvPr/>
        </p:nvSpPr>
        <p:spPr>
          <a:xfrm>
            <a:off x="429768" y="1027006"/>
            <a:ext cx="4595682" cy="461665"/>
          </a:xfrm>
          <a:prstGeom prst="rect">
            <a:avLst/>
          </a:prstGeom>
        </p:spPr>
        <p:txBody>
          <a:bodyPr wrap="none">
            <a:spAutoFit/>
          </a:bodyPr>
          <a:lstStyle/>
          <a:p>
            <a:pPr marL="342900" indent="-342900">
              <a:buFont typeface="Arial" panose="020B0604020202020204" pitchFamily="34" charset="0"/>
              <a:buChar char="•"/>
            </a:pPr>
            <a:r>
              <a:rPr lang="en-US" sz="2400" dirty="0">
                <a:latin typeface="Helvetica" charset="0"/>
                <a:ea typeface="Helvetica" charset="0"/>
                <a:cs typeface="Helvetica" charset="0"/>
              </a:rPr>
              <a:t>Then adapt to </a:t>
            </a:r>
            <a:r>
              <a:rPr lang="en-US" sz="2400" b="1" dirty="0">
                <a:latin typeface="Helvetica" charset="0"/>
                <a:ea typeface="Helvetica" charset="0"/>
                <a:cs typeface="Helvetica" charset="0"/>
              </a:rPr>
              <a:t>2D Real World</a:t>
            </a:r>
          </a:p>
        </p:txBody>
      </p:sp>
    </p:spTree>
    <p:extLst>
      <p:ext uri="{BB962C8B-B14F-4D97-AF65-F5344CB8AC3E}">
        <p14:creationId xmlns:p14="http://schemas.microsoft.com/office/powerpoint/2010/main" val="1792991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Machine learning is data hungry</a:t>
            </a:r>
          </a:p>
        </p:txBody>
      </p:sp>
      <p:grpSp>
        <p:nvGrpSpPr>
          <p:cNvPr id="77" name="Group 76"/>
          <p:cNvGrpSpPr/>
          <p:nvPr/>
        </p:nvGrpSpPr>
        <p:grpSpPr>
          <a:xfrm>
            <a:off x="3092008" y="1090366"/>
            <a:ext cx="6089992" cy="5497999"/>
            <a:chOff x="3155508" y="903848"/>
            <a:chExt cx="6089992" cy="5497999"/>
          </a:xfrm>
        </p:grpSpPr>
        <p:grpSp>
          <p:nvGrpSpPr>
            <p:cNvPr id="44" name="Group 43"/>
            <p:cNvGrpSpPr/>
            <p:nvPr/>
          </p:nvGrpSpPr>
          <p:grpSpPr>
            <a:xfrm>
              <a:off x="3155508" y="1165458"/>
              <a:ext cx="6044121" cy="5236389"/>
              <a:chOff x="214589" y="1041349"/>
              <a:chExt cx="5443653" cy="4756367"/>
            </a:xfrm>
          </p:grpSpPr>
          <p:sp>
            <p:nvSpPr>
              <p:cNvPr id="45" name="TextBox 44"/>
              <p:cNvSpPr txBox="1"/>
              <p:nvPr/>
            </p:nvSpPr>
            <p:spPr>
              <a:xfrm>
                <a:off x="464516"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2000</a:t>
                </a:r>
              </a:p>
            </p:txBody>
          </p:sp>
          <p:sp>
            <p:nvSpPr>
              <p:cNvPr id="46" name="TextBox 45"/>
              <p:cNvSpPr txBox="1"/>
              <p:nvPr/>
            </p:nvSpPr>
            <p:spPr>
              <a:xfrm>
                <a:off x="1387992"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2002</a:t>
                </a:r>
              </a:p>
            </p:txBody>
          </p:sp>
          <p:sp>
            <p:nvSpPr>
              <p:cNvPr id="47" name="TextBox 46"/>
              <p:cNvSpPr txBox="1"/>
              <p:nvPr/>
            </p:nvSpPr>
            <p:spPr>
              <a:xfrm>
                <a:off x="4158422"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2008</a:t>
                </a:r>
              </a:p>
            </p:txBody>
          </p:sp>
          <p:sp>
            <p:nvSpPr>
              <p:cNvPr id="48" name="TextBox 47"/>
              <p:cNvSpPr txBox="1"/>
              <p:nvPr/>
            </p:nvSpPr>
            <p:spPr>
              <a:xfrm>
                <a:off x="5081897"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2010</a:t>
                </a:r>
              </a:p>
            </p:txBody>
          </p:sp>
          <p:sp>
            <p:nvSpPr>
              <p:cNvPr id="49" name="TextBox 48"/>
              <p:cNvSpPr txBox="1"/>
              <p:nvPr/>
            </p:nvSpPr>
            <p:spPr>
              <a:xfrm>
                <a:off x="2311469"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2004</a:t>
                </a:r>
              </a:p>
            </p:txBody>
          </p:sp>
          <p:sp>
            <p:nvSpPr>
              <p:cNvPr id="50" name="TextBox 49"/>
              <p:cNvSpPr txBox="1"/>
              <p:nvPr/>
            </p:nvSpPr>
            <p:spPr>
              <a:xfrm>
                <a:off x="3234945"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2006</a:t>
                </a:r>
              </a:p>
            </p:txBody>
          </p:sp>
          <p:sp>
            <p:nvSpPr>
              <p:cNvPr id="52" name="Rectangle: Rounded Corners 51"/>
              <p:cNvSpPr/>
              <p:nvPr/>
            </p:nvSpPr>
            <p:spPr>
              <a:xfrm>
                <a:off x="1148457" y="4579498"/>
                <a:ext cx="896100" cy="39520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atin typeface="Helvetica" charset="0"/>
                    <a:ea typeface="Helvetica" charset="0"/>
                    <a:cs typeface="Helvetica" charset="0"/>
                  </a:rPr>
                  <a:t>Caltech 101</a:t>
                </a:r>
              </a:p>
            </p:txBody>
          </p:sp>
          <p:sp>
            <p:nvSpPr>
              <p:cNvPr id="53" name="Rectangle: Rounded Corners 52"/>
              <p:cNvSpPr/>
              <p:nvPr/>
            </p:nvSpPr>
            <p:spPr>
              <a:xfrm>
                <a:off x="3312322" y="4118001"/>
                <a:ext cx="896100" cy="39520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atin typeface="Helvetica" charset="0"/>
                    <a:ea typeface="Helvetica" charset="0"/>
                    <a:cs typeface="Helvetica" charset="0"/>
                  </a:rPr>
                  <a:t>Caltech 256</a:t>
                </a:r>
              </a:p>
            </p:txBody>
          </p:sp>
          <p:sp>
            <p:nvSpPr>
              <p:cNvPr id="54" name="Rectangle: Rounded Corners 53"/>
              <p:cNvSpPr/>
              <p:nvPr/>
            </p:nvSpPr>
            <p:spPr>
              <a:xfrm>
                <a:off x="2514710" y="4370808"/>
                <a:ext cx="896100" cy="39520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err="1">
                    <a:latin typeface="Helvetica" charset="0"/>
                    <a:ea typeface="Helvetica" charset="0"/>
                    <a:cs typeface="Helvetica" charset="0"/>
                  </a:rPr>
                  <a:t>LabelMe</a:t>
                </a:r>
                <a:endParaRPr lang="en-US" sz="1200" b="1" dirty="0">
                  <a:latin typeface="Helvetica" charset="0"/>
                  <a:ea typeface="Helvetica" charset="0"/>
                  <a:cs typeface="Helvetica" charset="0"/>
                </a:endParaRPr>
              </a:p>
            </p:txBody>
          </p:sp>
          <p:sp>
            <p:nvSpPr>
              <p:cNvPr id="55" name="Rectangle: Rounded Corners 54"/>
              <p:cNvSpPr/>
              <p:nvPr/>
            </p:nvSpPr>
            <p:spPr>
              <a:xfrm>
                <a:off x="4255098" y="3786056"/>
                <a:ext cx="896100" cy="39520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atin typeface="Helvetica" charset="0"/>
                    <a:ea typeface="Helvetica" charset="0"/>
                    <a:cs typeface="Helvetica" charset="0"/>
                  </a:rPr>
                  <a:t>CIFAR</a:t>
                </a:r>
              </a:p>
            </p:txBody>
          </p:sp>
          <mc:AlternateContent xmlns:mc="http://schemas.openxmlformats.org/markup-compatibility/2006" xmlns:a14="http://schemas.microsoft.com/office/drawing/2010/main">
            <mc:Choice Requires="a14">
              <p:sp>
                <p:nvSpPr>
                  <p:cNvPr id="56" name="TextBox 55"/>
                  <p:cNvSpPr txBox="1"/>
                  <p:nvPr/>
                </p:nvSpPr>
                <p:spPr>
                  <a:xfrm>
                    <a:off x="214589" y="4697706"/>
                    <a:ext cx="339742" cy="2281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4</m:t>
                              </m:r>
                            </m:sup>
                          </m:sSup>
                        </m:oMath>
                      </m:oMathPara>
                    </a14:m>
                    <a:endParaRPr lang="en-US" sz="1600" b="0" dirty="0">
                      <a:latin typeface="Helvetica" charset="0"/>
                      <a:ea typeface="Helvetica" charset="0"/>
                      <a:cs typeface="Helvetica"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14589" y="4697706"/>
                    <a:ext cx="369204" cy="246221"/>
                  </a:xfrm>
                  <a:prstGeom prst="rect">
                    <a:avLst/>
                  </a:prstGeom>
                  <a:blipFill>
                    <a:blip r:embed="rId3"/>
                    <a:stretch>
                      <a:fillRect l="-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14589" y="3938334"/>
                    <a:ext cx="339742" cy="232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5</m:t>
                              </m:r>
                            </m:sup>
                          </m:sSup>
                        </m:oMath>
                      </m:oMathPara>
                    </a14:m>
                    <a:endParaRPr lang="en-US" sz="1600" b="0" dirty="0">
                      <a:latin typeface="Helvetica" charset="0"/>
                      <a:ea typeface="Helvetica" charset="0"/>
                      <a:cs typeface="Helvetica"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214589" y="3938334"/>
                    <a:ext cx="369204" cy="249043"/>
                  </a:xfrm>
                  <a:prstGeom prst="rect">
                    <a:avLst/>
                  </a:prstGeom>
                  <a:blipFill>
                    <a:blip r:embed="rId4"/>
                    <a:stretch>
                      <a:fillRect l="-5970" t="-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214589" y="3182041"/>
                    <a:ext cx="339742" cy="2287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6</m:t>
                              </m:r>
                            </m:sup>
                          </m:sSup>
                        </m:oMath>
                      </m:oMathPara>
                    </a14:m>
                    <a:endParaRPr lang="en-US" sz="1600" b="0" dirty="0">
                      <a:latin typeface="Helvetica" charset="0"/>
                      <a:ea typeface="Helvetica" charset="0"/>
                      <a:cs typeface="Helvetica"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214589" y="3182041"/>
                    <a:ext cx="369204" cy="246221"/>
                  </a:xfrm>
                  <a:prstGeom prst="rect">
                    <a:avLst/>
                  </a:prstGeom>
                  <a:blipFill>
                    <a:blip r:embed="rId5"/>
                    <a:stretch>
                      <a:fillRect l="-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214589" y="2425748"/>
                    <a:ext cx="339742" cy="2276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7</m:t>
                              </m:r>
                            </m:sup>
                          </m:sSup>
                        </m:oMath>
                      </m:oMathPara>
                    </a14:m>
                    <a:endParaRPr lang="en-US" sz="1600" b="0" dirty="0">
                      <a:latin typeface="Helvetica" charset="0"/>
                      <a:ea typeface="Helvetica" charset="0"/>
                      <a:cs typeface="Helvetica"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214589" y="2425748"/>
                    <a:ext cx="369204" cy="246221"/>
                  </a:xfrm>
                  <a:prstGeom prst="rect">
                    <a:avLst/>
                  </a:prstGeom>
                  <a:blipFill>
                    <a:blip r:embed="rId6"/>
                    <a:stretch>
                      <a:fillRect l="-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214589" y="1669455"/>
                    <a:ext cx="339742" cy="2287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8</m:t>
                              </m:r>
                            </m:sup>
                          </m:sSup>
                        </m:oMath>
                      </m:oMathPara>
                    </a14:m>
                    <a:endParaRPr lang="en-US" sz="1600" b="0" dirty="0">
                      <a:latin typeface="Helvetica" charset="0"/>
                      <a:ea typeface="Helvetica" charset="0"/>
                      <a:cs typeface="Helvetica"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214589" y="1669455"/>
                    <a:ext cx="369204" cy="246221"/>
                  </a:xfrm>
                  <a:prstGeom prst="rect">
                    <a:avLst/>
                  </a:prstGeom>
                  <a:blipFill>
                    <a:blip r:embed="rId7"/>
                    <a:stretch>
                      <a:fillRect l="-5970"/>
                    </a:stretch>
                  </a:blipFill>
                </p:spPr>
                <p:txBody>
                  <a:bodyPr/>
                  <a:lstStyle/>
                  <a:p>
                    <a:r>
                      <a:rPr lang="en-US">
                        <a:noFill/>
                      </a:rPr>
                      <a:t> </a:t>
                    </a:r>
                  </a:p>
                </p:txBody>
              </p:sp>
            </mc:Fallback>
          </mc:AlternateContent>
          <p:grpSp>
            <p:nvGrpSpPr>
              <p:cNvPr id="61" name="Group 60"/>
              <p:cNvGrpSpPr/>
              <p:nvPr/>
            </p:nvGrpSpPr>
            <p:grpSpPr>
              <a:xfrm flipV="1">
                <a:off x="988555" y="1041349"/>
                <a:ext cx="4533807" cy="4121642"/>
                <a:chOff x="2756596" y="1561452"/>
                <a:chExt cx="4533807" cy="4121642"/>
              </a:xfrm>
            </p:grpSpPr>
            <p:sp>
              <p:nvSpPr>
                <p:cNvPr id="63" name="Shape 62"/>
                <p:cNvSpPr/>
                <p:nvPr/>
              </p:nvSpPr>
              <p:spPr>
                <a:xfrm rot="4396374">
                  <a:off x="2995117" y="2381626"/>
                  <a:ext cx="3558046" cy="2481293"/>
                </a:xfrm>
                <a:prstGeom prst="swooshArrow">
                  <a:avLst>
                    <a:gd name="adj1" fmla="val 16310"/>
                    <a:gd name="adj2" fmla="val 3137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4" name="Freeform: Shape 63"/>
                <p:cNvSpPr/>
                <p:nvPr/>
              </p:nvSpPr>
              <p:spPr>
                <a:xfrm>
                  <a:off x="2756596" y="1561452"/>
                  <a:ext cx="1677508" cy="659462"/>
                </a:xfrm>
                <a:custGeom>
                  <a:avLst/>
                  <a:gdLst>
                    <a:gd name="connsiteX0" fmla="*/ 0 w 1677508"/>
                    <a:gd name="connsiteY0" fmla="*/ 0 h 659462"/>
                    <a:gd name="connsiteX1" fmla="*/ 1677508 w 1677508"/>
                    <a:gd name="connsiteY1" fmla="*/ 0 h 659462"/>
                    <a:gd name="connsiteX2" fmla="*/ 1677508 w 1677508"/>
                    <a:gd name="connsiteY2" fmla="*/ 659462 h 659462"/>
                    <a:gd name="connsiteX3" fmla="*/ 0 w 1677508"/>
                    <a:gd name="connsiteY3" fmla="*/ 659462 h 659462"/>
                    <a:gd name="connsiteX4" fmla="*/ 0 w 1677508"/>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508" h="659462">
                      <a:moveTo>
                        <a:pt x="0" y="0"/>
                      </a:moveTo>
                      <a:lnTo>
                        <a:pt x="1677508" y="0"/>
                      </a:lnTo>
                      <a:lnTo>
                        <a:pt x="1677508"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b" anchorCtr="0">
                  <a:noAutofit/>
                </a:bodyPr>
                <a:lstStyle/>
                <a:p>
                  <a:pPr marL="0" lvl="0" indent="0" algn="ctr"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sp>
              <p:nvSpPr>
                <p:cNvPr id="65" name="Freeform: Shape 64"/>
                <p:cNvSpPr/>
                <p:nvPr/>
              </p:nvSpPr>
              <p:spPr>
                <a:xfrm>
                  <a:off x="4842148" y="2420814"/>
                  <a:ext cx="2448255" cy="659462"/>
                </a:xfrm>
                <a:custGeom>
                  <a:avLst/>
                  <a:gdLst>
                    <a:gd name="connsiteX0" fmla="*/ 0 w 2448255"/>
                    <a:gd name="connsiteY0" fmla="*/ 0 h 659462"/>
                    <a:gd name="connsiteX1" fmla="*/ 2448255 w 2448255"/>
                    <a:gd name="connsiteY1" fmla="*/ 0 h 659462"/>
                    <a:gd name="connsiteX2" fmla="*/ 2448255 w 2448255"/>
                    <a:gd name="connsiteY2" fmla="*/ 659462 h 659462"/>
                    <a:gd name="connsiteX3" fmla="*/ 0 w 2448255"/>
                    <a:gd name="connsiteY3" fmla="*/ 659462 h 659462"/>
                    <a:gd name="connsiteX4" fmla="*/ 0 w 2448255"/>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55" h="659462">
                      <a:moveTo>
                        <a:pt x="0" y="0"/>
                      </a:moveTo>
                      <a:lnTo>
                        <a:pt x="2448255" y="0"/>
                      </a:lnTo>
                      <a:lnTo>
                        <a:pt x="2448255"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sp>
              <p:nvSpPr>
                <p:cNvPr id="66" name="Freeform: Shape 65"/>
                <p:cNvSpPr/>
                <p:nvPr/>
              </p:nvSpPr>
              <p:spPr>
                <a:xfrm>
                  <a:off x="2756596" y="2917060"/>
                  <a:ext cx="1949537" cy="659462"/>
                </a:xfrm>
                <a:custGeom>
                  <a:avLst/>
                  <a:gdLst>
                    <a:gd name="connsiteX0" fmla="*/ 0 w 1949537"/>
                    <a:gd name="connsiteY0" fmla="*/ 0 h 659462"/>
                    <a:gd name="connsiteX1" fmla="*/ 1949537 w 1949537"/>
                    <a:gd name="connsiteY1" fmla="*/ 0 h 659462"/>
                    <a:gd name="connsiteX2" fmla="*/ 1949537 w 1949537"/>
                    <a:gd name="connsiteY2" fmla="*/ 659462 h 659462"/>
                    <a:gd name="connsiteX3" fmla="*/ 0 w 1949537"/>
                    <a:gd name="connsiteY3" fmla="*/ 659462 h 659462"/>
                    <a:gd name="connsiteX4" fmla="*/ 0 w 1949537"/>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537" h="659462">
                      <a:moveTo>
                        <a:pt x="0" y="0"/>
                      </a:moveTo>
                      <a:lnTo>
                        <a:pt x="1949537" y="0"/>
                      </a:lnTo>
                      <a:lnTo>
                        <a:pt x="1949537"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r"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sp>
              <p:nvSpPr>
                <p:cNvPr id="67" name="Freeform: Shape 66"/>
                <p:cNvSpPr/>
                <p:nvPr/>
              </p:nvSpPr>
              <p:spPr>
                <a:xfrm>
                  <a:off x="5794247" y="3497387"/>
                  <a:ext cx="1496156" cy="659462"/>
                </a:xfrm>
                <a:custGeom>
                  <a:avLst/>
                  <a:gdLst>
                    <a:gd name="connsiteX0" fmla="*/ 0 w 1496156"/>
                    <a:gd name="connsiteY0" fmla="*/ 0 h 659462"/>
                    <a:gd name="connsiteX1" fmla="*/ 1496156 w 1496156"/>
                    <a:gd name="connsiteY1" fmla="*/ 0 h 659462"/>
                    <a:gd name="connsiteX2" fmla="*/ 1496156 w 1496156"/>
                    <a:gd name="connsiteY2" fmla="*/ 659462 h 659462"/>
                    <a:gd name="connsiteX3" fmla="*/ 0 w 1496156"/>
                    <a:gd name="connsiteY3" fmla="*/ 659462 h 659462"/>
                    <a:gd name="connsiteX4" fmla="*/ 0 w 1496156"/>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156" h="659462">
                      <a:moveTo>
                        <a:pt x="0" y="0"/>
                      </a:moveTo>
                      <a:lnTo>
                        <a:pt x="1496156" y="0"/>
                      </a:lnTo>
                      <a:lnTo>
                        <a:pt x="1496156"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sp>
              <p:nvSpPr>
                <p:cNvPr id="68" name="Freeform: Shape 67"/>
                <p:cNvSpPr/>
                <p:nvPr/>
              </p:nvSpPr>
              <p:spPr>
                <a:xfrm>
                  <a:off x="5023500" y="5023632"/>
                  <a:ext cx="2266903" cy="659462"/>
                </a:xfrm>
                <a:custGeom>
                  <a:avLst/>
                  <a:gdLst>
                    <a:gd name="connsiteX0" fmla="*/ 0 w 2266903"/>
                    <a:gd name="connsiteY0" fmla="*/ 0 h 659462"/>
                    <a:gd name="connsiteX1" fmla="*/ 2266903 w 2266903"/>
                    <a:gd name="connsiteY1" fmla="*/ 0 h 659462"/>
                    <a:gd name="connsiteX2" fmla="*/ 2266903 w 2266903"/>
                    <a:gd name="connsiteY2" fmla="*/ 659462 h 659462"/>
                    <a:gd name="connsiteX3" fmla="*/ 0 w 2266903"/>
                    <a:gd name="connsiteY3" fmla="*/ 659462 h 659462"/>
                    <a:gd name="connsiteX4" fmla="*/ 0 w 2266903"/>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03" h="659462">
                      <a:moveTo>
                        <a:pt x="0" y="0"/>
                      </a:moveTo>
                      <a:lnTo>
                        <a:pt x="2266903" y="0"/>
                      </a:lnTo>
                      <a:lnTo>
                        <a:pt x="2266903"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t" anchorCtr="0">
                  <a:noAutofit/>
                </a:bodyPr>
                <a:lstStyle/>
                <a:p>
                  <a:pPr marL="0" lvl="0" indent="0" algn="ctr"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grpSp>
          <p:sp>
            <p:nvSpPr>
              <p:cNvPr id="62" name="Rectangle: Rounded Corners 61"/>
              <p:cNvSpPr/>
              <p:nvPr/>
            </p:nvSpPr>
            <p:spPr>
              <a:xfrm>
                <a:off x="4575451" y="1471851"/>
                <a:ext cx="896100" cy="395207"/>
              </a:xfrm>
              <a:prstGeom prst="round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latin typeface="Helvetica" charset="0"/>
                    <a:ea typeface="Helvetica" charset="0"/>
                    <a:cs typeface="Helvetica" charset="0"/>
                  </a:rPr>
                  <a:t>ImageNet</a:t>
                </a:r>
              </a:p>
            </p:txBody>
          </p:sp>
        </p:grpSp>
        <p:sp>
          <p:nvSpPr>
            <p:cNvPr id="71" name="TextBox 70"/>
            <p:cNvSpPr txBox="1"/>
            <p:nvPr/>
          </p:nvSpPr>
          <p:spPr>
            <a:xfrm>
              <a:off x="3264375" y="903848"/>
              <a:ext cx="5981125" cy="523220"/>
            </a:xfrm>
            <a:prstGeom prst="rect">
              <a:avLst/>
            </a:prstGeom>
            <a:noFill/>
          </p:spPr>
          <p:txBody>
            <a:bodyPr wrap="none" rtlCol="0">
              <a:spAutoFit/>
            </a:bodyPr>
            <a:lstStyle/>
            <a:p>
              <a:r>
                <a:rPr lang="en-US" sz="2800" dirty="0">
                  <a:latin typeface="Helvetica" charset="0"/>
                  <a:ea typeface="Helvetica" charset="0"/>
                  <a:cs typeface="Helvetica" charset="0"/>
                </a:rPr>
                <a:t>Review: image classification dataset</a:t>
              </a:r>
            </a:p>
          </p:txBody>
        </p:sp>
      </p:grpSp>
      <p:grpSp>
        <p:nvGrpSpPr>
          <p:cNvPr id="76" name="Group 75"/>
          <p:cNvGrpSpPr/>
          <p:nvPr/>
        </p:nvGrpSpPr>
        <p:grpSpPr>
          <a:xfrm>
            <a:off x="3606800" y="1629598"/>
            <a:ext cx="5346700" cy="4453702"/>
            <a:chOff x="3606800" y="1629598"/>
            <a:chExt cx="5346700" cy="4453702"/>
          </a:xfrm>
        </p:grpSpPr>
        <p:cxnSp>
          <p:nvCxnSpPr>
            <p:cNvPr id="73" name="Straight Arrow Connector 72"/>
            <p:cNvCxnSpPr/>
            <p:nvPr/>
          </p:nvCxnSpPr>
          <p:spPr>
            <a:xfrm>
              <a:off x="3606800" y="6045200"/>
              <a:ext cx="53467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3619500" y="1629598"/>
              <a:ext cx="0" cy="44537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514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ea typeface="Helvetica" charset="0"/>
                <a:cs typeface="Helvetica" charset="0"/>
              </a:rPr>
              <a:t>Status review of 3D datasets</a:t>
            </a:r>
          </a:p>
        </p:txBody>
      </p:sp>
      <p:pic>
        <p:nvPicPr>
          <p:cNvPr id="3" name="Picture 2"/>
          <p:cNvPicPr>
            <a:picLocks noChangeAspect="1"/>
          </p:cNvPicPr>
          <p:nvPr/>
        </p:nvPicPr>
        <p:blipFill rotWithShape="1">
          <a:blip r:embed="rId3"/>
          <a:srcRect b="25872"/>
          <a:stretch/>
        </p:blipFill>
        <p:spPr>
          <a:xfrm>
            <a:off x="-192443" y="1450713"/>
            <a:ext cx="12596477" cy="3056322"/>
          </a:xfrm>
          <a:prstGeom prst="rect">
            <a:avLst/>
          </a:prstGeom>
        </p:spPr>
      </p:pic>
      <p:sp>
        <p:nvSpPr>
          <p:cNvPr id="6" name="TextBox 5"/>
          <p:cNvSpPr txBox="1"/>
          <p:nvPr/>
        </p:nvSpPr>
        <p:spPr>
          <a:xfrm>
            <a:off x="275592" y="5776600"/>
            <a:ext cx="6721712" cy="584775"/>
          </a:xfrm>
          <a:prstGeom prst="rect">
            <a:avLst/>
          </a:prstGeom>
          <a:noFill/>
        </p:spPr>
        <p:txBody>
          <a:bodyPr wrap="none" rtlCol="0">
            <a:spAutoFit/>
          </a:bodyPr>
          <a:lstStyle/>
          <a:p>
            <a:r>
              <a:rPr lang="en-US" sz="3200" b="1" dirty="0">
                <a:latin typeface="Helvetica" charset="0"/>
                <a:ea typeface="Helvetica" charset="0"/>
                <a:cs typeface="Helvetica" charset="0"/>
              </a:rPr>
              <a:t>&lt;= 60 models per class (average) </a:t>
            </a:r>
          </a:p>
        </p:txBody>
      </p:sp>
      <p:sp>
        <p:nvSpPr>
          <p:cNvPr id="7" name="TextBox 6"/>
          <p:cNvSpPr txBox="1"/>
          <p:nvPr/>
        </p:nvSpPr>
        <p:spPr>
          <a:xfrm>
            <a:off x="275592" y="4899438"/>
            <a:ext cx="5035353" cy="584775"/>
          </a:xfrm>
          <a:prstGeom prst="rect">
            <a:avLst/>
          </a:prstGeom>
          <a:noFill/>
        </p:spPr>
        <p:txBody>
          <a:bodyPr wrap="none" rtlCol="0">
            <a:spAutoFit/>
          </a:bodyPr>
          <a:lstStyle/>
          <a:p>
            <a:r>
              <a:rPr lang="en-US" sz="3200" b="1" dirty="0">
                <a:latin typeface="Helvetica" charset="0"/>
                <a:ea typeface="Helvetica" charset="0"/>
                <a:cs typeface="Helvetica" charset="0"/>
              </a:rPr>
              <a:t>&lt;= 10,000 models in total</a:t>
            </a:r>
          </a:p>
        </p:txBody>
      </p:sp>
      <p:sp>
        <p:nvSpPr>
          <p:cNvPr id="9" name="TextBox 8"/>
          <p:cNvSpPr txBox="1"/>
          <p:nvPr/>
        </p:nvSpPr>
        <p:spPr>
          <a:xfrm>
            <a:off x="275591" y="5338019"/>
            <a:ext cx="4466287" cy="584775"/>
          </a:xfrm>
          <a:prstGeom prst="rect">
            <a:avLst/>
          </a:prstGeom>
          <a:noFill/>
        </p:spPr>
        <p:txBody>
          <a:bodyPr wrap="none" rtlCol="0">
            <a:spAutoFit/>
          </a:bodyPr>
          <a:lstStyle/>
          <a:p>
            <a:r>
              <a:rPr lang="en-US" sz="3200" b="1" dirty="0">
                <a:latin typeface="Helvetica" charset="0"/>
                <a:ea typeface="Helvetica" charset="0"/>
                <a:cs typeface="Helvetica" charset="0"/>
              </a:rPr>
              <a:t>&lt;= 100 models in total</a:t>
            </a:r>
          </a:p>
        </p:txBody>
      </p:sp>
    </p:spTree>
    <p:extLst>
      <p:ext uri="{BB962C8B-B14F-4D97-AF65-F5344CB8AC3E}">
        <p14:creationId xmlns:p14="http://schemas.microsoft.com/office/powerpoint/2010/main" val="129800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Status review of 3D datasets</a:t>
            </a:r>
          </a:p>
        </p:txBody>
      </p:sp>
      <p:grpSp>
        <p:nvGrpSpPr>
          <p:cNvPr id="44" name="Group 43"/>
          <p:cNvGrpSpPr/>
          <p:nvPr/>
        </p:nvGrpSpPr>
        <p:grpSpPr>
          <a:xfrm>
            <a:off x="3092008" y="1351976"/>
            <a:ext cx="6044121" cy="5236389"/>
            <a:chOff x="214589" y="1041349"/>
            <a:chExt cx="5443653" cy="4756367"/>
          </a:xfrm>
        </p:grpSpPr>
        <p:sp>
          <p:nvSpPr>
            <p:cNvPr id="45" name="TextBox 44"/>
            <p:cNvSpPr txBox="1"/>
            <p:nvPr/>
          </p:nvSpPr>
          <p:spPr>
            <a:xfrm>
              <a:off x="464516"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2000</a:t>
              </a:r>
            </a:p>
          </p:txBody>
        </p:sp>
        <p:sp>
          <p:nvSpPr>
            <p:cNvPr id="46" name="TextBox 45"/>
            <p:cNvSpPr txBox="1"/>
            <p:nvPr/>
          </p:nvSpPr>
          <p:spPr>
            <a:xfrm>
              <a:off x="1387992"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2002</a:t>
              </a:r>
            </a:p>
          </p:txBody>
        </p:sp>
        <p:sp>
          <p:nvSpPr>
            <p:cNvPr id="47" name="TextBox 46"/>
            <p:cNvSpPr txBox="1"/>
            <p:nvPr/>
          </p:nvSpPr>
          <p:spPr>
            <a:xfrm>
              <a:off x="4158422"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2008</a:t>
              </a:r>
            </a:p>
          </p:txBody>
        </p:sp>
        <p:sp>
          <p:nvSpPr>
            <p:cNvPr id="48" name="TextBox 47"/>
            <p:cNvSpPr txBox="1"/>
            <p:nvPr/>
          </p:nvSpPr>
          <p:spPr>
            <a:xfrm>
              <a:off x="5081897"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2010</a:t>
              </a:r>
            </a:p>
          </p:txBody>
        </p:sp>
        <p:sp>
          <p:nvSpPr>
            <p:cNvPr id="49" name="TextBox 48"/>
            <p:cNvSpPr txBox="1"/>
            <p:nvPr/>
          </p:nvSpPr>
          <p:spPr>
            <a:xfrm>
              <a:off x="2311469"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2004</a:t>
              </a:r>
            </a:p>
          </p:txBody>
        </p:sp>
        <p:sp>
          <p:nvSpPr>
            <p:cNvPr id="50" name="TextBox 49"/>
            <p:cNvSpPr txBox="1"/>
            <p:nvPr/>
          </p:nvSpPr>
          <p:spPr>
            <a:xfrm>
              <a:off x="3234945" y="5490197"/>
              <a:ext cx="576345" cy="307519"/>
            </a:xfrm>
            <a:prstGeom prst="rect">
              <a:avLst/>
            </a:prstGeom>
            <a:noFill/>
          </p:spPr>
          <p:txBody>
            <a:bodyPr wrap="none" rtlCol="0">
              <a:spAutoFit/>
            </a:bodyPr>
            <a:lstStyle/>
            <a:p>
              <a:r>
                <a:rPr lang="en-US" sz="1600" dirty="0">
                  <a:latin typeface="Helvetica" charset="0"/>
                  <a:ea typeface="Helvetica" charset="0"/>
                  <a:cs typeface="Helvetica" charset="0"/>
                </a:rPr>
                <a:t>2006</a:t>
              </a:r>
            </a:p>
          </p:txBody>
        </p:sp>
        <p:sp>
          <p:nvSpPr>
            <p:cNvPr id="52" name="Rectangle: Rounded Corners 51"/>
            <p:cNvSpPr/>
            <p:nvPr/>
          </p:nvSpPr>
          <p:spPr>
            <a:xfrm>
              <a:off x="1148457" y="4579498"/>
              <a:ext cx="896100" cy="39520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atin typeface="Helvetica" charset="0"/>
                  <a:ea typeface="Helvetica" charset="0"/>
                  <a:cs typeface="Helvetica" charset="0"/>
                </a:rPr>
                <a:t>Caltech 101</a:t>
              </a:r>
            </a:p>
          </p:txBody>
        </p:sp>
        <p:sp>
          <p:nvSpPr>
            <p:cNvPr id="53" name="Rectangle: Rounded Corners 52"/>
            <p:cNvSpPr/>
            <p:nvPr/>
          </p:nvSpPr>
          <p:spPr>
            <a:xfrm>
              <a:off x="3312322" y="4118001"/>
              <a:ext cx="896100" cy="39520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atin typeface="Helvetica" charset="0"/>
                  <a:ea typeface="Helvetica" charset="0"/>
                  <a:cs typeface="Helvetica" charset="0"/>
                </a:rPr>
                <a:t>Caltech 256</a:t>
              </a:r>
            </a:p>
          </p:txBody>
        </p:sp>
        <p:sp>
          <p:nvSpPr>
            <p:cNvPr id="54" name="Rectangle: Rounded Corners 53"/>
            <p:cNvSpPr/>
            <p:nvPr/>
          </p:nvSpPr>
          <p:spPr>
            <a:xfrm>
              <a:off x="2514710" y="4370808"/>
              <a:ext cx="896100" cy="39520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err="1">
                  <a:latin typeface="Helvetica" charset="0"/>
                  <a:ea typeface="Helvetica" charset="0"/>
                  <a:cs typeface="Helvetica" charset="0"/>
                </a:rPr>
                <a:t>LabelMe</a:t>
              </a:r>
              <a:endParaRPr lang="en-US" sz="1200" b="1" dirty="0">
                <a:latin typeface="Helvetica" charset="0"/>
                <a:ea typeface="Helvetica" charset="0"/>
                <a:cs typeface="Helvetica" charset="0"/>
              </a:endParaRPr>
            </a:p>
          </p:txBody>
        </p:sp>
        <p:sp>
          <p:nvSpPr>
            <p:cNvPr id="55" name="Rectangle: Rounded Corners 54"/>
            <p:cNvSpPr/>
            <p:nvPr/>
          </p:nvSpPr>
          <p:spPr>
            <a:xfrm>
              <a:off x="4255098" y="3786056"/>
              <a:ext cx="896100" cy="39520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atin typeface="Helvetica" charset="0"/>
                  <a:ea typeface="Helvetica" charset="0"/>
                  <a:cs typeface="Helvetica" charset="0"/>
                </a:rPr>
                <a:t>CIFAR</a:t>
              </a:r>
            </a:p>
          </p:txBody>
        </p:sp>
        <mc:AlternateContent xmlns:mc="http://schemas.openxmlformats.org/markup-compatibility/2006" xmlns:a14="http://schemas.microsoft.com/office/drawing/2010/main">
          <mc:Choice Requires="a14">
            <p:sp>
              <p:nvSpPr>
                <p:cNvPr id="56" name="TextBox 55"/>
                <p:cNvSpPr txBox="1"/>
                <p:nvPr/>
              </p:nvSpPr>
              <p:spPr>
                <a:xfrm>
                  <a:off x="214589" y="4697706"/>
                  <a:ext cx="339742" cy="2281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4</m:t>
                            </m:r>
                          </m:sup>
                        </m:sSup>
                      </m:oMath>
                    </m:oMathPara>
                  </a14:m>
                  <a:endParaRPr lang="en-US" sz="1600" b="0" dirty="0">
                    <a:latin typeface="Helvetica" charset="0"/>
                    <a:ea typeface="Helvetica" charset="0"/>
                    <a:cs typeface="Helvetica"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14589" y="4697706"/>
                  <a:ext cx="369204" cy="246221"/>
                </a:xfrm>
                <a:prstGeom prst="rect">
                  <a:avLst/>
                </a:prstGeom>
                <a:blipFill>
                  <a:blip r:embed="rId3"/>
                  <a:stretch>
                    <a:fillRect l="-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14589" y="3938334"/>
                  <a:ext cx="339742" cy="2320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5</m:t>
                            </m:r>
                          </m:sup>
                        </m:sSup>
                      </m:oMath>
                    </m:oMathPara>
                  </a14:m>
                  <a:endParaRPr lang="en-US" sz="1600" b="0" dirty="0">
                    <a:latin typeface="Helvetica" charset="0"/>
                    <a:ea typeface="Helvetica" charset="0"/>
                    <a:cs typeface="Helvetica"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214589" y="3938334"/>
                  <a:ext cx="369204" cy="249043"/>
                </a:xfrm>
                <a:prstGeom prst="rect">
                  <a:avLst/>
                </a:prstGeom>
                <a:blipFill>
                  <a:blip r:embed="rId4"/>
                  <a:stretch>
                    <a:fillRect l="-5970" t="-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214589" y="3182041"/>
                  <a:ext cx="339742" cy="2287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6</m:t>
                            </m:r>
                          </m:sup>
                        </m:sSup>
                      </m:oMath>
                    </m:oMathPara>
                  </a14:m>
                  <a:endParaRPr lang="en-US" sz="1600" b="0" dirty="0">
                    <a:latin typeface="Helvetica" charset="0"/>
                    <a:ea typeface="Helvetica" charset="0"/>
                    <a:cs typeface="Helvetica"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214589" y="3182041"/>
                  <a:ext cx="369204" cy="246221"/>
                </a:xfrm>
                <a:prstGeom prst="rect">
                  <a:avLst/>
                </a:prstGeom>
                <a:blipFill>
                  <a:blip r:embed="rId5"/>
                  <a:stretch>
                    <a:fillRect l="-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214589" y="2425748"/>
                  <a:ext cx="339742" cy="2276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7</m:t>
                            </m:r>
                          </m:sup>
                        </m:sSup>
                      </m:oMath>
                    </m:oMathPara>
                  </a14:m>
                  <a:endParaRPr lang="en-US" sz="1600" b="0" dirty="0">
                    <a:latin typeface="Helvetica" charset="0"/>
                    <a:ea typeface="Helvetica" charset="0"/>
                    <a:cs typeface="Helvetica"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214589" y="2425748"/>
                  <a:ext cx="369204" cy="246221"/>
                </a:xfrm>
                <a:prstGeom prst="rect">
                  <a:avLst/>
                </a:prstGeom>
                <a:blipFill>
                  <a:blip r:embed="rId6"/>
                  <a:stretch>
                    <a:fillRect l="-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214589" y="1669455"/>
                  <a:ext cx="339742" cy="2287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charset="0"/>
                                <a:ea typeface="Helvetica" charset="0"/>
                                <a:cs typeface="Helvetica" charset="0"/>
                              </a:rPr>
                            </m:ctrlPr>
                          </m:sSupPr>
                          <m:e>
                            <m:r>
                              <a:rPr lang="en-US" sz="1600" b="0" i="1" smtClean="0">
                                <a:latin typeface="Cambria Math" charset="0"/>
                                <a:ea typeface="Helvetica" charset="0"/>
                                <a:cs typeface="Helvetica" charset="0"/>
                              </a:rPr>
                              <m:t>10</m:t>
                            </m:r>
                          </m:e>
                          <m:sup>
                            <m:r>
                              <a:rPr lang="en-US" sz="1600" b="0" i="1" smtClean="0">
                                <a:latin typeface="Cambria Math" charset="0"/>
                                <a:ea typeface="Helvetica" charset="0"/>
                                <a:cs typeface="Helvetica" charset="0"/>
                              </a:rPr>
                              <m:t>8</m:t>
                            </m:r>
                          </m:sup>
                        </m:sSup>
                      </m:oMath>
                    </m:oMathPara>
                  </a14:m>
                  <a:endParaRPr lang="en-US" sz="1600" b="0" dirty="0">
                    <a:latin typeface="Helvetica" charset="0"/>
                    <a:ea typeface="Helvetica" charset="0"/>
                    <a:cs typeface="Helvetica"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214589" y="1669455"/>
                  <a:ext cx="369204" cy="246221"/>
                </a:xfrm>
                <a:prstGeom prst="rect">
                  <a:avLst/>
                </a:prstGeom>
                <a:blipFill>
                  <a:blip r:embed="rId7"/>
                  <a:stretch>
                    <a:fillRect l="-5970"/>
                  </a:stretch>
                </a:blipFill>
              </p:spPr>
              <p:txBody>
                <a:bodyPr/>
                <a:lstStyle/>
                <a:p>
                  <a:r>
                    <a:rPr lang="en-US">
                      <a:noFill/>
                    </a:rPr>
                    <a:t> </a:t>
                  </a:r>
                </a:p>
              </p:txBody>
            </p:sp>
          </mc:Fallback>
        </mc:AlternateContent>
        <p:grpSp>
          <p:nvGrpSpPr>
            <p:cNvPr id="61" name="Group 60"/>
            <p:cNvGrpSpPr/>
            <p:nvPr/>
          </p:nvGrpSpPr>
          <p:grpSpPr>
            <a:xfrm flipV="1">
              <a:off x="988555" y="1041349"/>
              <a:ext cx="4533807" cy="4121642"/>
              <a:chOff x="2756596" y="1561452"/>
              <a:chExt cx="4533807" cy="4121642"/>
            </a:xfrm>
          </p:grpSpPr>
          <p:sp>
            <p:nvSpPr>
              <p:cNvPr id="63" name="Shape 62"/>
              <p:cNvSpPr/>
              <p:nvPr/>
            </p:nvSpPr>
            <p:spPr>
              <a:xfrm rot="4396374">
                <a:off x="2995117" y="2381626"/>
                <a:ext cx="3558046" cy="2481293"/>
              </a:xfrm>
              <a:prstGeom prst="swooshArrow">
                <a:avLst>
                  <a:gd name="adj1" fmla="val 16310"/>
                  <a:gd name="adj2" fmla="val 3137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4" name="Freeform: Shape 63"/>
              <p:cNvSpPr/>
              <p:nvPr/>
            </p:nvSpPr>
            <p:spPr>
              <a:xfrm>
                <a:off x="2756596" y="1561452"/>
                <a:ext cx="1677508" cy="659462"/>
              </a:xfrm>
              <a:custGeom>
                <a:avLst/>
                <a:gdLst>
                  <a:gd name="connsiteX0" fmla="*/ 0 w 1677508"/>
                  <a:gd name="connsiteY0" fmla="*/ 0 h 659462"/>
                  <a:gd name="connsiteX1" fmla="*/ 1677508 w 1677508"/>
                  <a:gd name="connsiteY1" fmla="*/ 0 h 659462"/>
                  <a:gd name="connsiteX2" fmla="*/ 1677508 w 1677508"/>
                  <a:gd name="connsiteY2" fmla="*/ 659462 h 659462"/>
                  <a:gd name="connsiteX3" fmla="*/ 0 w 1677508"/>
                  <a:gd name="connsiteY3" fmla="*/ 659462 h 659462"/>
                  <a:gd name="connsiteX4" fmla="*/ 0 w 1677508"/>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508" h="659462">
                    <a:moveTo>
                      <a:pt x="0" y="0"/>
                    </a:moveTo>
                    <a:lnTo>
                      <a:pt x="1677508" y="0"/>
                    </a:lnTo>
                    <a:lnTo>
                      <a:pt x="1677508"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b" anchorCtr="0">
                <a:noAutofit/>
              </a:bodyPr>
              <a:lstStyle/>
              <a:p>
                <a:pPr marL="0" lvl="0" indent="0" algn="ctr"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sp>
            <p:nvSpPr>
              <p:cNvPr id="65" name="Freeform: Shape 64"/>
              <p:cNvSpPr/>
              <p:nvPr/>
            </p:nvSpPr>
            <p:spPr>
              <a:xfrm>
                <a:off x="4842148" y="2420814"/>
                <a:ext cx="2448255" cy="659462"/>
              </a:xfrm>
              <a:custGeom>
                <a:avLst/>
                <a:gdLst>
                  <a:gd name="connsiteX0" fmla="*/ 0 w 2448255"/>
                  <a:gd name="connsiteY0" fmla="*/ 0 h 659462"/>
                  <a:gd name="connsiteX1" fmla="*/ 2448255 w 2448255"/>
                  <a:gd name="connsiteY1" fmla="*/ 0 h 659462"/>
                  <a:gd name="connsiteX2" fmla="*/ 2448255 w 2448255"/>
                  <a:gd name="connsiteY2" fmla="*/ 659462 h 659462"/>
                  <a:gd name="connsiteX3" fmla="*/ 0 w 2448255"/>
                  <a:gd name="connsiteY3" fmla="*/ 659462 h 659462"/>
                  <a:gd name="connsiteX4" fmla="*/ 0 w 2448255"/>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55" h="659462">
                    <a:moveTo>
                      <a:pt x="0" y="0"/>
                    </a:moveTo>
                    <a:lnTo>
                      <a:pt x="2448255" y="0"/>
                    </a:lnTo>
                    <a:lnTo>
                      <a:pt x="2448255"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sp>
            <p:nvSpPr>
              <p:cNvPr id="66" name="Freeform: Shape 65"/>
              <p:cNvSpPr/>
              <p:nvPr/>
            </p:nvSpPr>
            <p:spPr>
              <a:xfrm>
                <a:off x="2756596" y="2917060"/>
                <a:ext cx="1949537" cy="659462"/>
              </a:xfrm>
              <a:custGeom>
                <a:avLst/>
                <a:gdLst>
                  <a:gd name="connsiteX0" fmla="*/ 0 w 1949537"/>
                  <a:gd name="connsiteY0" fmla="*/ 0 h 659462"/>
                  <a:gd name="connsiteX1" fmla="*/ 1949537 w 1949537"/>
                  <a:gd name="connsiteY1" fmla="*/ 0 h 659462"/>
                  <a:gd name="connsiteX2" fmla="*/ 1949537 w 1949537"/>
                  <a:gd name="connsiteY2" fmla="*/ 659462 h 659462"/>
                  <a:gd name="connsiteX3" fmla="*/ 0 w 1949537"/>
                  <a:gd name="connsiteY3" fmla="*/ 659462 h 659462"/>
                  <a:gd name="connsiteX4" fmla="*/ 0 w 1949537"/>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537" h="659462">
                    <a:moveTo>
                      <a:pt x="0" y="0"/>
                    </a:moveTo>
                    <a:lnTo>
                      <a:pt x="1949537" y="0"/>
                    </a:lnTo>
                    <a:lnTo>
                      <a:pt x="1949537"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r"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sp>
            <p:nvSpPr>
              <p:cNvPr id="67" name="Freeform: Shape 66"/>
              <p:cNvSpPr/>
              <p:nvPr/>
            </p:nvSpPr>
            <p:spPr>
              <a:xfrm>
                <a:off x="5794247" y="3497387"/>
                <a:ext cx="1496156" cy="659462"/>
              </a:xfrm>
              <a:custGeom>
                <a:avLst/>
                <a:gdLst>
                  <a:gd name="connsiteX0" fmla="*/ 0 w 1496156"/>
                  <a:gd name="connsiteY0" fmla="*/ 0 h 659462"/>
                  <a:gd name="connsiteX1" fmla="*/ 1496156 w 1496156"/>
                  <a:gd name="connsiteY1" fmla="*/ 0 h 659462"/>
                  <a:gd name="connsiteX2" fmla="*/ 1496156 w 1496156"/>
                  <a:gd name="connsiteY2" fmla="*/ 659462 h 659462"/>
                  <a:gd name="connsiteX3" fmla="*/ 0 w 1496156"/>
                  <a:gd name="connsiteY3" fmla="*/ 659462 h 659462"/>
                  <a:gd name="connsiteX4" fmla="*/ 0 w 1496156"/>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156" h="659462">
                    <a:moveTo>
                      <a:pt x="0" y="0"/>
                    </a:moveTo>
                    <a:lnTo>
                      <a:pt x="1496156" y="0"/>
                    </a:lnTo>
                    <a:lnTo>
                      <a:pt x="1496156"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sp>
            <p:nvSpPr>
              <p:cNvPr id="68" name="Freeform: Shape 67"/>
              <p:cNvSpPr/>
              <p:nvPr/>
            </p:nvSpPr>
            <p:spPr>
              <a:xfrm>
                <a:off x="5023500" y="5023632"/>
                <a:ext cx="2266903" cy="659462"/>
              </a:xfrm>
              <a:custGeom>
                <a:avLst/>
                <a:gdLst>
                  <a:gd name="connsiteX0" fmla="*/ 0 w 2266903"/>
                  <a:gd name="connsiteY0" fmla="*/ 0 h 659462"/>
                  <a:gd name="connsiteX1" fmla="*/ 2266903 w 2266903"/>
                  <a:gd name="connsiteY1" fmla="*/ 0 h 659462"/>
                  <a:gd name="connsiteX2" fmla="*/ 2266903 w 2266903"/>
                  <a:gd name="connsiteY2" fmla="*/ 659462 h 659462"/>
                  <a:gd name="connsiteX3" fmla="*/ 0 w 2266903"/>
                  <a:gd name="connsiteY3" fmla="*/ 659462 h 659462"/>
                  <a:gd name="connsiteX4" fmla="*/ 0 w 2266903"/>
                  <a:gd name="connsiteY4" fmla="*/ 0 h 65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03" h="659462">
                    <a:moveTo>
                      <a:pt x="0" y="0"/>
                    </a:moveTo>
                    <a:lnTo>
                      <a:pt x="2266903" y="0"/>
                    </a:lnTo>
                    <a:lnTo>
                      <a:pt x="2266903" y="659462"/>
                    </a:lnTo>
                    <a:lnTo>
                      <a:pt x="0" y="6594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t" anchorCtr="0">
                <a:noAutofit/>
              </a:bodyPr>
              <a:lstStyle/>
              <a:p>
                <a:pPr marL="0" lvl="0" indent="0" algn="ctr" defTabSz="1733550">
                  <a:lnSpc>
                    <a:spcPct val="90000"/>
                  </a:lnSpc>
                  <a:spcBef>
                    <a:spcPct val="0"/>
                  </a:spcBef>
                  <a:spcAft>
                    <a:spcPct val="35000"/>
                  </a:spcAft>
                  <a:buNone/>
                </a:pPr>
                <a:endParaRPr lang="en-US" sz="3900" kern="1200">
                  <a:latin typeface="Helvetica" charset="0"/>
                  <a:ea typeface="Helvetica" charset="0"/>
                  <a:cs typeface="Helvetica" charset="0"/>
                </a:endParaRPr>
              </a:p>
            </p:txBody>
          </p:sp>
        </p:grpSp>
        <p:sp>
          <p:nvSpPr>
            <p:cNvPr id="62" name="Rectangle: Rounded Corners 61"/>
            <p:cNvSpPr/>
            <p:nvPr/>
          </p:nvSpPr>
          <p:spPr>
            <a:xfrm>
              <a:off x="4575451" y="1471851"/>
              <a:ext cx="896100" cy="395207"/>
            </a:xfrm>
            <a:prstGeom prst="round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latin typeface="Helvetica" charset="0"/>
                  <a:ea typeface="Helvetica" charset="0"/>
                  <a:cs typeface="Helvetica" charset="0"/>
                </a:rPr>
                <a:t>ImageNet</a:t>
              </a:r>
            </a:p>
          </p:txBody>
        </p:sp>
      </p:grpSp>
      <p:grpSp>
        <p:nvGrpSpPr>
          <p:cNvPr id="76" name="Group 75"/>
          <p:cNvGrpSpPr/>
          <p:nvPr/>
        </p:nvGrpSpPr>
        <p:grpSpPr>
          <a:xfrm>
            <a:off x="3606800" y="1629598"/>
            <a:ext cx="5346700" cy="4453702"/>
            <a:chOff x="3606800" y="1629598"/>
            <a:chExt cx="5346700" cy="4453702"/>
          </a:xfrm>
        </p:grpSpPr>
        <p:cxnSp>
          <p:nvCxnSpPr>
            <p:cNvPr id="73" name="Straight Arrow Connector 72"/>
            <p:cNvCxnSpPr/>
            <p:nvPr/>
          </p:nvCxnSpPr>
          <p:spPr>
            <a:xfrm>
              <a:off x="3606800" y="6045200"/>
              <a:ext cx="53467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3619500" y="1629598"/>
              <a:ext cx="0" cy="44537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a:off x="3193608" y="5570547"/>
            <a:ext cx="6198992" cy="14239"/>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395238" y="5163566"/>
            <a:ext cx="4200189" cy="400110"/>
          </a:xfrm>
          <a:prstGeom prst="rect">
            <a:avLst/>
          </a:prstGeom>
          <a:noFill/>
        </p:spPr>
        <p:txBody>
          <a:bodyPr wrap="none" rtlCol="0">
            <a:spAutoFit/>
          </a:bodyPr>
          <a:lstStyle/>
          <a:p>
            <a:r>
              <a:rPr lang="en-US" sz="2000" b="1" dirty="0">
                <a:solidFill>
                  <a:srgbClr val="FF0000"/>
                </a:solidFill>
                <a:latin typeface="Helvetica" charset="0"/>
                <a:ea typeface="Helvetica" charset="0"/>
                <a:cs typeface="Helvetica" charset="0"/>
              </a:rPr>
              <a:t>State-of-the-art 3D shape dataset</a:t>
            </a:r>
          </a:p>
        </p:txBody>
      </p:sp>
      <p:sp>
        <p:nvSpPr>
          <p:cNvPr id="4" name="TextBox 3"/>
          <p:cNvSpPr txBox="1"/>
          <p:nvPr/>
        </p:nvSpPr>
        <p:spPr>
          <a:xfrm rot="16200000">
            <a:off x="2138593" y="3625616"/>
            <a:ext cx="1370888" cy="461665"/>
          </a:xfrm>
          <a:prstGeom prst="rect">
            <a:avLst/>
          </a:prstGeom>
          <a:noFill/>
        </p:spPr>
        <p:txBody>
          <a:bodyPr wrap="none" rtlCol="0">
            <a:spAutoFit/>
          </a:bodyPr>
          <a:lstStyle/>
          <a:p>
            <a:r>
              <a:rPr lang="en-US" dirty="0">
                <a:latin typeface="Helvetica" charset="0"/>
                <a:ea typeface="Helvetica" charset="0"/>
                <a:cs typeface="Helvetica" charset="0"/>
              </a:rPr>
              <a:t># </a:t>
            </a:r>
            <a:r>
              <a:rPr lang="en-US" sz="2400" dirty="0">
                <a:latin typeface="Helvetica" charset="0"/>
                <a:ea typeface="Helvetica" charset="0"/>
                <a:cs typeface="Helvetica" charset="0"/>
              </a:rPr>
              <a:t>images</a:t>
            </a:r>
            <a:endParaRPr lang="en-US" dirty="0">
              <a:latin typeface="Helvetica" charset="0"/>
              <a:ea typeface="Helvetica" charset="0"/>
              <a:cs typeface="Helvetica" charset="0"/>
            </a:endParaRPr>
          </a:p>
        </p:txBody>
      </p:sp>
      <p:sp>
        <p:nvSpPr>
          <p:cNvPr id="35" name="Rectangle 34"/>
          <p:cNvSpPr/>
          <p:nvPr/>
        </p:nvSpPr>
        <p:spPr>
          <a:xfrm>
            <a:off x="8850633" y="2358213"/>
            <a:ext cx="3150172" cy="1978724"/>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Helvetica" charset="0"/>
                <a:ea typeface="Helvetica" charset="0"/>
                <a:cs typeface="Helvetica" charset="0"/>
              </a:rPr>
              <a:t>Limited in </a:t>
            </a:r>
          </a:p>
          <a:p>
            <a:pPr marL="457200" indent="-457200">
              <a:buFont typeface="Arial" panose="020B0604020202020204" pitchFamily="34" charset="0"/>
              <a:buChar char="•"/>
            </a:pPr>
            <a:r>
              <a:rPr lang="en-US" sz="2800" b="1" dirty="0">
                <a:solidFill>
                  <a:schemeClr val="tx1"/>
                </a:solidFill>
                <a:latin typeface="Helvetica" charset="0"/>
                <a:ea typeface="Helvetica" charset="0"/>
                <a:cs typeface="Helvetica" charset="0"/>
              </a:rPr>
              <a:t>scale</a:t>
            </a:r>
          </a:p>
          <a:p>
            <a:pPr marL="457200" indent="-457200">
              <a:buFont typeface="Arial" panose="020B0604020202020204" pitchFamily="34" charset="0"/>
              <a:buChar char="•"/>
            </a:pPr>
            <a:r>
              <a:rPr lang="en-US" sz="2800" b="1" dirty="0">
                <a:solidFill>
                  <a:schemeClr val="tx1"/>
                </a:solidFill>
                <a:latin typeface="Helvetica" charset="0"/>
                <a:ea typeface="Helvetica" charset="0"/>
                <a:cs typeface="Helvetica" charset="0"/>
              </a:rPr>
              <a:t>object classes</a:t>
            </a:r>
          </a:p>
          <a:p>
            <a:pPr marL="457200" indent="-457200">
              <a:buFont typeface="Arial" panose="020B0604020202020204" pitchFamily="34" charset="0"/>
              <a:buChar char="•"/>
            </a:pPr>
            <a:r>
              <a:rPr lang="en-US" sz="2800" b="1" dirty="0">
                <a:solidFill>
                  <a:schemeClr val="tx1"/>
                </a:solidFill>
                <a:latin typeface="Helvetica" charset="0"/>
                <a:ea typeface="Helvetica" charset="0"/>
                <a:cs typeface="Helvetica" charset="0"/>
              </a:rPr>
              <a:t>diversity</a:t>
            </a:r>
          </a:p>
        </p:txBody>
      </p:sp>
    </p:spTree>
    <p:extLst>
      <p:ext uri="{BB962C8B-B14F-4D97-AF65-F5344CB8AC3E}">
        <p14:creationId xmlns:p14="http://schemas.microsoft.com/office/powerpoint/2010/main" val="321117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solidFill>
                  <a:schemeClr val="bg1"/>
                </a:solidFill>
                <a:latin typeface="Helvetica" charset="0"/>
                <a:cs typeface="Helvetica" charset="0"/>
              </a:rPr>
              <a:t>My work: Build large-scale 3D datasets of objects</a:t>
            </a:r>
            <a:endParaRPr lang="en-US" dirty="0">
              <a:latin typeface="Helvetica" charset="0"/>
              <a:ea typeface="Helvetica" charset="0"/>
              <a:cs typeface="Helvetica" charset="0"/>
            </a:endParaRPr>
          </a:p>
        </p:txBody>
      </p:sp>
      <p:grpSp>
        <p:nvGrpSpPr>
          <p:cNvPr id="4" name="Group 3"/>
          <p:cNvGrpSpPr/>
          <p:nvPr/>
        </p:nvGrpSpPr>
        <p:grpSpPr>
          <a:xfrm>
            <a:off x="66178" y="1563177"/>
            <a:ext cx="12056563" cy="3275860"/>
            <a:chOff x="58086" y="1255680"/>
            <a:chExt cx="10532355" cy="2861721"/>
          </a:xfrm>
        </p:grpSpPr>
        <p:pic>
          <p:nvPicPr>
            <p:cNvPr id="6" name="Picture 5"/>
            <p:cNvPicPr>
              <a:picLocks noChangeAspect="1" noChangeArrowheads="1"/>
            </p:cNvPicPr>
            <p:nvPr/>
          </p:nvPicPr>
          <p:blipFill>
            <a:blip r:embed="rId3" cstate="print"/>
            <a:srcRect/>
            <a:stretch>
              <a:fillRect/>
            </a:stretch>
          </p:blipFill>
          <p:spPr bwMode="auto">
            <a:xfrm>
              <a:off x="7341273" y="1578611"/>
              <a:ext cx="3249168" cy="2215858"/>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2923977" y="1319671"/>
              <a:ext cx="2954478" cy="273374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58086" y="1255680"/>
              <a:ext cx="2585168" cy="2861721"/>
            </a:xfrm>
            <a:prstGeom prst="rect">
              <a:avLst/>
            </a:prstGeom>
            <a:noFill/>
            <a:ln w="9525">
              <a:noFill/>
              <a:miter lim="800000"/>
              <a:headEnd/>
              <a:tailEnd/>
            </a:ln>
          </p:spPr>
        </p:pic>
        <p:sp>
          <p:nvSpPr>
            <p:cNvPr id="21" name="文本框 20"/>
            <p:cNvSpPr txBox="1"/>
            <p:nvPr/>
          </p:nvSpPr>
          <p:spPr>
            <a:xfrm>
              <a:off x="6223920" y="2159009"/>
              <a:ext cx="646331" cy="646331"/>
            </a:xfrm>
            <a:prstGeom prst="rect">
              <a:avLst/>
            </a:prstGeom>
            <a:noFill/>
          </p:spPr>
          <p:txBody>
            <a:bodyPr wrap="none" rtlCol="0">
              <a:spAutoFit/>
            </a:bodyPr>
            <a:lstStyle/>
            <a:p>
              <a:r>
                <a:rPr lang="en-US" sz="3600" dirty="0">
                  <a:latin typeface="Helvetica" charset="0"/>
                  <a:ea typeface="Helvetica" charset="0"/>
                  <a:cs typeface="Helvetica" charset="0"/>
                </a:rPr>
                <a:t>…</a:t>
              </a:r>
            </a:p>
          </p:txBody>
        </p:sp>
      </p:grpSp>
      <p:sp>
        <p:nvSpPr>
          <p:cNvPr id="22" name="矩形 21"/>
          <p:cNvSpPr/>
          <p:nvPr/>
        </p:nvSpPr>
        <p:spPr>
          <a:xfrm>
            <a:off x="1713869" y="5540775"/>
            <a:ext cx="4075593" cy="400110"/>
          </a:xfrm>
          <a:prstGeom prst="rect">
            <a:avLst/>
          </a:prstGeom>
          <a:noFill/>
        </p:spPr>
        <p:txBody>
          <a:bodyPr wrap="square" lIns="91440" tIns="45720" rIns="91440" bIns="45720">
            <a:spAutoFit/>
          </a:bodyPr>
          <a:lstStyle/>
          <a:p>
            <a:r>
              <a:rPr lang="en-US" altLang="zh-CN" sz="2000" b="1" dirty="0">
                <a:ln w="0"/>
                <a:latin typeface="Helvetica" charset="0"/>
                <a:ea typeface="Helvetica" charset="0"/>
                <a:cs typeface="Helvetica" charset="0"/>
              </a:rPr>
              <a:t>~3 million </a:t>
            </a:r>
            <a:r>
              <a:rPr lang="en-US" altLang="zh-CN" sz="2000" dirty="0">
                <a:ln w="0"/>
                <a:latin typeface="Helvetica" charset="0"/>
                <a:ea typeface="Helvetica" charset="0"/>
                <a:cs typeface="Helvetica" charset="0"/>
              </a:rPr>
              <a:t>models in total</a:t>
            </a:r>
          </a:p>
        </p:txBody>
      </p:sp>
      <p:sp>
        <p:nvSpPr>
          <p:cNvPr id="23" name="矩形 22"/>
          <p:cNvSpPr/>
          <p:nvPr/>
        </p:nvSpPr>
        <p:spPr>
          <a:xfrm>
            <a:off x="5359277" y="5540775"/>
            <a:ext cx="2368369" cy="400110"/>
          </a:xfrm>
          <a:prstGeom prst="rect">
            <a:avLst/>
          </a:prstGeom>
          <a:noFill/>
        </p:spPr>
        <p:txBody>
          <a:bodyPr wrap="square" lIns="91440" tIns="45720" rIns="91440" bIns="45720">
            <a:spAutoFit/>
          </a:bodyPr>
          <a:lstStyle/>
          <a:p>
            <a:r>
              <a:rPr lang="en-US" altLang="zh-CN" sz="2000" b="1" dirty="0">
                <a:ln w="0"/>
                <a:latin typeface="Helvetica" charset="0"/>
                <a:ea typeface="Helvetica" charset="0"/>
                <a:cs typeface="Helvetica" charset="0"/>
              </a:rPr>
              <a:t>~2,000 </a:t>
            </a:r>
            <a:r>
              <a:rPr lang="en-US" altLang="zh-CN" sz="2000" dirty="0">
                <a:ln w="0"/>
                <a:latin typeface="Helvetica" charset="0"/>
                <a:ea typeface="Helvetica" charset="0"/>
                <a:cs typeface="Helvetica" charset="0"/>
              </a:rPr>
              <a:t>classes</a:t>
            </a:r>
            <a:endParaRPr lang="zh-CN" altLang="en-US" sz="2000" dirty="0">
              <a:ln w="0"/>
              <a:latin typeface="Helvetica" charset="0"/>
              <a:ea typeface="Helvetica" charset="0"/>
              <a:cs typeface="Helvetica" charset="0"/>
            </a:endParaRPr>
          </a:p>
        </p:txBody>
      </p:sp>
      <p:sp>
        <p:nvSpPr>
          <p:cNvPr id="24" name="矩形 23"/>
          <p:cNvSpPr/>
          <p:nvPr/>
        </p:nvSpPr>
        <p:spPr>
          <a:xfrm>
            <a:off x="7727646" y="5540775"/>
            <a:ext cx="3505200" cy="400110"/>
          </a:xfrm>
          <a:prstGeom prst="rect">
            <a:avLst/>
          </a:prstGeom>
          <a:noFill/>
        </p:spPr>
        <p:txBody>
          <a:bodyPr wrap="square" lIns="91440" tIns="45720" rIns="91440" bIns="45720">
            <a:spAutoFit/>
          </a:bodyPr>
          <a:lstStyle/>
          <a:p>
            <a:r>
              <a:rPr lang="en-US" altLang="zh-CN" sz="2000" dirty="0">
                <a:ln w="0"/>
                <a:latin typeface="Helvetica" charset="0"/>
                <a:ea typeface="Helvetica" charset="0"/>
                <a:cs typeface="Helvetica" charset="0"/>
              </a:rPr>
              <a:t>Rich annotations</a:t>
            </a:r>
            <a:endParaRPr lang="zh-CN" altLang="en-US" sz="2000" dirty="0">
              <a:ln w="0"/>
              <a:latin typeface="Helvetica" charset="0"/>
              <a:ea typeface="Helvetica" charset="0"/>
              <a:cs typeface="Helvetica" charset="0"/>
            </a:endParaRPr>
          </a:p>
        </p:txBody>
      </p:sp>
      <p:sp>
        <p:nvSpPr>
          <p:cNvPr id="3" name="TextBox 2"/>
          <p:cNvSpPr txBox="1"/>
          <p:nvPr/>
        </p:nvSpPr>
        <p:spPr>
          <a:xfrm>
            <a:off x="5359277" y="6096000"/>
            <a:ext cx="1479892" cy="369332"/>
          </a:xfrm>
          <a:prstGeom prst="rect">
            <a:avLst/>
          </a:prstGeom>
          <a:noFill/>
        </p:spPr>
        <p:txBody>
          <a:bodyPr wrap="none" rtlCol="0">
            <a:spAutoFit/>
          </a:bodyPr>
          <a:lstStyle/>
          <a:p>
            <a:r>
              <a:rPr lang="en-US" dirty="0">
                <a:latin typeface="Helvetica" charset="0"/>
                <a:ea typeface="Helvetica" charset="0"/>
                <a:cs typeface="Helvetica" charset="0"/>
              </a:rPr>
              <a:t>(in progress)</a:t>
            </a:r>
          </a:p>
        </p:txBody>
      </p:sp>
    </p:spTree>
    <p:extLst>
      <p:ext uri="{BB962C8B-B14F-4D97-AF65-F5344CB8AC3E}">
        <p14:creationId xmlns:p14="http://schemas.microsoft.com/office/powerpoint/2010/main" val="1821917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An object-centric 3D knowledge-base</a:t>
            </a:r>
          </a:p>
        </p:txBody>
      </p:sp>
      <p:pic>
        <p:nvPicPr>
          <p:cNvPr id="11" name="内容占位符 3"/>
          <p:cNvPicPr>
            <a:picLocks noChangeAspect="1"/>
          </p:cNvPicPr>
          <p:nvPr/>
        </p:nvPicPr>
        <p:blipFill rotWithShape="1">
          <a:blip r:embed="rId3"/>
          <a:srcRect l="4248" t="13869" r="81567" b="29037"/>
          <a:stretch/>
        </p:blipFill>
        <p:spPr>
          <a:xfrm>
            <a:off x="3929354" y="2492961"/>
            <a:ext cx="1951264" cy="2779072"/>
          </a:xfrm>
          <a:prstGeom prst="rect">
            <a:avLst/>
          </a:prstGeom>
        </p:spPr>
      </p:pic>
      <p:sp>
        <p:nvSpPr>
          <p:cNvPr id="16" name="Right Arrow 15"/>
          <p:cNvSpPr/>
          <p:nvPr/>
        </p:nvSpPr>
        <p:spPr>
          <a:xfrm flipV="1">
            <a:off x="3411759" y="3728571"/>
            <a:ext cx="586764" cy="25721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charset="0"/>
              <a:ea typeface="Helvetica" charset="0"/>
              <a:cs typeface="Helvetica"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4831" y="2056056"/>
            <a:ext cx="4639334" cy="3186355"/>
          </a:xfrm>
          <a:prstGeom prst="rect">
            <a:avLst/>
          </a:prstGeom>
        </p:spPr>
      </p:pic>
      <p:sp>
        <p:nvSpPr>
          <p:cNvPr id="14" name="TextBox 13"/>
          <p:cNvSpPr txBox="1"/>
          <p:nvPr/>
        </p:nvSpPr>
        <p:spPr>
          <a:xfrm>
            <a:off x="10610626" y="3220321"/>
            <a:ext cx="1324402" cy="707886"/>
          </a:xfrm>
          <a:prstGeom prst="rect">
            <a:avLst/>
          </a:prstGeom>
          <a:noFill/>
        </p:spPr>
        <p:txBody>
          <a:bodyPr wrap="none" rtlCol="0">
            <a:spAutoFit/>
          </a:bodyPr>
          <a:lstStyle/>
          <a:p>
            <a:pPr algn="ctr"/>
            <a:r>
              <a:rPr lang="en-US" sz="2000" dirty="0">
                <a:solidFill>
                  <a:srgbClr val="7E0000"/>
                </a:solidFill>
                <a:latin typeface="Helvetica" charset="0"/>
                <a:ea typeface="Helvetica" charset="0"/>
                <a:cs typeface="Helvetica" charset="0"/>
              </a:rPr>
              <a:t>Physical </a:t>
            </a:r>
          </a:p>
          <a:p>
            <a:pPr algn="ctr"/>
            <a:r>
              <a:rPr lang="en-US" sz="2000" dirty="0">
                <a:solidFill>
                  <a:srgbClr val="7E0000"/>
                </a:solidFill>
                <a:latin typeface="Helvetica" charset="0"/>
                <a:ea typeface="Helvetica" charset="0"/>
                <a:cs typeface="Helvetica" charset="0"/>
              </a:rPr>
              <a:t>properties</a:t>
            </a:r>
          </a:p>
        </p:txBody>
      </p:sp>
      <p:sp>
        <p:nvSpPr>
          <p:cNvPr id="10" name="TextBox 9"/>
          <p:cNvSpPr txBox="1"/>
          <p:nvPr/>
        </p:nvSpPr>
        <p:spPr>
          <a:xfrm>
            <a:off x="7802867" y="1248026"/>
            <a:ext cx="1838965" cy="707886"/>
          </a:xfrm>
          <a:prstGeom prst="rect">
            <a:avLst/>
          </a:prstGeom>
          <a:noFill/>
        </p:spPr>
        <p:txBody>
          <a:bodyPr wrap="none" rtlCol="0">
            <a:spAutoFit/>
          </a:bodyPr>
          <a:lstStyle/>
          <a:p>
            <a:pPr algn="ctr"/>
            <a:r>
              <a:rPr lang="en-US" sz="2000" dirty="0">
                <a:solidFill>
                  <a:srgbClr val="7E0000"/>
                </a:solidFill>
                <a:latin typeface="Helvetica" charset="0"/>
                <a:ea typeface="Helvetica" charset="0"/>
                <a:cs typeface="Helvetica" charset="0"/>
              </a:rPr>
              <a:t>Part </a:t>
            </a:r>
          </a:p>
          <a:p>
            <a:pPr algn="ctr"/>
            <a:r>
              <a:rPr lang="en-US" sz="2000" dirty="0">
                <a:solidFill>
                  <a:srgbClr val="7E0000"/>
                </a:solidFill>
                <a:latin typeface="Helvetica" charset="0"/>
                <a:ea typeface="Helvetica" charset="0"/>
                <a:cs typeface="Helvetica" charset="0"/>
              </a:rPr>
              <a:t>decomposition</a:t>
            </a:r>
          </a:p>
        </p:txBody>
      </p:sp>
      <p:sp>
        <p:nvSpPr>
          <p:cNvPr id="17" name="TextBox 16"/>
          <p:cNvSpPr txBox="1"/>
          <p:nvPr/>
        </p:nvSpPr>
        <p:spPr>
          <a:xfrm>
            <a:off x="6484023" y="1391975"/>
            <a:ext cx="1337226" cy="400110"/>
          </a:xfrm>
          <a:prstGeom prst="rect">
            <a:avLst/>
          </a:prstGeom>
          <a:noFill/>
        </p:spPr>
        <p:txBody>
          <a:bodyPr wrap="none" rtlCol="0">
            <a:spAutoFit/>
          </a:bodyPr>
          <a:lstStyle/>
          <a:p>
            <a:r>
              <a:rPr lang="en-US" sz="2000" dirty="0">
                <a:solidFill>
                  <a:srgbClr val="7E0000"/>
                </a:solidFill>
                <a:latin typeface="Helvetica" charset="0"/>
                <a:ea typeface="Helvetica" charset="0"/>
                <a:cs typeface="Helvetica" charset="0"/>
              </a:rPr>
              <a:t>Symmetry</a:t>
            </a:r>
          </a:p>
        </p:txBody>
      </p:sp>
      <p:sp>
        <p:nvSpPr>
          <p:cNvPr id="18" name="TextBox 17"/>
          <p:cNvSpPr txBox="1"/>
          <p:nvPr/>
        </p:nvSpPr>
        <p:spPr>
          <a:xfrm>
            <a:off x="9723492" y="1934962"/>
            <a:ext cx="1419171" cy="400110"/>
          </a:xfrm>
          <a:prstGeom prst="rect">
            <a:avLst/>
          </a:prstGeom>
          <a:noFill/>
        </p:spPr>
        <p:txBody>
          <a:bodyPr wrap="none" rtlCol="0">
            <a:spAutoFit/>
          </a:bodyPr>
          <a:lstStyle/>
          <a:p>
            <a:r>
              <a:rPr lang="en-US" sz="2000" dirty="0">
                <a:solidFill>
                  <a:srgbClr val="7E0000"/>
                </a:solidFill>
                <a:latin typeface="Helvetica" charset="0"/>
                <a:ea typeface="Helvetica" charset="0"/>
                <a:cs typeface="Helvetica" charset="0"/>
              </a:rPr>
              <a:t>Affordance</a:t>
            </a:r>
          </a:p>
        </p:txBody>
      </p:sp>
      <p:sp>
        <p:nvSpPr>
          <p:cNvPr id="19" name="TextBox 18"/>
          <p:cNvSpPr txBox="1"/>
          <p:nvPr/>
        </p:nvSpPr>
        <p:spPr>
          <a:xfrm>
            <a:off x="10738225" y="4338419"/>
            <a:ext cx="1096775" cy="400110"/>
          </a:xfrm>
          <a:prstGeom prst="rect">
            <a:avLst/>
          </a:prstGeom>
          <a:noFill/>
        </p:spPr>
        <p:txBody>
          <a:bodyPr wrap="none" rtlCol="0">
            <a:spAutoFit/>
          </a:bodyPr>
          <a:lstStyle/>
          <a:p>
            <a:r>
              <a:rPr lang="en-US" sz="2000" dirty="0">
                <a:solidFill>
                  <a:srgbClr val="7E0000"/>
                </a:solidFill>
                <a:latin typeface="Helvetica" charset="0"/>
                <a:ea typeface="Helvetica" charset="0"/>
                <a:cs typeface="Helvetica" charset="0"/>
              </a:rPr>
              <a:t>Material</a:t>
            </a:r>
          </a:p>
        </p:txBody>
      </p:sp>
      <p:pic>
        <p:nvPicPr>
          <p:cNvPr id="22" name="内容占位符 3"/>
          <p:cNvPicPr>
            <a:picLocks noGrp="1" noChangeAspect="1"/>
          </p:cNvPicPr>
          <p:nvPr>
            <p:ph idx="1"/>
          </p:nvPr>
        </p:nvPicPr>
        <p:blipFill rotWithShape="1">
          <a:blip r:embed="rId3"/>
          <a:srcRect t="70030" r="76914"/>
          <a:stretch/>
        </p:blipFill>
        <p:spPr>
          <a:xfrm>
            <a:off x="7092453" y="5506382"/>
            <a:ext cx="2631039" cy="1208529"/>
          </a:xfrm>
          <a:prstGeom prst="rect">
            <a:avLst/>
          </a:prstGeom>
        </p:spPr>
      </p:pic>
      <p:sp>
        <p:nvSpPr>
          <p:cNvPr id="23" name="TextBox 22"/>
          <p:cNvSpPr txBox="1"/>
          <p:nvPr/>
        </p:nvSpPr>
        <p:spPr>
          <a:xfrm>
            <a:off x="9819088" y="5910591"/>
            <a:ext cx="1382110" cy="400110"/>
          </a:xfrm>
          <a:prstGeom prst="rect">
            <a:avLst/>
          </a:prstGeom>
          <a:noFill/>
        </p:spPr>
        <p:txBody>
          <a:bodyPr wrap="none" rtlCol="0">
            <a:spAutoFit/>
          </a:bodyPr>
          <a:lstStyle/>
          <a:p>
            <a:r>
              <a:rPr lang="en-US" sz="2000" dirty="0">
                <a:solidFill>
                  <a:srgbClr val="7E0000"/>
                </a:solidFill>
                <a:latin typeface="Helvetica" charset="0"/>
                <a:ea typeface="Helvetica" charset="0"/>
                <a:cs typeface="Helvetica" charset="0"/>
              </a:rPr>
              <a:t>Semantics</a:t>
            </a:r>
          </a:p>
        </p:txBody>
      </p:sp>
      <p:sp>
        <p:nvSpPr>
          <p:cNvPr id="20" name="TextBox 19"/>
          <p:cNvSpPr txBox="1"/>
          <p:nvPr/>
        </p:nvSpPr>
        <p:spPr>
          <a:xfrm>
            <a:off x="761122" y="5710861"/>
            <a:ext cx="1024639" cy="400110"/>
          </a:xfrm>
          <a:prstGeom prst="rect">
            <a:avLst/>
          </a:prstGeom>
          <a:noFill/>
        </p:spPr>
        <p:txBody>
          <a:bodyPr wrap="none" rtlCol="0">
            <a:spAutoFit/>
          </a:bodyPr>
          <a:lstStyle/>
          <a:p>
            <a:r>
              <a:rPr lang="en-US" sz="2000" dirty="0">
                <a:solidFill>
                  <a:srgbClr val="7E0000"/>
                </a:solidFill>
                <a:latin typeface="Helvetica" charset="0"/>
                <a:ea typeface="Helvetica" charset="0"/>
                <a:cs typeface="Helvetica" charset="0"/>
              </a:rPr>
              <a:t>Images</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8596" t="13049" r="33578" b="12496"/>
          <a:stretch/>
        </p:blipFill>
        <p:spPr>
          <a:xfrm>
            <a:off x="158827" y="2335070"/>
            <a:ext cx="3140826" cy="3044213"/>
          </a:xfrm>
          <a:prstGeom prst="rect">
            <a:avLst/>
          </a:prstGeom>
        </p:spPr>
      </p:pic>
      <p:sp>
        <p:nvSpPr>
          <p:cNvPr id="5" name="Freeform: Shape 4"/>
          <p:cNvSpPr/>
          <p:nvPr/>
        </p:nvSpPr>
        <p:spPr>
          <a:xfrm>
            <a:off x="483651" y="3218777"/>
            <a:ext cx="1222808" cy="1961245"/>
          </a:xfrm>
          <a:custGeom>
            <a:avLst/>
            <a:gdLst>
              <a:gd name="connsiteX0" fmla="*/ 533695 w 1222808"/>
              <a:gd name="connsiteY0" fmla="*/ 13288 h 1934854"/>
              <a:gd name="connsiteX1" fmla="*/ 666217 w 1222808"/>
              <a:gd name="connsiteY1" fmla="*/ 13288 h 1934854"/>
              <a:gd name="connsiteX2" fmla="*/ 719226 w 1222808"/>
              <a:gd name="connsiteY2" fmla="*/ 66297 h 1934854"/>
              <a:gd name="connsiteX3" fmla="*/ 732478 w 1222808"/>
              <a:gd name="connsiteY3" fmla="*/ 132558 h 1934854"/>
              <a:gd name="connsiteX4" fmla="*/ 758982 w 1222808"/>
              <a:gd name="connsiteY4" fmla="*/ 172315 h 1934854"/>
              <a:gd name="connsiteX5" fmla="*/ 785487 w 1222808"/>
              <a:gd name="connsiteY5" fmla="*/ 225323 h 1934854"/>
              <a:gd name="connsiteX6" fmla="*/ 838495 w 1222808"/>
              <a:gd name="connsiteY6" fmla="*/ 331341 h 1934854"/>
              <a:gd name="connsiteX7" fmla="*/ 851748 w 1222808"/>
              <a:gd name="connsiteY7" fmla="*/ 384349 h 1934854"/>
              <a:gd name="connsiteX8" fmla="*/ 878252 w 1222808"/>
              <a:gd name="connsiteY8" fmla="*/ 424106 h 1934854"/>
              <a:gd name="connsiteX9" fmla="*/ 891504 w 1222808"/>
              <a:gd name="connsiteY9" fmla="*/ 516871 h 1934854"/>
              <a:gd name="connsiteX10" fmla="*/ 904756 w 1222808"/>
              <a:gd name="connsiteY10" fmla="*/ 556628 h 1934854"/>
              <a:gd name="connsiteX11" fmla="*/ 957765 w 1222808"/>
              <a:gd name="connsiteY11" fmla="*/ 702401 h 1934854"/>
              <a:gd name="connsiteX12" fmla="*/ 997521 w 1222808"/>
              <a:gd name="connsiteY12" fmla="*/ 742158 h 1934854"/>
              <a:gd name="connsiteX13" fmla="*/ 1103539 w 1222808"/>
              <a:gd name="connsiteY13" fmla="*/ 755410 h 1934854"/>
              <a:gd name="connsiteX14" fmla="*/ 1156548 w 1222808"/>
              <a:gd name="connsiteY14" fmla="*/ 901184 h 1934854"/>
              <a:gd name="connsiteX15" fmla="*/ 1169800 w 1222808"/>
              <a:gd name="connsiteY15" fmla="*/ 954193 h 1934854"/>
              <a:gd name="connsiteX16" fmla="*/ 1196304 w 1222808"/>
              <a:gd name="connsiteY16" fmla="*/ 1033706 h 1934854"/>
              <a:gd name="connsiteX17" fmla="*/ 1209556 w 1222808"/>
              <a:gd name="connsiteY17" fmla="*/ 1298749 h 1934854"/>
              <a:gd name="connsiteX18" fmla="*/ 1222808 w 1222808"/>
              <a:gd name="connsiteY18" fmla="*/ 1418019 h 1934854"/>
              <a:gd name="connsiteX19" fmla="*/ 1209556 w 1222808"/>
              <a:gd name="connsiteY19" fmla="*/ 1669810 h 1934854"/>
              <a:gd name="connsiteX20" fmla="*/ 1196304 w 1222808"/>
              <a:gd name="connsiteY20" fmla="*/ 1709567 h 1934854"/>
              <a:gd name="connsiteX21" fmla="*/ 1169800 w 1222808"/>
              <a:gd name="connsiteY21" fmla="*/ 1802332 h 1934854"/>
              <a:gd name="connsiteX22" fmla="*/ 1116791 w 1222808"/>
              <a:gd name="connsiteY22" fmla="*/ 1855341 h 1934854"/>
              <a:gd name="connsiteX23" fmla="*/ 1024026 w 1222808"/>
              <a:gd name="connsiteY23" fmla="*/ 1881845 h 1934854"/>
              <a:gd name="connsiteX24" fmla="*/ 971017 w 1222808"/>
              <a:gd name="connsiteY24" fmla="*/ 1895097 h 1934854"/>
              <a:gd name="connsiteX25" fmla="*/ 878252 w 1222808"/>
              <a:gd name="connsiteY25" fmla="*/ 1921601 h 1934854"/>
              <a:gd name="connsiteX26" fmla="*/ 732478 w 1222808"/>
              <a:gd name="connsiteY26" fmla="*/ 1934854 h 1934854"/>
              <a:gd name="connsiteX27" fmla="*/ 493939 w 1222808"/>
              <a:gd name="connsiteY27" fmla="*/ 1921601 h 1934854"/>
              <a:gd name="connsiteX28" fmla="*/ 374669 w 1222808"/>
              <a:gd name="connsiteY28" fmla="*/ 1895097 h 1934854"/>
              <a:gd name="connsiteX29" fmla="*/ 215643 w 1222808"/>
              <a:gd name="connsiteY29" fmla="*/ 1842088 h 1934854"/>
              <a:gd name="connsiteX30" fmla="*/ 69869 w 1222808"/>
              <a:gd name="connsiteY30" fmla="*/ 1775828 h 1934854"/>
              <a:gd name="connsiteX31" fmla="*/ 16861 w 1222808"/>
              <a:gd name="connsiteY31" fmla="*/ 1709567 h 1934854"/>
              <a:gd name="connsiteX32" fmla="*/ 30113 w 1222808"/>
              <a:gd name="connsiteY32" fmla="*/ 1471028 h 1934854"/>
              <a:gd name="connsiteX33" fmla="*/ 83121 w 1222808"/>
              <a:gd name="connsiteY33" fmla="*/ 1404767 h 1934854"/>
              <a:gd name="connsiteX34" fmla="*/ 122878 w 1222808"/>
              <a:gd name="connsiteY34" fmla="*/ 1312001 h 1934854"/>
              <a:gd name="connsiteX35" fmla="*/ 136130 w 1222808"/>
              <a:gd name="connsiteY35" fmla="*/ 1219236 h 1934854"/>
              <a:gd name="connsiteX36" fmla="*/ 149382 w 1222808"/>
              <a:gd name="connsiteY36" fmla="*/ 1179480 h 1934854"/>
              <a:gd name="connsiteX37" fmla="*/ 189139 w 1222808"/>
              <a:gd name="connsiteY37" fmla="*/ 132558 h 1934854"/>
              <a:gd name="connsiteX38" fmla="*/ 228895 w 1222808"/>
              <a:gd name="connsiteY38" fmla="*/ 13288 h 1934854"/>
              <a:gd name="connsiteX39" fmla="*/ 334913 w 1222808"/>
              <a:gd name="connsiteY39" fmla="*/ 26541 h 1934854"/>
              <a:gd name="connsiteX40" fmla="*/ 374669 w 1222808"/>
              <a:gd name="connsiteY40" fmla="*/ 39793 h 1934854"/>
              <a:gd name="connsiteX41" fmla="*/ 573452 w 1222808"/>
              <a:gd name="connsiteY41" fmla="*/ 53045 h 1934854"/>
              <a:gd name="connsiteX0" fmla="*/ 533695 w 1222808"/>
              <a:gd name="connsiteY0" fmla="*/ 39759 h 1961325"/>
              <a:gd name="connsiteX1" fmla="*/ 666217 w 1222808"/>
              <a:gd name="connsiteY1" fmla="*/ 39759 h 1961325"/>
              <a:gd name="connsiteX2" fmla="*/ 719226 w 1222808"/>
              <a:gd name="connsiteY2" fmla="*/ 92768 h 1961325"/>
              <a:gd name="connsiteX3" fmla="*/ 732478 w 1222808"/>
              <a:gd name="connsiteY3" fmla="*/ 159029 h 1961325"/>
              <a:gd name="connsiteX4" fmla="*/ 758982 w 1222808"/>
              <a:gd name="connsiteY4" fmla="*/ 198786 h 1961325"/>
              <a:gd name="connsiteX5" fmla="*/ 785487 w 1222808"/>
              <a:gd name="connsiteY5" fmla="*/ 251794 h 1961325"/>
              <a:gd name="connsiteX6" fmla="*/ 838495 w 1222808"/>
              <a:gd name="connsiteY6" fmla="*/ 357812 h 1961325"/>
              <a:gd name="connsiteX7" fmla="*/ 851748 w 1222808"/>
              <a:gd name="connsiteY7" fmla="*/ 410820 h 1961325"/>
              <a:gd name="connsiteX8" fmla="*/ 878252 w 1222808"/>
              <a:gd name="connsiteY8" fmla="*/ 450577 h 1961325"/>
              <a:gd name="connsiteX9" fmla="*/ 891504 w 1222808"/>
              <a:gd name="connsiteY9" fmla="*/ 543342 h 1961325"/>
              <a:gd name="connsiteX10" fmla="*/ 904756 w 1222808"/>
              <a:gd name="connsiteY10" fmla="*/ 583099 h 1961325"/>
              <a:gd name="connsiteX11" fmla="*/ 957765 w 1222808"/>
              <a:gd name="connsiteY11" fmla="*/ 728872 h 1961325"/>
              <a:gd name="connsiteX12" fmla="*/ 997521 w 1222808"/>
              <a:gd name="connsiteY12" fmla="*/ 768629 h 1961325"/>
              <a:gd name="connsiteX13" fmla="*/ 1103539 w 1222808"/>
              <a:gd name="connsiteY13" fmla="*/ 781881 h 1961325"/>
              <a:gd name="connsiteX14" fmla="*/ 1156548 w 1222808"/>
              <a:gd name="connsiteY14" fmla="*/ 927655 h 1961325"/>
              <a:gd name="connsiteX15" fmla="*/ 1169800 w 1222808"/>
              <a:gd name="connsiteY15" fmla="*/ 980664 h 1961325"/>
              <a:gd name="connsiteX16" fmla="*/ 1196304 w 1222808"/>
              <a:gd name="connsiteY16" fmla="*/ 1060177 h 1961325"/>
              <a:gd name="connsiteX17" fmla="*/ 1209556 w 1222808"/>
              <a:gd name="connsiteY17" fmla="*/ 1325220 h 1961325"/>
              <a:gd name="connsiteX18" fmla="*/ 1222808 w 1222808"/>
              <a:gd name="connsiteY18" fmla="*/ 1444490 h 1961325"/>
              <a:gd name="connsiteX19" fmla="*/ 1209556 w 1222808"/>
              <a:gd name="connsiteY19" fmla="*/ 1696281 h 1961325"/>
              <a:gd name="connsiteX20" fmla="*/ 1196304 w 1222808"/>
              <a:gd name="connsiteY20" fmla="*/ 1736038 h 1961325"/>
              <a:gd name="connsiteX21" fmla="*/ 1169800 w 1222808"/>
              <a:gd name="connsiteY21" fmla="*/ 1828803 h 1961325"/>
              <a:gd name="connsiteX22" fmla="*/ 1116791 w 1222808"/>
              <a:gd name="connsiteY22" fmla="*/ 1881812 h 1961325"/>
              <a:gd name="connsiteX23" fmla="*/ 1024026 w 1222808"/>
              <a:gd name="connsiteY23" fmla="*/ 1908316 h 1961325"/>
              <a:gd name="connsiteX24" fmla="*/ 971017 w 1222808"/>
              <a:gd name="connsiteY24" fmla="*/ 1921568 h 1961325"/>
              <a:gd name="connsiteX25" fmla="*/ 878252 w 1222808"/>
              <a:gd name="connsiteY25" fmla="*/ 1948072 h 1961325"/>
              <a:gd name="connsiteX26" fmla="*/ 732478 w 1222808"/>
              <a:gd name="connsiteY26" fmla="*/ 1961325 h 1961325"/>
              <a:gd name="connsiteX27" fmla="*/ 493939 w 1222808"/>
              <a:gd name="connsiteY27" fmla="*/ 1948072 h 1961325"/>
              <a:gd name="connsiteX28" fmla="*/ 374669 w 1222808"/>
              <a:gd name="connsiteY28" fmla="*/ 1921568 h 1961325"/>
              <a:gd name="connsiteX29" fmla="*/ 215643 w 1222808"/>
              <a:gd name="connsiteY29" fmla="*/ 1868559 h 1961325"/>
              <a:gd name="connsiteX30" fmla="*/ 69869 w 1222808"/>
              <a:gd name="connsiteY30" fmla="*/ 1802299 h 1961325"/>
              <a:gd name="connsiteX31" fmla="*/ 16861 w 1222808"/>
              <a:gd name="connsiteY31" fmla="*/ 1736038 h 1961325"/>
              <a:gd name="connsiteX32" fmla="*/ 30113 w 1222808"/>
              <a:gd name="connsiteY32" fmla="*/ 1497499 h 1961325"/>
              <a:gd name="connsiteX33" fmla="*/ 83121 w 1222808"/>
              <a:gd name="connsiteY33" fmla="*/ 1431238 h 1961325"/>
              <a:gd name="connsiteX34" fmla="*/ 122878 w 1222808"/>
              <a:gd name="connsiteY34" fmla="*/ 1338472 h 1961325"/>
              <a:gd name="connsiteX35" fmla="*/ 136130 w 1222808"/>
              <a:gd name="connsiteY35" fmla="*/ 1245707 h 1961325"/>
              <a:gd name="connsiteX36" fmla="*/ 149382 w 1222808"/>
              <a:gd name="connsiteY36" fmla="*/ 1205951 h 1961325"/>
              <a:gd name="connsiteX37" fmla="*/ 189139 w 1222808"/>
              <a:gd name="connsiteY37" fmla="*/ 159029 h 1961325"/>
              <a:gd name="connsiteX38" fmla="*/ 228895 w 1222808"/>
              <a:gd name="connsiteY38" fmla="*/ 39759 h 1961325"/>
              <a:gd name="connsiteX39" fmla="*/ 334913 w 1222808"/>
              <a:gd name="connsiteY39" fmla="*/ 53012 h 1961325"/>
              <a:gd name="connsiteX40" fmla="*/ 374669 w 1222808"/>
              <a:gd name="connsiteY40" fmla="*/ 66264 h 1961325"/>
              <a:gd name="connsiteX41" fmla="*/ 560200 w 1222808"/>
              <a:gd name="connsiteY41" fmla="*/ 0 h 196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22808" h="1961325">
                <a:moveTo>
                  <a:pt x="533695" y="39759"/>
                </a:moveTo>
                <a:cubicBezTo>
                  <a:pt x="575913" y="32723"/>
                  <a:pt x="624598" y="13747"/>
                  <a:pt x="666217" y="39759"/>
                </a:cubicBezTo>
                <a:cubicBezTo>
                  <a:pt x="687407" y="53003"/>
                  <a:pt x="719226" y="92768"/>
                  <a:pt x="719226" y="92768"/>
                </a:cubicBezTo>
                <a:cubicBezTo>
                  <a:pt x="723643" y="114855"/>
                  <a:pt x="724569" y="137939"/>
                  <a:pt x="732478" y="159029"/>
                </a:cubicBezTo>
                <a:cubicBezTo>
                  <a:pt x="738070" y="173942"/>
                  <a:pt x="751080" y="184957"/>
                  <a:pt x="758982" y="198786"/>
                </a:cubicBezTo>
                <a:cubicBezTo>
                  <a:pt x="768783" y="215938"/>
                  <a:pt x="777705" y="233636"/>
                  <a:pt x="785487" y="251794"/>
                </a:cubicBezTo>
                <a:cubicBezTo>
                  <a:pt x="828287" y="351658"/>
                  <a:pt x="752088" y="213799"/>
                  <a:pt x="838495" y="357812"/>
                </a:cubicBezTo>
                <a:cubicBezTo>
                  <a:pt x="842913" y="375481"/>
                  <a:pt x="844573" y="394079"/>
                  <a:pt x="851748" y="410820"/>
                </a:cubicBezTo>
                <a:cubicBezTo>
                  <a:pt x="858022" y="425459"/>
                  <a:pt x="873675" y="435321"/>
                  <a:pt x="878252" y="450577"/>
                </a:cubicBezTo>
                <a:cubicBezTo>
                  <a:pt x="887227" y="480495"/>
                  <a:pt x="885378" y="512713"/>
                  <a:pt x="891504" y="543342"/>
                </a:cubicBezTo>
                <a:cubicBezTo>
                  <a:pt x="894244" y="557040"/>
                  <a:pt x="901080" y="569622"/>
                  <a:pt x="904756" y="583099"/>
                </a:cubicBezTo>
                <a:cubicBezTo>
                  <a:pt x="926234" y="661852"/>
                  <a:pt x="914942" y="677484"/>
                  <a:pt x="957765" y="728872"/>
                </a:cubicBezTo>
                <a:cubicBezTo>
                  <a:pt x="969763" y="743270"/>
                  <a:pt x="979908" y="762224"/>
                  <a:pt x="997521" y="768629"/>
                </a:cubicBezTo>
                <a:cubicBezTo>
                  <a:pt x="1030991" y="780800"/>
                  <a:pt x="1068200" y="777464"/>
                  <a:pt x="1103539" y="781881"/>
                </a:cubicBezTo>
                <a:cubicBezTo>
                  <a:pt x="1133906" y="903351"/>
                  <a:pt x="1109836" y="857590"/>
                  <a:pt x="1156548" y="927655"/>
                </a:cubicBezTo>
                <a:cubicBezTo>
                  <a:pt x="1160965" y="945325"/>
                  <a:pt x="1164566" y="963219"/>
                  <a:pt x="1169800" y="980664"/>
                </a:cubicBezTo>
                <a:cubicBezTo>
                  <a:pt x="1177828" y="1007424"/>
                  <a:pt x="1196304" y="1060177"/>
                  <a:pt x="1196304" y="1060177"/>
                </a:cubicBezTo>
                <a:cubicBezTo>
                  <a:pt x="1200721" y="1148525"/>
                  <a:pt x="1203470" y="1236972"/>
                  <a:pt x="1209556" y="1325220"/>
                </a:cubicBezTo>
                <a:cubicBezTo>
                  <a:pt x="1212308" y="1365127"/>
                  <a:pt x="1222808" y="1404489"/>
                  <a:pt x="1222808" y="1444490"/>
                </a:cubicBezTo>
                <a:cubicBezTo>
                  <a:pt x="1222808" y="1528536"/>
                  <a:pt x="1217165" y="1612580"/>
                  <a:pt x="1209556" y="1696281"/>
                </a:cubicBezTo>
                <a:cubicBezTo>
                  <a:pt x="1208291" y="1710193"/>
                  <a:pt x="1200142" y="1722606"/>
                  <a:pt x="1196304" y="1736038"/>
                </a:cubicBezTo>
                <a:cubicBezTo>
                  <a:pt x="1194588" y="1742042"/>
                  <a:pt x="1177365" y="1818213"/>
                  <a:pt x="1169800" y="1828803"/>
                </a:cubicBezTo>
                <a:cubicBezTo>
                  <a:pt x="1155276" y="1849137"/>
                  <a:pt x="1141034" y="1875751"/>
                  <a:pt x="1116791" y="1881812"/>
                </a:cubicBezTo>
                <a:cubicBezTo>
                  <a:pt x="951074" y="1923240"/>
                  <a:pt x="1157109" y="1870293"/>
                  <a:pt x="1024026" y="1908316"/>
                </a:cubicBezTo>
                <a:cubicBezTo>
                  <a:pt x="1006513" y="1913320"/>
                  <a:pt x="988589" y="1916776"/>
                  <a:pt x="971017" y="1921568"/>
                </a:cubicBezTo>
                <a:cubicBezTo>
                  <a:pt x="939991" y="1930029"/>
                  <a:pt x="909973" y="1942785"/>
                  <a:pt x="878252" y="1948072"/>
                </a:cubicBezTo>
                <a:cubicBezTo>
                  <a:pt x="830124" y="1956093"/>
                  <a:pt x="781069" y="1956907"/>
                  <a:pt x="732478" y="1961325"/>
                </a:cubicBezTo>
                <a:cubicBezTo>
                  <a:pt x="652965" y="1956907"/>
                  <a:pt x="573300" y="1954686"/>
                  <a:pt x="493939" y="1948072"/>
                </a:cubicBezTo>
                <a:cubicBezTo>
                  <a:pt x="409532" y="1941038"/>
                  <a:pt x="435298" y="1938890"/>
                  <a:pt x="374669" y="1921568"/>
                </a:cubicBezTo>
                <a:cubicBezTo>
                  <a:pt x="225390" y="1878917"/>
                  <a:pt x="462336" y="1956664"/>
                  <a:pt x="215643" y="1868559"/>
                </a:cubicBezTo>
                <a:cubicBezTo>
                  <a:pt x="136080" y="1840144"/>
                  <a:pt x="137604" y="1850682"/>
                  <a:pt x="69869" y="1802299"/>
                </a:cubicBezTo>
                <a:cubicBezTo>
                  <a:pt x="45838" y="1785134"/>
                  <a:pt x="32788" y="1759928"/>
                  <a:pt x="16861" y="1736038"/>
                </a:cubicBezTo>
                <a:cubicBezTo>
                  <a:pt x="-2711" y="1638184"/>
                  <a:pt x="-12911" y="1626572"/>
                  <a:pt x="30113" y="1497499"/>
                </a:cubicBezTo>
                <a:cubicBezTo>
                  <a:pt x="39058" y="1470665"/>
                  <a:pt x="67431" y="1454773"/>
                  <a:pt x="83121" y="1431238"/>
                </a:cubicBezTo>
                <a:cubicBezTo>
                  <a:pt x="104957" y="1398483"/>
                  <a:pt x="111098" y="1373814"/>
                  <a:pt x="122878" y="1338472"/>
                </a:cubicBezTo>
                <a:cubicBezTo>
                  <a:pt x="127295" y="1307550"/>
                  <a:pt x="130004" y="1276336"/>
                  <a:pt x="136130" y="1245707"/>
                </a:cubicBezTo>
                <a:cubicBezTo>
                  <a:pt x="138869" y="1232009"/>
                  <a:pt x="148701" y="1219903"/>
                  <a:pt x="149382" y="1205951"/>
                </a:cubicBezTo>
                <a:cubicBezTo>
                  <a:pt x="166397" y="857140"/>
                  <a:pt x="172723" y="507868"/>
                  <a:pt x="189139" y="159029"/>
                </a:cubicBezTo>
                <a:cubicBezTo>
                  <a:pt x="192755" y="82187"/>
                  <a:pt x="194750" y="90977"/>
                  <a:pt x="228895" y="39759"/>
                </a:cubicBezTo>
                <a:cubicBezTo>
                  <a:pt x="264234" y="44177"/>
                  <a:pt x="299873" y="46641"/>
                  <a:pt x="334913" y="53012"/>
                </a:cubicBezTo>
                <a:cubicBezTo>
                  <a:pt x="348657" y="55511"/>
                  <a:pt x="337121" y="75099"/>
                  <a:pt x="374669" y="66264"/>
                </a:cubicBezTo>
                <a:cubicBezTo>
                  <a:pt x="412217" y="57429"/>
                  <a:pt x="486784" y="0"/>
                  <a:pt x="560200" y="0"/>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238893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ea typeface="Helvetica" charset="0"/>
                <a:cs typeface="Helvetica" charset="0"/>
              </a:rPr>
              <a:t>How humans represent 3D in mind?</a:t>
            </a:r>
          </a:p>
        </p:txBody>
      </p:sp>
      <p:pic>
        <p:nvPicPr>
          <p:cNvPr id="7" name="Content Placeholder 5"/>
          <p:cNvPicPr>
            <a:picLocks noGrp="1" noChangeAspect="1"/>
          </p:cNvPicPr>
          <p:nvPr>
            <p:ph idx="1"/>
          </p:nvPr>
        </p:nvPicPr>
        <p:blipFill>
          <a:blip r:embed="rId3"/>
          <a:stretch>
            <a:fillRect/>
          </a:stretch>
        </p:blipFill>
        <p:spPr>
          <a:xfrm>
            <a:off x="1553899" y="894858"/>
            <a:ext cx="8944713" cy="5963142"/>
          </a:xfrm>
          <a:prstGeom prst="rect">
            <a:avLst/>
          </a:prstGeom>
        </p:spPr>
      </p:pic>
    </p:spTree>
    <p:extLst>
      <p:ext uri="{BB962C8B-B14F-4D97-AF65-F5344CB8AC3E}">
        <p14:creationId xmlns:p14="http://schemas.microsoft.com/office/powerpoint/2010/main" val="1244417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03237" y="3919727"/>
            <a:ext cx="2190639" cy="1552418"/>
          </a:xfrm>
          <a:prstGeom prst="ellipse">
            <a:avLst/>
          </a:prstGeom>
          <a:solidFill>
            <a:srgbClr val="B0D4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charset="0"/>
              <a:ea typeface="Helvetica" charset="0"/>
              <a:cs typeface="Helvetica" charset="0"/>
            </a:endParaRPr>
          </a:p>
        </p:txBody>
      </p:sp>
      <p:sp>
        <p:nvSpPr>
          <p:cNvPr id="2" name="Title 1"/>
          <p:cNvSpPr>
            <a:spLocks noGrp="1"/>
          </p:cNvSpPr>
          <p:nvPr>
            <p:ph type="title"/>
          </p:nvPr>
        </p:nvSpPr>
        <p:spPr/>
        <p:txBody>
          <a:bodyPr/>
          <a:lstStyle/>
          <a:p>
            <a:r>
              <a:rPr lang="en-US" dirty="0" err="1">
                <a:solidFill>
                  <a:schemeClr val="bg1"/>
                </a:solidFill>
                <a:latin typeface="Helvetica" charset="0"/>
                <a:ea typeface="Helvetica" charset="0"/>
                <a:cs typeface="Helvetica" charset="0"/>
              </a:rPr>
              <a:t>ShapeNet</a:t>
            </a:r>
            <a:r>
              <a:rPr lang="en-US" dirty="0">
                <a:solidFill>
                  <a:schemeClr val="bg1"/>
                </a:solidFill>
                <a:latin typeface="Helvetica" charset="0"/>
                <a:ea typeface="Helvetica" charset="0"/>
                <a:cs typeface="Helvetica" charset="0"/>
              </a:rPr>
              <a:t>: a large-scale 3D datasets of objects</a:t>
            </a:r>
            <a:endParaRPr lang="en-US" dirty="0">
              <a:latin typeface="Helvetica" charset="0"/>
              <a:ea typeface="Helvetica" charset="0"/>
              <a:cs typeface="Helvetica" charset="0"/>
            </a:endParaRPr>
          </a:p>
        </p:txBody>
      </p:sp>
      <p:grpSp>
        <p:nvGrpSpPr>
          <p:cNvPr id="22" name="Group 21"/>
          <p:cNvGrpSpPr/>
          <p:nvPr/>
        </p:nvGrpSpPr>
        <p:grpSpPr>
          <a:xfrm>
            <a:off x="2271762" y="1347505"/>
            <a:ext cx="6932450" cy="5370145"/>
            <a:chOff x="629331" y="1580320"/>
            <a:chExt cx="6932450" cy="5370145"/>
          </a:xfrm>
        </p:grpSpPr>
        <p:grpSp>
          <p:nvGrpSpPr>
            <p:cNvPr id="14" name="Group 13"/>
            <p:cNvGrpSpPr/>
            <p:nvPr/>
          </p:nvGrpSpPr>
          <p:grpSpPr>
            <a:xfrm>
              <a:off x="1521131" y="1580320"/>
              <a:ext cx="6040650" cy="4641575"/>
              <a:chOff x="3220279" y="1490869"/>
              <a:chExt cx="6460435" cy="4641575"/>
            </a:xfrm>
          </p:grpSpPr>
          <p:cxnSp>
            <p:nvCxnSpPr>
              <p:cNvPr id="5" name="Straight Arrow Connector 4"/>
              <p:cNvCxnSpPr/>
              <p:nvPr/>
            </p:nvCxnSpPr>
            <p:spPr>
              <a:xfrm>
                <a:off x="3220279" y="6122505"/>
                <a:ext cx="64604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3230218" y="1490869"/>
                <a:ext cx="0" cy="46415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5" name="TextBox 14"/>
            <p:cNvSpPr txBox="1"/>
            <p:nvPr/>
          </p:nvSpPr>
          <p:spPr>
            <a:xfrm>
              <a:off x="3733273" y="6427245"/>
              <a:ext cx="1645002" cy="523220"/>
            </a:xfrm>
            <a:prstGeom prst="rect">
              <a:avLst/>
            </a:prstGeom>
            <a:noFill/>
          </p:spPr>
          <p:txBody>
            <a:bodyPr wrap="none" rtlCol="0">
              <a:spAutoFit/>
            </a:bodyPr>
            <a:lstStyle/>
            <a:p>
              <a:r>
                <a:rPr lang="en-US" sz="2800" dirty="0">
                  <a:latin typeface="Helvetica" charset="0"/>
                  <a:ea typeface="Helvetica" charset="0"/>
                  <a:cs typeface="Helvetica" charset="0"/>
                </a:rPr>
                <a:t># models</a:t>
              </a:r>
            </a:p>
          </p:txBody>
        </p:sp>
        <p:sp>
          <p:nvSpPr>
            <p:cNvPr id="16" name="TextBox 15"/>
            <p:cNvSpPr txBox="1"/>
            <p:nvPr/>
          </p:nvSpPr>
          <p:spPr>
            <a:xfrm rot="16200000">
              <a:off x="-890957" y="3603295"/>
              <a:ext cx="3563796" cy="523220"/>
            </a:xfrm>
            <a:prstGeom prst="rect">
              <a:avLst/>
            </a:prstGeom>
            <a:noFill/>
          </p:spPr>
          <p:txBody>
            <a:bodyPr wrap="none" rtlCol="0">
              <a:spAutoFit/>
            </a:bodyPr>
            <a:lstStyle/>
            <a:p>
              <a:r>
                <a:rPr lang="en-US" sz="2800" dirty="0">
                  <a:latin typeface="Helvetica" charset="0"/>
                  <a:ea typeface="Helvetica" charset="0"/>
                  <a:cs typeface="Helvetica" charset="0"/>
                </a:rPr>
                <a:t># models per classes</a:t>
              </a:r>
            </a:p>
          </p:txBody>
        </p:sp>
        <mc:AlternateContent xmlns:mc="http://schemas.openxmlformats.org/markup-compatibility/2006" xmlns:a14="http://schemas.microsoft.com/office/drawing/2010/main">
          <mc:Choice Requires="a14">
            <p:sp>
              <p:nvSpPr>
                <p:cNvPr id="19" name="TextBox 18"/>
                <p:cNvSpPr txBox="1"/>
                <p:nvPr/>
              </p:nvSpPr>
              <p:spPr>
                <a:xfrm>
                  <a:off x="2601172" y="6314228"/>
                  <a:ext cx="423128"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Helvetica" charset="0"/>
                                <a:cs typeface="Helvetica" charset="0"/>
                              </a:rPr>
                            </m:ctrlPr>
                          </m:sSupPr>
                          <m:e>
                            <m:r>
                              <a:rPr lang="en-US" b="0" i="1" smtClean="0">
                                <a:latin typeface="Cambria Math" charset="0"/>
                                <a:ea typeface="Helvetica" charset="0"/>
                                <a:cs typeface="Helvetica" charset="0"/>
                              </a:rPr>
                              <m:t>10</m:t>
                            </m:r>
                          </m:e>
                          <m:sup>
                            <m:r>
                              <a:rPr lang="en-US" b="0" i="1" smtClean="0">
                                <a:latin typeface="Cambria Math" charset="0"/>
                                <a:ea typeface="Helvetica" charset="0"/>
                                <a:cs typeface="Helvetica" charset="0"/>
                              </a:rPr>
                              <m:t>2</m:t>
                            </m:r>
                          </m:sup>
                        </m:sSup>
                      </m:oMath>
                    </m:oMathPara>
                  </a14:m>
                  <a:endParaRPr lang="en-US" dirty="0">
                    <a:latin typeface="Helvetica" charset="0"/>
                    <a:ea typeface="Helvetica" charset="0"/>
                    <a:cs typeface="Helvetica"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01172" y="6314228"/>
                  <a:ext cx="416716" cy="276999"/>
                </a:xfrm>
                <a:prstGeom prst="rect">
                  <a:avLst/>
                </a:prstGeom>
                <a:blipFill rotWithShape="0">
                  <a:blip r:embed="rId3"/>
                  <a:stretch>
                    <a:fillRect l="-11765" t="-4444" r="-735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946953" y="6314228"/>
                  <a:ext cx="3206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Helvetica" charset="0"/>
                            <a:cs typeface="Helvetica" charset="0"/>
                          </a:rPr>
                          <m:t>10</m:t>
                        </m:r>
                      </m:oMath>
                    </m:oMathPara>
                  </a14:m>
                  <a:endParaRPr lang="en-US" dirty="0">
                    <a:latin typeface="Helvetica" charset="0"/>
                    <a:ea typeface="Helvetica" charset="0"/>
                    <a:cs typeface="Helvetica"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946953" y="6314228"/>
                  <a:ext cx="309380" cy="276999"/>
                </a:xfrm>
                <a:prstGeom prst="rect">
                  <a:avLst/>
                </a:prstGeom>
                <a:blipFill rotWithShape="0">
                  <a:blip r:embed="rId4"/>
                  <a:stretch>
                    <a:fillRect l="-19608" r="-15686"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362727" y="6314228"/>
                  <a:ext cx="423128"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Helvetica" charset="0"/>
                                <a:cs typeface="Helvetica" charset="0"/>
                              </a:rPr>
                            </m:ctrlPr>
                          </m:sSupPr>
                          <m:e>
                            <m:r>
                              <a:rPr lang="en-US" b="0" i="1" smtClean="0">
                                <a:latin typeface="Cambria Math" charset="0"/>
                                <a:ea typeface="Helvetica" charset="0"/>
                                <a:cs typeface="Helvetica" charset="0"/>
                              </a:rPr>
                              <m:t>10</m:t>
                            </m:r>
                          </m:e>
                          <m:sup>
                            <m:r>
                              <a:rPr lang="en-US" b="0" i="1" smtClean="0">
                                <a:latin typeface="Cambria Math" charset="0"/>
                                <a:ea typeface="Helvetica" charset="0"/>
                                <a:cs typeface="Helvetica" charset="0"/>
                              </a:rPr>
                              <m:t>3</m:t>
                            </m:r>
                          </m:sup>
                        </m:sSup>
                      </m:oMath>
                    </m:oMathPara>
                  </a14:m>
                  <a:endParaRPr lang="en-US" dirty="0">
                    <a:latin typeface="Helvetica" charset="0"/>
                    <a:ea typeface="Helvetica" charset="0"/>
                    <a:cs typeface="Helvetica"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362727" y="6314228"/>
                  <a:ext cx="416717" cy="276999"/>
                </a:xfrm>
                <a:prstGeom prst="rect">
                  <a:avLst/>
                </a:prstGeom>
                <a:blipFill rotWithShape="0">
                  <a:blip r:embed="rId5"/>
                  <a:stretch>
                    <a:fillRect l="-11765" t="-4444" r="-735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124283" y="6314228"/>
                  <a:ext cx="423128" cy="2825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Helvetica" charset="0"/>
                                <a:cs typeface="Helvetica" charset="0"/>
                              </a:rPr>
                            </m:ctrlPr>
                          </m:sSupPr>
                          <m:e>
                            <m:r>
                              <a:rPr lang="en-US" b="0" i="1" smtClean="0">
                                <a:latin typeface="Cambria Math" charset="0"/>
                                <a:ea typeface="Helvetica" charset="0"/>
                                <a:cs typeface="Helvetica" charset="0"/>
                              </a:rPr>
                              <m:t>10</m:t>
                            </m:r>
                          </m:e>
                          <m:sup>
                            <m:r>
                              <a:rPr lang="en-US" b="0" i="1" smtClean="0">
                                <a:latin typeface="Cambria Math" charset="0"/>
                                <a:ea typeface="Helvetica" charset="0"/>
                                <a:cs typeface="Helvetica" charset="0"/>
                              </a:rPr>
                              <m:t>4</m:t>
                            </m:r>
                          </m:sup>
                        </m:sSup>
                      </m:oMath>
                    </m:oMathPara>
                  </a14:m>
                  <a:endParaRPr lang="en-US" dirty="0">
                    <a:latin typeface="Helvetica" charset="0"/>
                    <a:ea typeface="Helvetica" charset="0"/>
                    <a:cs typeface="Helvetica"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124283" y="6314228"/>
                  <a:ext cx="416717" cy="276999"/>
                </a:xfrm>
                <a:prstGeom prst="rect">
                  <a:avLst/>
                </a:prstGeom>
                <a:blipFill rotWithShape="0">
                  <a:blip r:embed="rId6"/>
                  <a:stretch>
                    <a:fillRect l="-13235" t="-4444" r="-5882"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885839" y="6314228"/>
                  <a:ext cx="423128"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Helvetica" charset="0"/>
                                <a:cs typeface="Helvetica" charset="0"/>
                              </a:rPr>
                            </m:ctrlPr>
                          </m:sSupPr>
                          <m:e>
                            <m:r>
                              <a:rPr lang="en-US" b="0" i="1" smtClean="0">
                                <a:latin typeface="Cambria Math" charset="0"/>
                                <a:ea typeface="Helvetica" charset="0"/>
                                <a:cs typeface="Helvetica" charset="0"/>
                              </a:rPr>
                              <m:t>10</m:t>
                            </m:r>
                          </m:e>
                          <m:sup>
                            <m:r>
                              <a:rPr lang="en-US" b="0" i="1" smtClean="0">
                                <a:latin typeface="Cambria Math" charset="0"/>
                                <a:ea typeface="Helvetica" charset="0"/>
                                <a:cs typeface="Helvetica" charset="0"/>
                              </a:rPr>
                              <m:t>5</m:t>
                            </m:r>
                          </m:sup>
                        </m:sSup>
                      </m:oMath>
                    </m:oMathPara>
                  </a14:m>
                  <a:endParaRPr lang="en-US" dirty="0">
                    <a:latin typeface="Helvetica" charset="0"/>
                    <a:ea typeface="Helvetica" charset="0"/>
                    <a:cs typeface="Helvetica"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885839" y="6314228"/>
                  <a:ext cx="416717" cy="280077"/>
                </a:xfrm>
                <a:prstGeom prst="rect">
                  <a:avLst/>
                </a:prstGeom>
                <a:blipFill rotWithShape="0">
                  <a:blip r:embed="rId7"/>
                  <a:stretch>
                    <a:fillRect l="-13235" t="-6522" r="-7353"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647395" y="6314228"/>
                  <a:ext cx="423128"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Helvetica" charset="0"/>
                                <a:cs typeface="Helvetica" charset="0"/>
                              </a:rPr>
                            </m:ctrlPr>
                          </m:sSupPr>
                          <m:e>
                            <m:r>
                              <a:rPr lang="en-US" b="0" i="1" smtClean="0">
                                <a:latin typeface="Cambria Math" charset="0"/>
                                <a:ea typeface="Helvetica" charset="0"/>
                                <a:cs typeface="Helvetica" charset="0"/>
                              </a:rPr>
                              <m:t>10</m:t>
                            </m:r>
                          </m:e>
                          <m:sup>
                            <m:r>
                              <a:rPr lang="en-US" b="0" i="1" smtClean="0">
                                <a:latin typeface="Cambria Math" charset="0"/>
                                <a:ea typeface="Helvetica" charset="0"/>
                                <a:cs typeface="Helvetica" charset="0"/>
                              </a:rPr>
                              <m:t>6</m:t>
                            </m:r>
                          </m:sup>
                        </m:sSup>
                      </m:oMath>
                    </m:oMathPara>
                  </a14:m>
                  <a:endParaRPr lang="en-US" dirty="0">
                    <a:latin typeface="Helvetica" charset="0"/>
                    <a:ea typeface="Helvetica" charset="0"/>
                    <a:cs typeface="Helvetica"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647395" y="6314228"/>
                  <a:ext cx="416717" cy="276999"/>
                </a:xfrm>
                <a:prstGeom prst="rect">
                  <a:avLst/>
                </a:prstGeom>
                <a:blipFill rotWithShape="0">
                  <a:blip r:embed="rId8"/>
                  <a:stretch>
                    <a:fillRect l="-13235" t="-4444" r="-5882"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408950" y="6314228"/>
                  <a:ext cx="423128"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Helvetica" charset="0"/>
                                <a:cs typeface="Helvetica" charset="0"/>
                              </a:rPr>
                            </m:ctrlPr>
                          </m:sSupPr>
                          <m:e>
                            <m:r>
                              <a:rPr lang="en-US" b="0" i="1" smtClean="0">
                                <a:latin typeface="Cambria Math" charset="0"/>
                                <a:ea typeface="Helvetica" charset="0"/>
                                <a:cs typeface="Helvetica" charset="0"/>
                              </a:rPr>
                              <m:t>10</m:t>
                            </m:r>
                          </m:e>
                          <m:sup>
                            <m:r>
                              <a:rPr lang="en-US" b="0" i="1" smtClean="0">
                                <a:latin typeface="Cambria Math" charset="0"/>
                                <a:ea typeface="Helvetica" charset="0"/>
                                <a:cs typeface="Helvetica" charset="0"/>
                              </a:rPr>
                              <m:t>7</m:t>
                            </m:r>
                          </m:sup>
                        </m:sSup>
                      </m:oMath>
                    </m:oMathPara>
                  </a14:m>
                  <a:endParaRPr lang="en-US" dirty="0">
                    <a:latin typeface="Helvetica" charset="0"/>
                    <a:ea typeface="Helvetica" charset="0"/>
                    <a:cs typeface="Helvetica"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408950" y="6314228"/>
                  <a:ext cx="416717" cy="276999"/>
                </a:xfrm>
                <a:prstGeom prst="rect">
                  <a:avLst/>
                </a:prstGeom>
                <a:blipFill rotWithShape="0">
                  <a:blip r:embed="rId9"/>
                  <a:stretch>
                    <a:fillRect l="-13235" t="-4444" r="-5882"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144772" y="4919039"/>
                  <a:ext cx="3206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Helvetica" charset="0"/>
                            <a:cs typeface="Helvetica" charset="0"/>
                          </a:rPr>
                          <m:t>10</m:t>
                        </m:r>
                      </m:oMath>
                    </m:oMathPara>
                  </a14:m>
                  <a:endParaRPr lang="en-US" dirty="0">
                    <a:latin typeface="Helvetica" charset="0"/>
                    <a:ea typeface="Helvetica" charset="0"/>
                    <a:cs typeface="Helvetica"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144772" y="4919039"/>
                  <a:ext cx="309380" cy="276999"/>
                </a:xfrm>
                <a:prstGeom prst="rect">
                  <a:avLst/>
                </a:prstGeom>
                <a:blipFill rotWithShape="0">
                  <a:blip r:embed="rId10"/>
                  <a:stretch>
                    <a:fillRect l="-17647" r="-1764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144773" y="3835787"/>
                  <a:ext cx="423128"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Helvetica" charset="0"/>
                                <a:cs typeface="Helvetica" charset="0"/>
                              </a:rPr>
                            </m:ctrlPr>
                          </m:sSupPr>
                          <m:e>
                            <m:r>
                              <a:rPr lang="en-US" b="0" i="1" smtClean="0">
                                <a:latin typeface="Cambria Math" charset="0"/>
                                <a:ea typeface="Helvetica" charset="0"/>
                                <a:cs typeface="Helvetica" charset="0"/>
                              </a:rPr>
                              <m:t>10</m:t>
                            </m:r>
                          </m:e>
                          <m:sup>
                            <m:r>
                              <a:rPr lang="en-US" b="0" i="1" smtClean="0">
                                <a:latin typeface="Cambria Math" charset="0"/>
                                <a:ea typeface="Helvetica" charset="0"/>
                                <a:cs typeface="Helvetica" charset="0"/>
                              </a:rPr>
                              <m:t>2</m:t>
                            </m:r>
                          </m:sup>
                        </m:sSup>
                      </m:oMath>
                    </m:oMathPara>
                  </a14:m>
                  <a:endParaRPr lang="en-US" dirty="0">
                    <a:latin typeface="Helvetica" charset="0"/>
                    <a:ea typeface="Helvetica" charset="0"/>
                    <a:cs typeface="Helvetica"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144773" y="3835787"/>
                  <a:ext cx="416716" cy="276999"/>
                </a:xfrm>
                <a:prstGeom prst="rect">
                  <a:avLst/>
                </a:prstGeom>
                <a:blipFill rotWithShape="0">
                  <a:blip r:embed="rId11"/>
                  <a:stretch>
                    <a:fillRect l="-11594" t="-4444" r="-5797"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144772" y="2797698"/>
                  <a:ext cx="423128"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Helvetica" charset="0"/>
                                <a:cs typeface="Helvetica" charset="0"/>
                              </a:rPr>
                            </m:ctrlPr>
                          </m:sSupPr>
                          <m:e>
                            <m:r>
                              <a:rPr lang="en-US" b="0" i="1" smtClean="0">
                                <a:latin typeface="Cambria Math" charset="0"/>
                                <a:ea typeface="Helvetica" charset="0"/>
                                <a:cs typeface="Helvetica" charset="0"/>
                              </a:rPr>
                              <m:t>10</m:t>
                            </m:r>
                          </m:e>
                          <m:sup>
                            <m:r>
                              <a:rPr lang="en-US" b="0" i="1" smtClean="0">
                                <a:latin typeface="Cambria Math" charset="0"/>
                                <a:ea typeface="Helvetica" charset="0"/>
                                <a:cs typeface="Helvetica" charset="0"/>
                              </a:rPr>
                              <m:t>3</m:t>
                            </m:r>
                          </m:sup>
                        </m:sSup>
                      </m:oMath>
                    </m:oMathPara>
                  </a14:m>
                  <a:endParaRPr lang="en-US" dirty="0">
                    <a:latin typeface="Helvetica" charset="0"/>
                    <a:ea typeface="Helvetica" charset="0"/>
                    <a:cs typeface="Helvetica"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144772" y="2797698"/>
                  <a:ext cx="416717" cy="276999"/>
                </a:xfrm>
                <a:prstGeom prst="rect">
                  <a:avLst/>
                </a:prstGeom>
                <a:blipFill rotWithShape="0">
                  <a:blip r:embed="rId12"/>
                  <a:stretch>
                    <a:fillRect l="-11594" t="-4444" r="-5797" b="-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TextBox 32"/>
              <p:cNvSpPr txBox="1"/>
              <p:nvPr/>
            </p:nvSpPr>
            <p:spPr>
              <a:xfrm>
                <a:off x="2781838" y="1559232"/>
                <a:ext cx="423128" cy="2825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Helvetica" charset="0"/>
                              <a:cs typeface="Helvetica" charset="0"/>
                            </a:rPr>
                          </m:ctrlPr>
                        </m:sSupPr>
                        <m:e>
                          <m:r>
                            <a:rPr lang="en-US" b="0" i="1" smtClean="0">
                              <a:latin typeface="Cambria Math" charset="0"/>
                              <a:ea typeface="Helvetica" charset="0"/>
                              <a:cs typeface="Helvetica" charset="0"/>
                            </a:rPr>
                            <m:t>10</m:t>
                          </m:r>
                        </m:e>
                        <m:sup>
                          <m:r>
                            <a:rPr lang="en-US" b="0" i="1" smtClean="0">
                              <a:latin typeface="Cambria Math" charset="0"/>
                              <a:ea typeface="Helvetica" charset="0"/>
                              <a:cs typeface="Helvetica" charset="0"/>
                            </a:rPr>
                            <m:t>4</m:t>
                          </m:r>
                        </m:sup>
                      </m:sSup>
                    </m:oMath>
                  </m:oMathPara>
                </a14:m>
                <a:endParaRPr lang="en-US" dirty="0">
                  <a:latin typeface="Helvetica" charset="0"/>
                  <a:ea typeface="Helvetica" charset="0"/>
                  <a:cs typeface="Helvetica"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781838" y="1559232"/>
                <a:ext cx="423128" cy="282513"/>
              </a:xfrm>
              <a:prstGeom prst="rect">
                <a:avLst/>
              </a:prstGeom>
              <a:blipFill rotWithShape="0">
                <a:blip r:embed="rId13"/>
                <a:stretch>
                  <a:fillRect l="-11429" t="-2174" r="-4286" b="-8696"/>
                </a:stretch>
              </a:blipFill>
            </p:spPr>
            <p:txBody>
              <a:bodyPr/>
              <a:lstStyle/>
              <a:p>
                <a:r>
                  <a:rPr lang="en-US">
                    <a:noFill/>
                  </a:rPr>
                  <a:t> </a:t>
                </a:r>
              </a:p>
            </p:txBody>
          </p:sp>
        </mc:Fallback>
      </mc:AlternateContent>
      <p:sp>
        <p:nvSpPr>
          <p:cNvPr id="31" name="Isosceles Triangle 30"/>
          <p:cNvSpPr/>
          <p:nvPr/>
        </p:nvSpPr>
        <p:spPr>
          <a:xfrm>
            <a:off x="5587620" y="4518342"/>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35" name="Isosceles Triangle 34"/>
          <p:cNvSpPr/>
          <p:nvPr/>
        </p:nvSpPr>
        <p:spPr>
          <a:xfrm>
            <a:off x="5668403" y="4722092"/>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36" name="Isosceles Triangle 35"/>
          <p:cNvSpPr/>
          <p:nvPr/>
        </p:nvSpPr>
        <p:spPr>
          <a:xfrm>
            <a:off x="5365916" y="4936568"/>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34" name="Isosceles Triangle 33"/>
          <p:cNvSpPr/>
          <p:nvPr/>
        </p:nvSpPr>
        <p:spPr>
          <a:xfrm>
            <a:off x="4906847" y="4824723"/>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39" name="5-Point Star 38"/>
          <p:cNvSpPr/>
          <p:nvPr/>
        </p:nvSpPr>
        <p:spPr>
          <a:xfrm>
            <a:off x="4703657" y="4686224"/>
            <a:ext cx="109728" cy="109728"/>
          </a:xfrm>
          <a:prstGeom prst="ellipse">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37" name="Isosceles Triangle 36"/>
          <p:cNvSpPr/>
          <p:nvPr/>
        </p:nvSpPr>
        <p:spPr>
          <a:xfrm>
            <a:off x="5149798" y="4539013"/>
            <a:ext cx="109728" cy="1097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32" name="5-Point Star 31"/>
          <p:cNvSpPr/>
          <p:nvPr/>
        </p:nvSpPr>
        <p:spPr>
          <a:xfrm>
            <a:off x="4802668" y="4565230"/>
            <a:ext cx="109728" cy="109728"/>
          </a:xfrm>
          <a:prstGeom prst="ellipse">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38" name="Rectangle 37"/>
          <p:cNvSpPr/>
          <p:nvPr/>
        </p:nvSpPr>
        <p:spPr>
          <a:xfrm>
            <a:off x="5178164" y="4737585"/>
            <a:ext cx="109728" cy="10972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59" name="Oval 58"/>
          <p:cNvSpPr/>
          <p:nvPr/>
        </p:nvSpPr>
        <p:spPr>
          <a:xfrm>
            <a:off x="4972352" y="4470195"/>
            <a:ext cx="109728" cy="109728"/>
          </a:xfrm>
          <a:prstGeom prst="ellipse">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Helvetica" charset="0"/>
              <a:ea typeface="Helvetica" charset="0"/>
              <a:cs typeface="Helvetica" charset="0"/>
            </a:endParaRPr>
          </a:p>
        </p:txBody>
      </p:sp>
      <p:grpSp>
        <p:nvGrpSpPr>
          <p:cNvPr id="75" name="Group 74"/>
          <p:cNvGrpSpPr/>
          <p:nvPr/>
        </p:nvGrpSpPr>
        <p:grpSpPr>
          <a:xfrm>
            <a:off x="4100674" y="4085558"/>
            <a:ext cx="2787764" cy="1379414"/>
            <a:chOff x="4254543" y="4177990"/>
            <a:chExt cx="2787764" cy="1379414"/>
          </a:xfrm>
        </p:grpSpPr>
        <p:sp>
          <p:nvSpPr>
            <p:cNvPr id="40" name="TextBox 39"/>
            <p:cNvSpPr txBox="1"/>
            <p:nvPr/>
          </p:nvSpPr>
          <p:spPr>
            <a:xfrm>
              <a:off x="5617248" y="4339820"/>
              <a:ext cx="1425059" cy="432792"/>
            </a:xfrm>
            <a:prstGeom prst="ellipse">
              <a:avLst/>
            </a:prstGeom>
            <a:noFill/>
          </p:spPr>
          <p:txBody>
            <a:bodyPr wrap="none" rtlCol="0">
              <a:spAutoFit/>
            </a:bodyPr>
            <a:lstStyle/>
            <a:p>
              <a:r>
                <a:rPr lang="en-US" sz="1400" dirty="0">
                  <a:latin typeface="Helvetica" charset="0"/>
                  <a:ea typeface="Helvetica" charset="0"/>
                  <a:cs typeface="Helvetica" charset="0"/>
                </a:rPr>
                <a:t>SHREC14</a:t>
              </a:r>
            </a:p>
          </p:txBody>
        </p:sp>
        <p:sp>
          <p:nvSpPr>
            <p:cNvPr id="42" name="TextBox 41"/>
            <p:cNvSpPr txBox="1"/>
            <p:nvPr/>
          </p:nvSpPr>
          <p:spPr>
            <a:xfrm>
              <a:off x="5837313" y="4696356"/>
              <a:ext cx="751075" cy="432792"/>
            </a:xfrm>
            <a:prstGeom prst="ellipse">
              <a:avLst/>
            </a:prstGeom>
            <a:noFill/>
          </p:spPr>
          <p:txBody>
            <a:bodyPr wrap="none" rtlCol="0">
              <a:spAutoFit/>
            </a:bodyPr>
            <a:lstStyle/>
            <a:p>
              <a:r>
                <a:rPr lang="en-US" sz="1400" dirty="0">
                  <a:latin typeface="Helvetica" charset="0"/>
                  <a:ea typeface="Helvetica" charset="0"/>
                  <a:cs typeface="Helvetica" charset="0"/>
                </a:rPr>
                <a:t>TSB</a:t>
              </a:r>
            </a:p>
          </p:txBody>
        </p:sp>
        <p:sp>
          <p:nvSpPr>
            <p:cNvPr id="43" name="TextBox 42"/>
            <p:cNvSpPr txBox="1"/>
            <p:nvPr/>
          </p:nvSpPr>
          <p:spPr>
            <a:xfrm>
              <a:off x="5392467" y="5124612"/>
              <a:ext cx="766854" cy="432792"/>
            </a:xfrm>
            <a:prstGeom prst="ellipse">
              <a:avLst/>
            </a:prstGeom>
            <a:noFill/>
          </p:spPr>
          <p:txBody>
            <a:bodyPr wrap="none" rtlCol="0">
              <a:spAutoFit/>
            </a:bodyPr>
            <a:lstStyle/>
            <a:p>
              <a:r>
                <a:rPr lang="en-US" sz="1400" dirty="0">
                  <a:latin typeface="Helvetica" charset="0"/>
                  <a:ea typeface="Helvetica" charset="0"/>
                  <a:cs typeface="Helvetica" charset="0"/>
                </a:rPr>
                <a:t>PSB</a:t>
              </a:r>
            </a:p>
          </p:txBody>
        </p:sp>
        <p:sp>
          <p:nvSpPr>
            <p:cNvPr id="44" name="TextBox 43"/>
            <p:cNvSpPr txBox="1"/>
            <p:nvPr/>
          </p:nvSpPr>
          <p:spPr>
            <a:xfrm>
              <a:off x="4793126" y="4952724"/>
              <a:ext cx="990012" cy="432792"/>
            </a:xfrm>
            <a:prstGeom prst="ellipse">
              <a:avLst/>
            </a:prstGeom>
            <a:noFill/>
          </p:spPr>
          <p:txBody>
            <a:bodyPr wrap="none" rtlCol="0">
              <a:spAutoFit/>
            </a:bodyPr>
            <a:lstStyle/>
            <a:p>
              <a:r>
                <a:rPr lang="en-US" sz="1400" dirty="0">
                  <a:latin typeface="Helvetica" charset="0"/>
                  <a:ea typeface="Helvetica" charset="0"/>
                  <a:cs typeface="Helvetica" charset="0"/>
                </a:rPr>
                <a:t>CCCC</a:t>
              </a:r>
            </a:p>
          </p:txBody>
        </p:sp>
        <p:sp>
          <p:nvSpPr>
            <p:cNvPr id="45" name="TextBox 44"/>
            <p:cNvSpPr txBox="1"/>
            <p:nvPr/>
          </p:nvSpPr>
          <p:spPr>
            <a:xfrm>
              <a:off x="4254543" y="4765656"/>
              <a:ext cx="877306" cy="432792"/>
            </a:xfrm>
            <a:prstGeom prst="ellipse">
              <a:avLst/>
            </a:prstGeom>
            <a:noFill/>
          </p:spPr>
          <p:txBody>
            <a:bodyPr wrap="none" rtlCol="0">
              <a:spAutoFit/>
            </a:bodyPr>
            <a:lstStyle/>
            <a:p>
              <a:r>
                <a:rPr lang="en-US" sz="1400" dirty="0">
                  <a:latin typeface="Helvetica" charset="0"/>
                  <a:ea typeface="Helvetica" charset="0"/>
                  <a:cs typeface="Helvetica" charset="0"/>
                </a:rPr>
                <a:t>WMB</a:t>
              </a:r>
            </a:p>
          </p:txBody>
        </p:sp>
        <p:sp>
          <p:nvSpPr>
            <p:cNvPr id="46" name="TextBox 45"/>
            <p:cNvSpPr txBox="1"/>
            <p:nvPr/>
          </p:nvSpPr>
          <p:spPr>
            <a:xfrm>
              <a:off x="5055463" y="4263020"/>
              <a:ext cx="1425059" cy="432792"/>
            </a:xfrm>
            <a:prstGeom prst="ellipse">
              <a:avLst/>
            </a:prstGeom>
            <a:noFill/>
          </p:spPr>
          <p:txBody>
            <a:bodyPr wrap="none" rtlCol="0">
              <a:spAutoFit/>
            </a:bodyPr>
            <a:lstStyle/>
            <a:p>
              <a:r>
                <a:rPr lang="en-US" sz="1400" dirty="0">
                  <a:latin typeface="Helvetica" charset="0"/>
                  <a:ea typeface="Helvetica" charset="0"/>
                  <a:cs typeface="Helvetica" charset="0"/>
                </a:rPr>
                <a:t>SHREC12</a:t>
              </a:r>
            </a:p>
          </p:txBody>
        </p:sp>
        <p:sp>
          <p:nvSpPr>
            <p:cNvPr id="47" name="TextBox 46"/>
            <p:cNvSpPr txBox="1"/>
            <p:nvPr/>
          </p:nvSpPr>
          <p:spPr>
            <a:xfrm>
              <a:off x="4381657" y="4387736"/>
              <a:ext cx="807429" cy="432792"/>
            </a:xfrm>
            <a:prstGeom prst="ellipse">
              <a:avLst/>
            </a:prstGeom>
            <a:noFill/>
          </p:spPr>
          <p:txBody>
            <a:bodyPr wrap="none" rtlCol="0">
              <a:spAutoFit/>
            </a:bodyPr>
            <a:lstStyle/>
            <a:p>
              <a:r>
                <a:rPr lang="en-US" sz="1400" dirty="0">
                  <a:latin typeface="Helvetica" charset="0"/>
                  <a:ea typeface="Helvetica" charset="0"/>
                  <a:cs typeface="Helvetica" charset="0"/>
                </a:rPr>
                <a:t>MSB</a:t>
              </a:r>
            </a:p>
          </p:txBody>
        </p:sp>
        <p:sp>
          <p:nvSpPr>
            <p:cNvPr id="55" name="TextBox 54"/>
            <p:cNvSpPr txBox="1"/>
            <p:nvPr/>
          </p:nvSpPr>
          <p:spPr>
            <a:xfrm>
              <a:off x="5254550" y="4647173"/>
              <a:ext cx="766854" cy="432792"/>
            </a:xfrm>
            <a:prstGeom prst="ellipse">
              <a:avLst/>
            </a:prstGeom>
            <a:noFill/>
          </p:spPr>
          <p:txBody>
            <a:bodyPr wrap="none" rtlCol="0">
              <a:spAutoFit/>
            </a:bodyPr>
            <a:lstStyle/>
            <a:p>
              <a:r>
                <a:rPr lang="en-US" sz="1400" dirty="0">
                  <a:latin typeface="Helvetica" charset="0"/>
                  <a:ea typeface="Helvetica" charset="0"/>
                  <a:cs typeface="Helvetica" charset="0"/>
                </a:rPr>
                <a:t>BAB</a:t>
              </a:r>
            </a:p>
          </p:txBody>
        </p:sp>
        <p:sp>
          <p:nvSpPr>
            <p:cNvPr id="61" name="TextBox 60"/>
            <p:cNvSpPr txBox="1"/>
            <p:nvPr/>
          </p:nvSpPr>
          <p:spPr>
            <a:xfrm>
              <a:off x="4711472" y="4177990"/>
              <a:ext cx="766854" cy="432792"/>
            </a:xfrm>
            <a:prstGeom prst="ellipse">
              <a:avLst/>
            </a:prstGeom>
            <a:noFill/>
          </p:spPr>
          <p:txBody>
            <a:bodyPr wrap="none" rtlCol="0">
              <a:spAutoFit/>
            </a:bodyPr>
            <a:lstStyle/>
            <a:p>
              <a:r>
                <a:rPr lang="en-US" sz="1400" dirty="0">
                  <a:latin typeface="Helvetica" charset="0"/>
                  <a:ea typeface="Helvetica" charset="0"/>
                  <a:cs typeface="Helvetica" charset="0"/>
                </a:rPr>
                <a:t>ESB</a:t>
              </a:r>
            </a:p>
          </p:txBody>
        </p:sp>
      </p:grpSp>
      <p:sp>
        <p:nvSpPr>
          <p:cNvPr id="48" name="Oval 47"/>
          <p:cNvSpPr/>
          <p:nvPr/>
        </p:nvSpPr>
        <p:spPr>
          <a:xfrm>
            <a:off x="7608232" y="2348047"/>
            <a:ext cx="196621" cy="2011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49" name="TextBox 48"/>
          <p:cNvSpPr txBox="1"/>
          <p:nvPr/>
        </p:nvSpPr>
        <p:spPr>
          <a:xfrm>
            <a:off x="6985173" y="1848969"/>
            <a:ext cx="1843774" cy="523220"/>
          </a:xfrm>
          <a:prstGeom prst="rect">
            <a:avLst/>
          </a:prstGeom>
          <a:noFill/>
        </p:spPr>
        <p:txBody>
          <a:bodyPr wrap="none" rtlCol="0">
            <a:spAutoFit/>
          </a:bodyPr>
          <a:lstStyle/>
          <a:p>
            <a:r>
              <a:rPr lang="en-US" sz="2800" b="1" dirty="0" err="1">
                <a:solidFill>
                  <a:srgbClr val="8E0000"/>
                </a:solidFill>
                <a:latin typeface="Helvetica" charset="0"/>
                <a:ea typeface="Helvetica" charset="0"/>
                <a:cs typeface="Helvetica" charset="0"/>
              </a:rPr>
              <a:t>ShapeNet</a:t>
            </a:r>
            <a:endParaRPr lang="en-US" sz="2800" b="1" dirty="0">
              <a:solidFill>
                <a:srgbClr val="8E0000"/>
              </a:solidFill>
              <a:latin typeface="Helvetica" charset="0"/>
              <a:ea typeface="Helvetica" charset="0"/>
              <a:cs typeface="Helvetica" charset="0"/>
            </a:endParaRPr>
          </a:p>
        </p:txBody>
      </p:sp>
    </p:spTree>
    <p:extLst>
      <p:ext uri="{BB962C8B-B14F-4D97-AF65-F5344CB8AC3E}">
        <p14:creationId xmlns:p14="http://schemas.microsoft.com/office/powerpoint/2010/main" val="2111428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latin typeface="Helvetica" charset="0"/>
                <a:cs typeface="Helvetica" charset="0"/>
              </a:rPr>
              <a:t>My work: Develop data-driven 3D learning algorithms</a:t>
            </a:r>
            <a:endParaRPr lang="en-US" dirty="0"/>
          </a:p>
        </p:txBody>
      </p:sp>
      <p:sp>
        <p:nvSpPr>
          <p:cNvPr id="6" name="Rounded Rectangle 5"/>
          <p:cNvSpPr/>
          <p:nvPr/>
        </p:nvSpPr>
        <p:spPr>
          <a:xfrm>
            <a:off x="6620639" y="2908146"/>
            <a:ext cx="2698765" cy="1584176"/>
          </a:xfrm>
          <a:prstGeom prst="roundRect">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ln>
                  <a:solidFill>
                    <a:srgbClr val="FFFFFF"/>
                  </a:solidFill>
                </a:ln>
                <a:solidFill>
                  <a:schemeClr val="bg1"/>
                </a:solidFill>
                <a:latin typeface="Helvetica" charset="0"/>
                <a:ea typeface="Helvetica" charset="0"/>
                <a:cs typeface="Helvetica" charset="0"/>
              </a:rPr>
              <a:t>Neural Network</a:t>
            </a:r>
          </a:p>
        </p:txBody>
      </p:sp>
      <p:sp>
        <p:nvSpPr>
          <p:cNvPr id="7" name="Right Arrow 6"/>
          <p:cNvSpPr/>
          <p:nvPr/>
        </p:nvSpPr>
        <p:spPr>
          <a:xfrm rot="16200000">
            <a:off x="7736645" y="4551069"/>
            <a:ext cx="504056" cy="43204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Helvetica" charset="0"/>
              <a:ea typeface="Helvetica" charset="0"/>
              <a:cs typeface="Helvetica" charset="0"/>
            </a:endParaRPr>
          </a:p>
        </p:txBody>
      </p:sp>
      <p:sp>
        <p:nvSpPr>
          <p:cNvPr id="8" name="Right Arrow 7"/>
          <p:cNvSpPr/>
          <p:nvPr/>
        </p:nvSpPr>
        <p:spPr>
          <a:xfrm rot="16200000">
            <a:off x="7738656" y="2363851"/>
            <a:ext cx="504056" cy="43204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Helvetica" charset="0"/>
              <a:ea typeface="Helvetica" charset="0"/>
              <a:cs typeface="Helvetica" charset="0"/>
            </a:endParaRPr>
          </a:p>
        </p:txBody>
      </p:sp>
      <p:cxnSp>
        <p:nvCxnSpPr>
          <p:cNvPr id="10" name="Straight Arrow Connector 9"/>
          <p:cNvCxnSpPr>
            <a:endCxn id="13" idx="1"/>
          </p:cNvCxnSpPr>
          <p:nvPr/>
        </p:nvCxnSpPr>
        <p:spPr>
          <a:xfrm flipV="1">
            <a:off x="3401033" y="3814324"/>
            <a:ext cx="767824" cy="4366"/>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4168857" y="3062304"/>
            <a:ext cx="1999660" cy="15040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en-US" sz="2000" dirty="0">
                <a:latin typeface="Helvetica" charset="0"/>
                <a:ea typeface="Helvetica" charset="0"/>
                <a:cs typeface="Helvetica" charset="0"/>
              </a:rPr>
              <a:t>Simulator</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7088" y="3475333"/>
            <a:ext cx="1016000" cy="1018831"/>
          </a:xfrm>
          <a:prstGeom prst="rect">
            <a:avLst/>
          </a:prstGeom>
        </p:spPr>
      </p:pic>
      <p:cxnSp>
        <p:nvCxnSpPr>
          <p:cNvPr id="13" name="Elbow Connector 12"/>
          <p:cNvCxnSpPr>
            <a:stCxn id="13" idx="0"/>
            <a:endCxn id="18" idx="1"/>
          </p:cNvCxnSpPr>
          <p:nvPr/>
        </p:nvCxnSpPr>
        <p:spPr>
          <a:xfrm rot="5400000" flipH="1" flipV="1">
            <a:off x="5563898" y="1649587"/>
            <a:ext cx="1017507" cy="1807929"/>
          </a:xfrm>
          <a:prstGeom prst="bentConnector2">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Elbow Connector 13"/>
          <p:cNvCxnSpPr>
            <a:stCxn id="13" idx="2"/>
            <a:endCxn id="8" idx="1"/>
          </p:cNvCxnSpPr>
          <p:nvPr/>
        </p:nvCxnSpPr>
        <p:spPr>
          <a:xfrm rot="16200000" flipH="1">
            <a:off x="5403482" y="4331547"/>
            <a:ext cx="968833" cy="1438423"/>
          </a:xfrm>
          <a:prstGeom prst="bentConnector2">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976616" y="1819191"/>
            <a:ext cx="2021904" cy="451212"/>
          </a:xfrm>
          <a:prstGeom prst="rect">
            <a:avLst/>
          </a:prstGeom>
          <a:noFill/>
          <a:ln w="19050" cmpd="sng"/>
        </p:spPr>
        <p:style>
          <a:lnRef idx="2">
            <a:schemeClr val="dk1"/>
          </a:lnRef>
          <a:fillRef idx="1">
            <a:schemeClr val="lt1"/>
          </a:fillRef>
          <a:effectRef idx="0">
            <a:schemeClr val="dk1"/>
          </a:effectRef>
          <a:fontRef idx="minor">
            <a:schemeClr val="dk1"/>
          </a:fontRef>
        </p:style>
        <p:txBody>
          <a:bodyPr rtlCol="0" anchor="ctr"/>
          <a:lstStyle/>
          <a:p>
            <a:r>
              <a:rPr lang="zh-CN" altLang="en-US" dirty="0">
                <a:latin typeface="Helvetica" charset="0"/>
                <a:ea typeface="Helvetica" charset="0"/>
                <a:cs typeface="Helvetica" charset="0"/>
              </a:rPr>
              <a:t>  </a:t>
            </a:r>
            <a:endParaRPr lang="en-US" dirty="0">
              <a:latin typeface="Helvetica" charset="0"/>
              <a:ea typeface="Helvetica" charset="0"/>
              <a:cs typeface="Helvetica" charset="0"/>
            </a:endParaRPr>
          </a:p>
        </p:txBody>
      </p:sp>
      <p:sp>
        <p:nvSpPr>
          <p:cNvPr id="16" name="TextBox 15"/>
          <p:cNvSpPr txBox="1"/>
          <p:nvPr/>
        </p:nvSpPr>
        <p:spPr>
          <a:xfrm>
            <a:off x="6820265" y="6104691"/>
            <a:ext cx="3299301" cy="461665"/>
          </a:xfrm>
          <a:prstGeom prst="rect">
            <a:avLst/>
          </a:prstGeom>
          <a:noFill/>
        </p:spPr>
        <p:txBody>
          <a:bodyPr wrap="none" rtlCol="0">
            <a:spAutoFit/>
          </a:bodyPr>
          <a:lstStyle/>
          <a:p>
            <a:r>
              <a:rPr lang="en-US" sz="2400" dirty="0">
                <a:latin typeface="Helvetica" charset="0"/>
                <a:ea typeface="Helvetica" charset="0"/>
                <a:cs typeface="Helvetica" charset="0"/>
              </a:rPr>
              <a:t>Synthetic</a:t>
            </a:r>
            <a:r>
              <a:rPr lang="zh-CN" altLang="en-US" sz="2400" dirty="0">
                <a:latin typeface="Helvetica" charset="0"/>
                <a:ea typeface="Helvetica" charset="0"/>
                <a:cs typeface="Helvetica" charset="0"/>
              </a:rPr>
              <a:t> </a:t>
            </a:r>
            <a:r>
              <a:rPr lang="en-US" altLang="zh-CN" sz="2400" dirty="0">
                <a:latin typeface="Helvetica" charset="0"/>
                <a:ea typeface="Helvetica" charset="0"/>
                <a:cs typeface="Helvetica" charset="0"/>
              </a:rPr>
              <a:t>sensory data</a:t>
            </a:r>
            <a:endParaRPr lang="en-US" sz="2400" dirty="0">
              <a:latin typeface="Helvetica" charset="0"/>
              <a:ea typeface="Helvetica" charset="0"/>
              <a:cs typeface="Helvetica" charset="0"/>
            </a:endParaRPr>
          </a:p>
        </p:txBody>
      </p:sp>
      <p:sp>
        <p:nvSpPr>
          <p:cNvPr id="17" name="TextBox 16"/>
          <p:cNvSpPr txBox="1"/>
          <p:nvPr/>
        </p:nvSpPr>
        <p:spPr>
          <a:xfrm>
            <a:off x="6815298" y="1284938"/>
            <a:ext cx="2309445" cy="461665"/>
          </a:xfrm>
          <a:prstGeom prst="rect">
            <a:avLst/>
          </a:prstGeom>
          <a:noFill/>
        </p:spPr>
        <p:txBody>
          <a:bodyPr wrap="square" rtlCol="0">
            <a:spAutoFit/>
          </a:bodyPr>
          <a:lstStyle/>
          <a:p>
            <a:pPr algn="ctr"/>
            <a:r>
              <a:rPr lang="en-US" sz="2400" b="1" dirty="0">
                <a:latin typeface="Helvetica" charset="0"/>
                <a:ea typeface="Helvetica" charset="0"/>
                <a:cs typeface="Helvetica" charset="0"/>
              </a:rPr>
              <a:t>Training</a:t>
            </a:r>
          </a:p>
        </p:txBody>
      </p:sp>
      <p:sp>
        <p:nvSpPr>
          <p:cNvPr id="18" name="Can 17"/>
          <p:cNvSpPr/>
          <p:nvPr/>
        </p:nvSpPr>
        <p:spPr>
          <a:xfrm>
            <a:off x="1369033" y="2822228"/>
            <a:ext cx="2032000" cy="19929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2800" dirty="0" err="1">
                <a:latin typeface="Helvetica" charset="0"/>
                <a:ea typeface="Helvetica" charset="0"/>
                <a:cs typeface="Helvetica" charset="0"/>
              </a:rPr>
              <a:t>ShapeNet</a:t>
            </a:r>
            <a:endParaRPr lang="en-US" altLang="zh-CN" sz="2800" dirty="0">
              <a:latin typeface="Helvetica" charset="0"/>
              <a:ea typeface="Helvetica" charset="0"/>
              <a:cs typeface="Helvetica" charset="0"/>
            </a:endParaRPr>
          </a:p>
        </p:txBody>
      </p:sp>
      <p:sp>
        <p:nvSpPr>
          <p:cNvPr id="19" name="TextBox 18"/>
          <p:cNvSpPr txBox="1"/>
          <p:nvPr/>
        </p:nvSpPr>
        <p:spPr>
          <a:xfrm>
            <a:off x="7142959" y="1860131"/>
            <a:ext cx="1864613" cy="369332"/>
          </a:xfrm>
          <a:prstGeom prst="rect">
            <a:avLst/>
          </a:prstGeom>
          <a:noFill/>
        </p:spPr>
        <p:txBody>
          <a:bodyPr wrap="none" rtlCol="0">
            <a:spAutoFit/>
          </a:bodyPr>
          <a:lstStyle/>
          <a:p>
            <a:r>
              <a:rPr lang="en-US" dirty="0">
                <a:latin typeface="Helvetica" charset="0"/>
                <a:ea typeface="Helvetica" charset="0"/>
                <a:cs typeface="Helvetica" charset="0"/>
              </a:rPr>
              <a:t>Object attributes</a:t>
            </a:r>
          </a:p>
        </p:txBody>
      </p:sp>
      <p:sp>
        <p:nvSpPr>
          <p:cNvPr id="20" name="Cloud Callout 19"/>
          <p:cNvSpPr/>
          <p:nvPr/>
        </p:nvSpPr>
        <p:spPr>
          <a:xfrm>
            <a:off x="9628094" y="1157552"/>
            <a:ext cx="2198146" cy="2056385"/>
          </a:xfrm>
          <a:prstGeom prst="cloudCallout">
            <a:avLst>
              <a:gd name="adj1" fmla="val -66510"/>
              <a:gd name="adj2" fmla="val -72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charset="0"/>
                <a:ea typeface="Helvetica" charset="0"/>
                <a:cs typeface="Helvetica" charset="0"/>
              </a:rPr>
              <a:t>Class,</a:t>
            </a:r>
          </a:p>
          <a:p>
            <a:pPr algn="ctr"/>
            <a:r>
              <a:rPr lang="en-US" sz="2000" dirty="0">
                <a:latin typeface="Helvetica" charset="0"/>
                <a:ea typeface="Helvetica" charset="0"/>
                <a:cs typeface="Helvetica" charset="0"/>
              </a:rPr>
              <a:t>Viewpoint,</a:t>
            </a:r>
          </a:p>
          <a:p>
            <a:pPr algn="ctr"/>
            <a:r>
              <a:rPr lang="en-US" sz="2000" dirty="0">
                <a:latin typeface="Helvetica" charset="0"/>
                <a:ea typeface="Helvetica" charset="0"/>
                <a:cs typeface="Helvetica" charset="0"/>
              </a:rPr>
              <a:t>Material,</a:t>
            </a:r>
          </a:p>
          <a:p>
            <a:pPr algn="ctr"/>
            <a:r>
              <a:rPr lang="en-US" sz="2000" dirty="0">
                <a:latin typeface="Helvetica" charset="0"/>
                <a:ea typeface="Helvetica" charset="0"/>
                <a:cs typeface="Helvetica" charset="0"/>
              </a:rPr>
              <a:t>Symmetry,</a:t>
            </a:r>
          </a:p>
          <a:p>
            <a:pPr algn="ctr"/>
            <a:r>
              <a:rPr lang="is-IS" sz="2000" dirty="0">
                <a:latin typeface="Helvetica" charset="0"/>
                <a:ea typeface="Helvetica" charset="0"/>
                <a:cs typeface="Helvetica" charset="0"/>
              </a:rPr>
              <a:t>…</a:t>
            </a:r>
            <a:endParaRPr lang="en-US" sz="2000" dirty="0">
              <a:latin typeface="Helvetica" charset="0"/>
              <a:ea typeface="Helvetica" charset="0"/>
              <a:cs typeface="Helvetica" charset="0"/>
            </a:endParaRPr>
          </a:p>
        </p:txBody>
      </p:sp>
      <p:sp>
        <p:nvSpPr>
          <p:cNvPr id="21" name="TextBox 20"/>
          <p:cNvSpPr txBox="1"/>
          <p:nvPr/>
        </p:nvSpPr>
        <p:spPr>
          <a:xfrm>
            <a:off x="1369033" y="5890437"/>
            <a:ext cx="2172390" cy="646331"/>
          </a:xfrm>
          <a:prstGeom prst="rect">
            <a:avLst/>
          </a:prstGeom>
          <a:noFill/>
        </p:spPr>
        <p:txBody>
          <a:bodyPr wrap="none" rtlCol="0">
            <a:spAutoFit/>
          </a:bodyPr>
          <a:lstStyle/>
          <a:p>
            <a:r>
              <a:rPr lang="en-US" dirty="0">
                <a:latin typeface="Helvetica" charset="0"/>
                <a:ea typeface="Helvetica" charset="0"/>
                <a:cs typeface="Helvetica" charset="0"/>
              </a:rPr>
              <a:t>A shape repository </a:t>
            </a:r>
          </a:p>
          <a:p>
            <a:r>
              <a:rPr lang="en-US" dirty="0">
                <a:latin typeface="Helvetica" charset="0"/>
                <a:ea typeface="Helvetica" charset="0"/>
                <a:cs typeface="Helvetica" charset="0"/>
              </a:rPr>
              <a:t>with rich annotation</a:t>
            </a:r>
          </a:p>
        </p:txBody>
      </p:sp>
      <p:grpSp>
        <p:nvGrpSpPr>
          <p:cNvPr id="22" name="Group 21"/>
          <p:cNvGrpSpPr/>
          <p:nvPr/>
        </p:nvGrpSpPr>
        <p:grpSpPr>
          <a:xfrm>
            <a:off x="6797318" y="5050758"/>
            <a:ext cx="3318043" cy="1025140"/>
            <a:chOff x="6797318" y="5050758"/>
            <a:chExt cx="3318043" cy="1025140"/>
          </a:xfrm>
        </p:grpSpPr>
        <p:pic>
          <p:nvPicPr>
            <p:cNvPr id="23" name="Picture 22"/>
            <p:cNvPicPr>
              <a:picLocks noChangeAspect="1"/>
            </p:cNvPicPr>
            <p:nvPr/>
          </p:nvPicPr>
          <p:blipFill>
            <a:blip r:embed="rId4"/>
            <a:stretch>
              <a:fillRect/>
            </a:stretch>
          </p:blipFill>
          <p:spPr>
            <a:xfrm>
              <a:off x="7987568" y="5063284"/>
              <a:ext cx="1333956" cy="1000467"/>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a:ext>
              </a:extLst>
            </a:blip>
            <a:srcRect r="66909"/>
            <a:stretch/>
          </p:blipFill>
          <p:spPr>
            <a:xfrm>
              <a:off x="6797318" y="5050758"/>
              <a:ext cx="1190249" cy="1025140"/>
            </a:xfrm>
            <a:prstGeom prst="rect">
              <a:avLst/>
            </a:prstGeom>
          </p:spPr>
        </p:pic>
        <p:sp>
          <p:nvSpPr>
            <p:cNvPr id="25" name="TextBox 24"/>
            <p:cNvSpPr txBox="1"/>
            <p:nvPr/>
          </p:nvSpPr>
          <p:spPr>
            <a:xfrm>
              <a:off x="9699863" y="5334759"/>
              <a:ext cx="415498" cy="369332"/>
            </a:xfrm>
            <a:prstGeom prst="rect">
              <a:avLst/>
            </a:prstGeom>
            <a:noFill/>
          </p:spPr>
          <p:txBody>
            <a:bodyPr wrap="none" rtlCol="0">
              <a:spAutoFit/>
            </a:bodyPr>
            <a:lstStyle/>
            <a:p>
              <a:r>
                <a:rPr lang="mr-IN" b="1" dirty="0"/>
                <a:t>…</a:t>
              </a:r>
              <a:endParaRPr lang="en-US" b="1" dirty="0"/>
            </a:p>
          </p:txBody>
        </p:sp>
      </p:grpSp>
    </p:spTree>
    <p:extLst>
      <p:ext uri="{BB962C8B-B14F-4D97-AF65-F5344CB8AC3E}">
        <p14:creationId xmlns:p14="http://schemas.microsoft.com/office/powerpoint/2010/main" val="1906327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ea typeface="Helvetica" charset="0"/>
                <a:cs typeface="Helvetica" charset="0"/>
              </a:rPr>
              <a:t>Application 1: 3D viewpoint estimation</a:t>
            </a:r>
          </a:p>
        </p:txBody>
      </p:sp>
      <p:pic>
        <p:nvPicPr>
          <p:cNvPr id="14" name="Picture 13"/>
          <p:cNvPicPr>
            <a:picLocks noChangeAspect="1"/>
          </p:cNvPicPr>
          <p:nvPr/>
        </p:nvPicPr>
        <p:blipFill>
          <a:blip r:embed="rId4"/>
          <a:stretch>
            <a:fillRect/>
          </a:stretch>
        </p:blipFill>
        <p:spPr>
          <a:xfrm>
            <a:off x="911435" y="2372889"/>
            <a:ext cx="4859143" cy="3539833"/>
          </a:xfrm>
          <a:prstGeom prst="rect">
            <a:avLst/>
          </a:prstGeom>
        </p:spPr>
      </p:pic>
      <p:sp>
        <p:nvSpPr>
          <p:cNvPr id="15" name="Rectangle 14"/>
          <p:cNvSpPr/>
          <p:nvPr/>
        </p:nvSpPr>
        <p:spPr>
          <a:xfrm>
            <a:off x="1354076" y="3140968"/>
            <a:ext cx="3840427" cy="2253757"/>
          </a:xfrm>
          <a:prstGeom prst="rect">
            <a:avLst/>
          </a:prstGeom>
          <a:noFill/>
          <a:ln w="38100" cmpd="sng">
            <a:solidFill>
              <a:srgbClr val="00FF00"/>
            </a:solidFill>
          </a:ln>
        </p:spPr>
        <p:style>
          <a:lnRef idx="2">
            <a:schemeClr val="dk1"/>
          </a:lnRef>
          <a:fillRef idx="1">
            <a:schemeClr val="lt1"/>
          </a:fillRef>
          <a:effectRef idx="0">
            <a:schemeClr val="dk1"/>
          </a:effectRef>
          <a:fontRef idx="minor">
            <a:schemeClr val="dk1"/>
          </a:fontRef>
        </p:style>
        <p:txBody>
          <a:bodyPr lIns="121917" tIns="60958" rIns="121917" bIns="60958" rtlCol="0" anchor="ctr"/>
          <a:lstStyle/>
          <a:p>
            <a:pPr algn="ctr"/>
            <a:endParaRPr lang="en-US" dirty="0">
              <a:solidFill>
                <a:srgbClr val="00FF00"/>
              </a:solidFill>
              <a:latin typeface="Helvetica" charset="0"/>
              <a:ea typeface="Helvetica" charset="0"/>
              <a:cs typeface="Helvetica" charset="0"/>
            </a:endParaRPr>
          </a:p>
        </p:txBody>
      </p:sp>
      <p:sp>
        <p:nvSpPr>
          <p:cNvPr id="16" name="TextBox 15"/>
          <p:cNvSpPr txBox="1"/>
          <p:nvPr/>
        </p:nvSpPr>
        <p:spPr>
          <a:xfrm>
            <a:off x="3983765" y="2468893"/>
            <a:ext cx="1728192" cy="69762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pPr algn="ctr"/>
            <a:r>
              <a:rPr lang="en-US" altLang="zh-CN" sz="3700" b="1" dirty="0">
                <a:solidFill>
                  <a:srgbClr val="66FF66"/>
                </a:solidFill>
                <a:latin typeface="Helvetica" charset="0"/>
                <a:ea typeface="Helvetica" charset="0"/>
                <a:cs typeface="Helvetica" charset="0"/>
              </a:rPr>
              <a:t>car</a:t>
            </a:r>
            <a:endParaRPr lang="en-US" sz="3700" b="1" dirty="0">
              <a:solidFill>
                <a:srgbClr val="66FF66"/>
              </a:solidFill>
              <a:latin typeface="Helvetica" charset="0"/>
              <a:ea typeface="Helvetica" charset="0"/>
              <a:cs typeface="Helvetica" charset="0"/>
            </a:endParaRPr>
          </a:p>
        </p:txBody>
      </p:sp>
      <p:pic>
        <p:nvPicPr>
          <p:cNvPr id="3" name="Picture 2" descr="Untitled-8.png"/>
          <p:cNvPicPr>
            <a:picLocks noChangeAspect="1"/>
          </p:cNvPicPr>
          <p:nvPr/>
        </p:nvPicPr>
        <p:blipFill>
          <a:blip r:embed="rId5">
            <a:alphaModFix amt="76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79569">
            <a:off x="1496411" y="2894890"/>
            <a:ext cx="3648405" cy="2504072"/>
          </a:xfrm>
          <a:prstGeom prst="rect">
            <a:avLst/>
          </a:prstGeom>
        </p:spPr>
      </p:pic>
      <p:grpSp>
        <p:nvGrpSpPr>
          <p:cNvPr id="54" name="Group 53"/>
          <p:cNvGrpSpPr/>
          <p:nvPr/>
        </p:nvGrpSpPr>
        <p:grpSpPr>
          <a:xfrm>
            <a:off x="1400843" y="2969155"/>
            <a:ext cx="3716902" cy="2692053"/>
            <a:chOff x="1400843" y="2969155"/>
            <a:chExt cx="3716902" cy="2692053"/>
          </a:xfrm>
        </p:grpSpPr>
        <p:cxnSp>
          <p:nvCxnSpPr>
            <p:cNvPr id="11" name="Straight Connector 10"/>
            <p:cNvCxnSpPr/>
            <p:nvPr/>
          </p:nvCxnSpPr>
          <p:spPr>
            <a:xfrm>
              <a:off x="1403822" y="3551053"/>
              <a:ext cx="0" cy="160295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994421" y="4058258"/>
              <a:ext cx="0" cy="160295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400843" y="5154004"/>
              <a:ext cx="1587621" cy="504196"/>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991442" y="3174568"/>
              <a:ext cx="2126303" cy="91803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2994419" y="4257656"/>
              <a:ext cx="2123326" cy="1387888"/>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17745" y="3155894"/>
              <a:ext cx="0" cy="1101762"/>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456876" y="2969156"/>
              <a:ext cx="2465483" cy="616238"/>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885003" y="2969155"/>
              <a:ext cx="1195386" cy="205413"/>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422498" y="3588403"/>
              <a:ext cx="1587621" cy="504196"/>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grpSp>
      <p:sp>
        <p:nvSpPr>
          <p:cNvPr id="21" name="Title 1"/>
          <p:cNvSpPr txBox="1">
            <a:spLocks/>
          </p:cNvSpPr>
          <p:nvPr/>
        </p:nvSpPr>
        <p:spPr>
          <a:xfrm>
            <a:off x="4880497" y="1504416"/>
            <a:ext cx="8229600" cy="857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lumMod val="95000"/>
                  </a:schemeClr>
                </a:solidFill>
                <a:latin typeface="Arial" panose="020B0604020202020204" pitchFamily="34" charset="0"/>
                <a:ea typeface="+mj-ea"/>
                <a:cs typeface="Arial" panose="020B0604020202020204" pitchFamily="34" charset="0"/>
              </a:defRPr>
            </a:lvl1pPr>
          </a:lstStyle>
          <a:p>
            <a:pPr algn="ctr"/>
            <a:r>
              <a:rPr lang="en-US" sz="3200" dirty="0">
                <a:solidFill>
                  <a:schemeClr val="tx1"/>
                </a:solidFill>
                <a:latin typeface="Helvetica" charset="0"/>
                <a:ea typeface="Helvetica" charset="0"/>
                <a:cs typeface="Helvetica" charset="0"/>
              </a:rPr>
              <a:t>3D Viewpoint Estimation</a:t>
            </a:r>
          </a:p>
        </p:txBody>
      </p:sp>
      <p:grpSp>
        <p:nvGrpSpPr>
          <p:cNvPr id="66" name="Group 65"/>
          <p:cNvGrpSpPr/>
          <p:nvPr/>
        </p:nvGrpSpPr>
        <p:grpSpPr>
          <a:xfrm>
            <a:off x="6403084" y="2759232"/>
            <a:ext cx="5029161" cy="3145322"/>
            <a:chOff x="6323850" y="2937290"/>
            <a:chExt cx="5029161" cy="3145322"/>
          </a:xfrm>
        </p:grpSpPr>
        <p:sp>
          <p:nvSpPr>
            <p:cNvPr id="5" name="Oval 4"/>
            <p:cNvSpPr/>
            <p:nvPr/>
          </p:nvSpPr>
          <p:spPr>
            <a:xfrm>
              <a:off x="6675658" y="3840501"/>
              <a:ext cx="4677353" cy="1718892"/>
            </a:xfrm>
            <a:prstGeom prst="ellipse">
              <a:avLst/>
            </a:prstGeom>
            <a:solidFill>
              <a:schemeClr val="bg1">
                <a:lumMod val="9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charset="0"/>
                <a:ea typeface="Helvetica" charset="0"/>
                <a:cs typeface="Helvetica" charset="0"/>
              </a:endParaRPr>
            </a:p>
          </p:txBody>
        </p:sp>
        <p:cxnSp>
          <p:nvCxnSpPr>
            <p:cNvPr id="7" name="Straight Connector 6"/>
            <p:cNvCxnSpPr/>
            <p:nvPr/>
          </p:nvCxnSpPr>
          <p:spPr>
            <a:xfrm flipH="1">
              <a:off x="7499060" y="4676561"/>
              <a:ext cx="1463040" cy="6597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290684" y="3666685"/>
              <a:ext cx="1704613" cy="9962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995297" y="4662913"/>
              <a:ext cx="257885" cy="8740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Pie 51"/>
            <p:cNvSpPr/>
            <p:nvPr/>
          </p:nvSpPr>
          <p:spPr>
            <a:xfrm>
              <a:off x="7802405" y="4092598"/>
              <a:ext cx="2348610" cy="1148297"/>
            </a:xfrm>
            <a:prstGeom prst="pie">
              <a:avLst>
                <a:gd name="adj1" fmla="val 4477029"/>
                <a:gd name="adj2" fmla="val 920250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charset="0"/>
                <a:ea typeface="Helvetica" charset="0"/>
                <a:cs typeface="Helvetica" charset="0"/>
              </a:endParaRPr>
            </a:p>
          </p:txBody>
        </p:sp>
        <p:sp>
          <p:nvSpPr>
            <p:cNvPr id="58" name="Pie 57"/>
            <p:cNvSpPr/>
            <p:nvPr/>
          </p:nvSpPr>
          <p:spPr>
            <a:xfrm>
              <a:off x="7674210" y="3666685"/>
              <a:ext cx="2458730" cy="1978859"/>
            </a:xfrm>
            <a:prstGeom prst="pie">
              <a:avLst>
                <a:gd name="adj1" fmla="val 9341212"/>
                <a:gd name="adj2" fmla="val 1262293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charset="0"/>
                <a:ea typeface="Helvetica" charset="0"/>
                <a:cs typeface="Helvetica" charset="0"/>
              </a:endParaRPr>
            </a:p>
          </p:txBody>
        </p:sp>
        <p:pic>
          <p:nvPicPr>
            <p:cNvPr id="39" name="Picture 38" descr="Untitled-8.png"/>
            <p:cNvPicPr>
              <a:picLocks noChangeAspect="1"/>
            </p:cNvPicPr>
            <p:nvPr/>
          </p:nvPicPr>
          <p:blipFill>
            <a:blip r:embed="rId5">
              <a:alphaModFix amt="76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179569">
              <a:off x="8358623" y="4116669"/>
              <a:ext cx="1338493" cy="918671"/>
            </a:xfrm>
            <a:prstGeom prst="rect">
              <a:avLst/>
            </a:prstGeom>
            <a:noFill/>
            <a:effectLst>
              <a:outerShdw dir="4680000" algn="t" rotWithShape="0">
                <a:prstClr val="black"/>
              </a:outerShdw>
            </a:effectLst>
          </p:spPr>
        </p:pic>
        <p:pic>
          <p:nvPicPr>
            <p:cNvPr id="60" name="Picture 59" descr="Untitled-2.pn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8114818" flipH="1">
              <a:off x="7148913" y="3568030"/>
              <a:ext cx="648072" cy="372641"/>
            </a:xfrm>
            <a:prstGeom prst="rect">
              <a:avLst/>
            </a:prstGeom>
          </p:spPr>
        </p:pic>
        <p:sp>
          <p:nvSpPr>
            <p:cNvPr id="61" name="Shape 213"/>
            <p:cNvSpPr txBox="1"/>
            <p:nvPr/>
          </p:nvSpPr>
          <p:spPr>
            <a:xfrm>
              <a:off x="8005775" y="5559393"/>
              <a:ext cx="17144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dirty="0">
                  <a:solidFill>
                    <a:schemeClr val="dk1"/>
                  </a:solidFill>
                  <a:latin typeface="Helvetica" charset="0"/>
                  <a:ea typeface="Helvetica" charset="0"/>
                  <a:cs typeface="Helvetica" charset="0"/>
                  <a:sym typeface="Calibri"/>
                </a:rPr>
                <a:t>azimuth</a:t>
              </a:r>
            </a:p>
          </p:txBody>
        </p:sp>
        <p:sp>
          <p:nvSpPr>
            <p:cNvPr id="62" name="Shape 213"/>
            <p:cNvSpPr txBox="1"/>
            <p:nvPr/>
          </p:nvSpPr>
          <p:spPr>
            <a:xfrm>
              <a:off x="6781610" y="4325998"/>
              <a:ext cx="17144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dirty="0">
                  <a:solidFill>
                    <a:schemeClr val="dk1"/>
                  </a:solidFill>
                  <a:latin typeface="Helvetica" charset="0"/>
                  <a:ea typeface="Helvetica" charset="0"/>
                  <a:cs typeface="Helvetica" charset="0"/>
                  <a:sym typeface="Calibri"/>
                </a:rPr>
                <a:t>elevation</a:t>
              </a:r>
            </a:p>
          </p:txBody>
        </p:sp>
        <p:sp>
          <p:nvSpPr>
            <p:cNvPr id="63" name="Shape 213"/>
            <p:cNvSpPr txBox="1"/>
            <p:nvPr/>
          </p:nvSpPr>
          <p:spPr>
            <a:xfrm>
              <a:off x="7229293" y="2937290"/>
              <a:ext cx="3173205"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dk1"/>
                  </a:solidFill>
                  <a:latin typeface="Helvetica" charset="0"/>
                  <a:ea typeface="Helvetica" charset="0"/>
                  <a:cs typeface="Helvetica" charset="0"/>
                  <a:sym typeface="Calibri"/>
                </a:rPr>
                <a:t>i</a:t>
              </a:r>
              <a:r>
                <a:rPr lang="en" sz="2800" b="1" i="0" u="none" strike="noStrike" cap="none" baseline="0" dirty="0">
                  <a:solidFill>
                    <a:schemeClr val="dk1"/>
                  </a:solidFill>
                  <a:latin typeface="Helvetica" charset="0"/>
                  <a:ea typeface="Helvetica" charset="0"/>
                  <a:cs typeface="Helvetica" charset="0"/>
                  <a:sym typeface="Calibri"/>
                </a:rPr>
                <a:t>n-plane</a:t>
              </a:r>
              <a:r>
                <a:rPr lang="en" sz="2800" b="1" i="0" u="none" strike="noStrike" cap="none" dirty="0">
                  <a:solidFill>
                    <a:schemeClr val="dk1"/>
                  </a:solidFill>
                  <a:latin typeface="Helvetica" charset="0"/>
                  <a:ea typeface="Helvetica" charset="0"/>
                  <a:cs typeface="Helvetica" charset="0"/>
                  <a:sym typeface="Calibri"/>
                </a:rPr>
                <a:t> rotation</a:t>
              </a:r>
              <a:endParaRPr lang="en" sz="2800" b="1" i="0" u="none" strike="noStrike" cap="none" baseline="0" dirty="0">
                <a:solidFill>
                  <a:schemeClr val="dk1"/>
                </a:solidFill>
                <a:latin typeface="Helvetica" charset="0"/>
                <a:ea typeface="Helvetica" charset="0"/>
                <a:cs typeface="Helvetica" charset="0"/>
                <a:sym typeface="Calibri"/>
              </a:endParaRPr>
            </a:p>
          </p:txBody>
        </p:sp>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3850" y="2948658"/>
              <a:ext cx="948759" cy="805692"/>
            </a:xfrm>
            <a:prstGeom prst="rect">
              <a:avLst/>
            </a:prstGeom>
          </p:spPr>
        </p:pic>
      </p:grpSp>
      <p:sp>
        <p:nvSpPr>
          <p:cNvPr id="4" name="TextBox 3"/>
          <p:cNvSpPr txBox="1"/>
          <p:nvPr/>
        </p:nvSpPr>
        <p:spPr>
          <a:xfrm>
            <a:off x="2497895" y="981846"/>
            <a:ext cx="7285008" cy="646331"/>
          </a:xfrm>
          <a:prstGeom prst="rect">
            <a:avLst/>
          </a:prstGeom>
          <a:noFill/>
        </p:spPr>
        <p:txBody>
          <a:bodyPr wrap="none" rtlCol="0">
            <a:spAutoFit/>
          </a:bodyPr>
          <a:lstStyle/>
          <a:p>
            <a:pPr algn="ctr"/>
            <a:r>
              <a:rPr lang="en-US" dirty="0">
                <a:latin typeface="Helvetica" charset="0"/>
                <a:ea typeface="Helvetica" charset="0"/>
                <a:cs typeface="Helvetica" charset="0"/>
              </a:rPr>
              <a:t>ICCV 2015 oral: </a:t>
            </a:r>
            <a:r>
              <a:rPr lang="en-US" b="1" dirty="0">
                <a:latin typeface="Helvetica" charset="0"/>
                <a:ea typeface="Helvetica" charset="0"/>
                <a:cs typeface="Helvetica" charset="0"/>
              </a:rPr>
              <a:t>Render for CNN: Viewpoint Estimation in Images </a:t>
            </a:r>
          </a:p>
          <a:p>
            <a:pPr algn="ctr"/>
            <a:r>
              <a:rPr lang="en-US" b="1" dirty="0">
                <a:latin typeface="Helvetica" charset="0"/>
                <a:ea typeface="Helvetica" charset="0"/>
                <a:cs typeface="Helvetica" charset="0"/>
              </a:rPr>
              <a:t>Using CNNs Trained with Rendered 3D Model Views</a:t>
            </a:r>
          </a:p>
        </p:txBody>
      </p:sp>
    </p:spTree>
    <p:custDataLst>
      <p:tags r:id="rId1"/>
    </p:custDataLst>
    <p:extLst>
      <p:ext uri="{BB962C8B-B14F-4D97-AF65-F5344CB8AC3E}">
        <p14:creationId xmlns:p14="http://schemas.microsoft.com/office/powerpoint/2010/main" val="179179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256601" y="1504182"/>
            <a:ext cx="51911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altLang="zh-CN" sz="2400" kern="1200" dirty="0">
                <a:latin typeface="Arial" panose="020B0604020202020204" pitchFamily="34" charset="0"/>
                <a:cs typeface="Arial" panose="020B0604020202020204" pitchFamily="34" charset="0"/>
              </a:rPr>
              <a:t>PASCAL3D+</a:t>
            </a:r>
            <a:r>
              <a:rPr lang="zh-CN" altLang="en-US" sz="2400" kern="1200" dirty="0">
                <a:latin typeface="Arial" panose="020B0604020202020204" pitchFamily="34" charset="0"/>
                <a:cs typeface="Arial" panose="020B0604020202020204" pitchFamily="34" charset="0"/>
              </a:rPr>
              <a:t> </a:t>
            </a:r>
            <a:r>
              <a:rPr lang="en-US" altLang="zh-CN" sz="2400" kern="1200" dirty="0">
                <a:latin typeface="Arial" panose="020B0604020202020204" pitchFamily="34" charset="0"/>
                <a:cs typeface="Arial" panose="020B0604020202020204" pitchFamily="34" charset="0"/>
              </a:rPr>
              <a:t>dataset</a:t>
            </a:r>
            <a:r>
              <a:rPr lang="zh-CN" altLang="en-US" sz="2400" kern="1200" dirty="0">
                <a:latin typeface="Arial" panose="020B0604020202020204" pitchFamily="34" charset="0"/>
                <a:cs typeface="Arial" panose="020B0604020202020204" pitchFamily="34" charset="0"/>
              </a:rPr>
              <a:t> </a:t>
            </a:r>
            <a:r>
              <a:rPr lang="en-US" altLang="zh-CN" sz="2400" kern="1200" dirty="0">
                <a:latin typeface="Arial" panose="020B0604020202020204" pitchFamily="34" charset="0"/>
                <a:cs typeface="Arial" panose="020B0604020202020204" pitchFamily="34" charset="0"/>
              </a:rPr>
              <a:t>[Xiang</a:t>
            </a:r>
            <a:r>
              <a:rPr lang="zh-CN" altLang="en-US" sz="2400" kern="1200" dirty="0">
                <a:latin typeface="Arial" panose="020B0604020202020204" pitchFamily="34" charset="0"/>
                <a:cs typeface="Arial" panose="020B0604020202020204" pitchFamily="34" charset="0"/>
              </a:rPr>
              <a:t> </a:t>
            </a:r>
            <a:r>
              <a:rPr lang="en-US" altLang="zh-CN" sz="2400" kern="1200" dirty="0">
                <a:latin typeface="Arial" panose="020B0604020202020204" pitchFamily="34" charset="0"/>
                <a:cs typeface="Arial" panose="020B0604020202020204" pitchFamily="34" charset="0"/>
              </a:rPr>
              <a:t>et</a:t>
            </a:r>
            <a:r>
              <a:rPr lang="zh-CN" altLang="en-US" sz="2400" kern="1200" dirty="0">
                <a:latin typeface="Arial" panose="020B0604020202020204" pitchFamily="34" charset="0"/>
                <a:cs typeface="Arial" panose="020B0604020202020204" pitchFamily="34" charset="0"/>
              </a:rPr>
              <a:t> </a:t>
            </a:r>
            <a:r>
              <a:rPr lang="en-US" altLang="zh-CN" sz="2400" kern="1200" dirty="0">
                <a:latin typeface="Arial" panose="020B0604020202020204" pitchFamily="34" charset="0"/>
                <a:cs typeface="Arial" panose="020B0604020202020204" pitchFamily="34" charset="0"/>
              </a:rPr>
              <a:t>al.]</a:t>
            </a:r>
            <a:endParaRPr lang="en-US" sz="2400" kern="1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9666" t="40343" r="27879" b="8777"/>
          <a:stretch/>
        </p:blipFill>
        <p:spPr bwMode="auto">
          <a:xfrm>
            <a:off x="6174154" y="3399692"/>
            <a:ext cx="3868616" cy="2872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58334" y="3175263"/>
            <a:ext cx="4185364" cy="322912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bg1"/>
                </a:solidFill>
              </a:rPr>
              <a:t>Accurate viewpoint l</a:t>
            </a:r>
            <a:r>
              <a:rPr lang="en-US" altLang="zh-CN" dirty="0">
                <a:solidFill>
                  <a:schemeClr val="bg1"/>
                </a:solidFill>
              </a:rPr>
              <a:t>abel</a:t>
            </a:r>
            <a:r>
              <a:rPr lang="zh-CN" altLang="en-US" dirty="0">
                <a:solidFill>
                  <a:schemeClr val="bg1"/>
                </a:solidFill>
              </a:rPr>
              <a:t> </a:t>
            </a:r>
            <a:r>
              <a:rPr lang="en-US" altLang="zh-CN" dirty="0">
                <a:solidFill>
                  <a:schemeClr val="bg1"/>
                </a:solidFill>
              </a:rPr>
              <a:t>acquisition</a:t>
            </a:r>
            <a:r>
              <a:rPr lang="zh-CN" altLang="en-US" dirty="0">
                <a:solidFill>
                  <a:schemeClr val="bg1"/>
                </a:solidFill>
              </a:rPr>
              <a:t> </a:t>
            </a:r>
            <a:r>
              <a:rPr lang="en-US" altLang="zh-CN" dirty="0">
                <a:solidFill>
                  <a:schemeClr val="bg1"/>
                </a:solidFill>
              </a:rPr>
              <a:t>is</a:t>
            </a:r>
            <a:r>
              <a:rPr lang="zh-CN" altLang="en-US" dirty="0">
                <a:solidFill>
                  <a:schemeClr val="bg1"/>
                </a:solidFill>
              </a:rPr>
              <a:t> </a:t>
            </a:r>
            <a:r>
              <a:rPr lang="en-US" altLang="zh-CN" dirty="0">
                <a:solidFill>
                  <a:schemeClr val="bg1"/>
                </a:solidFill>
              </a:rPr>
              <a:t>expensive</a:t>
            </a:r>
            <a:endParaRPr lang="en-US"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75437" y="1122341"/>
            <a:ext cx="6194194" cy="5644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p:cNvSpPr/>
          <p:nvPr/>
        </p:nvSpPr>
        <p:spPr>
          <a:xfrm>
            <a:off x="1298812" y="4294494"/>
            <a:ext cx="3041176" cy="1669577"/>
          </a:xfrm>
          <a:prstGeom prst="rect">
            <a:avLst/>
          </a:prstGeom>
          <a:noFill/>
          <a:ln w="38100">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p:cNvSpPr/>
          <p:nvPr/>
        </p:nvSpPr>
        <p:spPr>
          <a:xfrm>
            <a:off x="7376615" y="4913194"/>
            <a:ext cx="600501" cy="334370"/>
          </a:xfrm>
          <a:prstGeom prst="rect">
            <a:avLst/>
          </a:prstGeom>
          <a:noFill/>
          <a:ln w="38100">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 name="Rectangle 2"/>
          <p:cNvSpPr/>
          <p:nvPr/>
        </p:nvSpPr>
        <p:spPr>
          <a:xfrm>
            <a:off x="4339988" y="3036106"/>
            <a:ext cx="2829555" cy="13975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latin typeface="Helvetica" charset="0"/>
                <a:ea typeface="Helvetica" charset="0"/>
                <a:cs typeface="Helvetica" charset="0"/>
              </a:rPr>
              <a:t>Annotation takes</a:t>
            </a:r>
          </a:p>
          <a:p>
            <a:pPr algn="ctr"/>
            <a:r>
              <a:rPr lang="en-US" b="1" dirty="0">
                <a:solidFill>
                  <a:srgbClr val="FF0000"/>
                </a:solidFill>
                <a:latin typeface="Helvetica" charset="0"/>
                <a:ea typeface="Helvetica" charset="0"/>
                <a:cs typeface="Helvetica" charset="0"/>
              </a:rPr>
              <a:t>~1 min per object</a:t>
            </a:r>
          </a:p>
        </p:txBody>
      </p:sp>
    </p:spTree>
    <p:extLst>
      <p:ext uri="{BB962C8B-B14F-4D97-AF65-F5344CB8AC3E}">
        <p14:creationId xmlns:p14="http://schemas.microsoft.com/office/powerpoint/2010/main" val="996393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93" y="85345"/>
            <a:ext cx="11867822" cy="731519"/>
          </a:xfrm>
        </p:spPr>
        <p:txBody>
          <a:bodyPr/>
          <a:lstStyle/>
          <a:p>
            <a:endParaRPr lang="en-US" dirty="0">
              <a:latin typeface="Helvetica" charset="0"/>
              <a:ea typeface="Helvetica" charset="0"/>
              <a:cs typeface="Helvetica" charset="0"/>
            </a:endParaRPr>
          </a:p>
        </p:txBody>
      </p:sp>
      <p:sp>
        <p:nvSpPr>
          <p:cNvPr id="4" name="Rectangle 41"/>
          <p:cNvSpPr>
            <a:spLocks noChangeArrowheads="1"/>
          </p:cNvSpPr>
          <p:nvPr/>
        </p:nvSpPr>
        <p:spPr bwMode="auto">
          <a:xfrm>
            <a:off x="511775" y="13601700"/>
            <a:ext cx="540582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b="1">
                <a:latin typeface="Helvetica" charset="0"/>
                <a:ea typeface="Helvetica" charset="0"/>
                <a:cs typeface="Helvetica" charset="0"/>
              </a:rPr>
              <a:t>30K</a:t>
            </a:r>
            <a:r>
              <a:rPr lang="en-US">
                <a:latin typeface="Helvetica" charset="0"/>
                <a:ea typeface="Helvetica" charset="0"/>
                <a:cs typeface="Helvetica" charset="0"/>
              </a:rPr>
              <a:t> images with viewpoint labels</a:t>
            </a:r>
            <a:r>
              <a:rPr lang="zh-CN" altLang="en-US">
                <a:latin typeface="Helvetica" charset="0"/>
                <a:ea typeface="Helvetica" charset="0"/>
                <a:cs typeface="Helvetica" charset="0"/>
              </a:rPr>
              <a:t> </a:t>
            </a:r>
            <a:r>
              <a:rPr lang="en-US" altLang="zh-CN">
                <a:latin typeface="Helvetica" charset="0"/>
                <a:ea typeface="Helvetica" charset="0"/>
                <a:cs typeface="Helvetica" charset="0"/>
              </a:rPr>
              <a:t>in</a:t>
            </a:r>
            <a:r>
              <a:rPr lang="zh-CN" altLang="en-US">
                <a:latin typeface="Helvetica" charset="0"/>
                <a:ea typeface="Helvetica" charset="0"/>
                <a:cs typeface="Helvetica" charset="0"/>
              </a:rPr>
              <a:t> </a:t>
            </a:r>
            <a:r>
              <a:rPr lang="en-US" altLang="zh-CN">
                <a:latin typeface="Helvetica" charset="0"/>
                <a:ea typeface="Helvetica" charset="0"/>
                <a:cs typeface="Helvetica" charset="0"/>
              </a:rPr>
              <a:t>PASCAL3D+</a:t>
            </a:r>
            <a:r>
              <a:rPr lang="zh-CN" altLang="en-US">
                <a:latin typeface="Helvetica" charset="0"/>
                <a:ea typeface="Helvetica" charset="0"/>
                <a:cs typeface="Helvetica" charset="0"/>
              </a:rPr>
              <a:t> </a:t>
            </a:r>
            <a:r>
              <a:rPr lang="en-US" altLang="zh-CN">
                <a:latin typeface="Helvetica" charset="0"/>
                <a:ea typeface="Helvetica" charset="0"/>
                <a:cs typeface="Helvetica" charset="0"/>
              </a:rPr>
              <a:t>dataset</a:t>
            </a:r>
            <a:r>
              <a:rPr lang="zh-CN" altLang="en-US">
                <a:latin typeface="Helvetica" charset="0"/>
                <a:ea typeface="Helvetica" charset="0"/>
                <a:cs typeface="Helvetica" charset="0"/>
              </a:rPr>
              <a:t> </a:t>
            </a:r>
            <a:r>
              <a:rPr lang="en-US" altLang="zh-CN">
                <a:latin typeface="Helvetica" charset="0"/>
                <a:ea typeface="Helvetica" charset="0"/>
                <a:cs typeface="Helvetica" charset="0"/>
              </a:rPr>
              <a:t>[Xiang</a:t>
            </a:r>
            <a:r>
              <a:rPr lang="zh-CN" altLang="en-US">
                <a:latin typeface="Helvetica" charset="0"/>
                <a:ea typeface="Helvetica" charset="0"/>
                <a:cs typeface="Helvetica" charset="0"/>
              </a:rPr>
              <a:t> </a:t>
            </a:r>
            <a:r>
              <a:rPr lang="en-US" altLang="zh-CN">
                <a:latin typeface="Helvetica" charset="0"/>
                <a:ea typeface="Helvetica" charset="0"/>
                <a:cs typeface="Helvetica" charset="0"/>
              </a:rPr>
              <a:t>et</a:t>
            </a:r>
            <a:r>
              <a:rPr lang="zh-CN" altLang="en-US">
                <a:latin typeface="Helvetica" charset="0"/>
                <a:ea typeface="Helvetica" charset="0"/>
                <a:cs typeface="Helvetica" charset="0"/>
              </a:rPr>
              <a:t> </a:t>
            </a:r>
            <a:r>
              <a:rPr lang="en-US" altLang="zh-CN">
                <a:latin typeface="Helvetica" charset="0"/>
                <a:ea typeface="Helvetica" charset="0"/>
                <a:cs typeface="Helvetica" charset="0"/>
              </a:rPr>
              <a:t>al.]</a:t>
            </a:r>
            <a:endParaRPr lang="en-US">
              <a:latin typeface="Helvetica" charset="0"/>
              <a:ea typeface="Helvetica" charset="0"/>
              <a:cs typeface="Helvetica"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07915" y="10960100"/>
            <a:ext cx="288972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331637" y="10267950"/>
            <a:ext cx="581531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3200" b="1">
                <a:solidFill>
                  <a:schemeClr val="tx2"/>
                </a:solidFill>
                <a:latin typeface="Helvetica" charset="0"/>
                <a:ea typeface="Helvetica" charset="0"/>
                <a:cs typeface="Helvetica" charset="0"/>
              </a:rPr>
              <a:t>High</a:t>
            </a:r>
            <a:r>
              <a:rPr lang="en-US" altLang="zh-CN" sz="3200" b="1">
                <a:solidFill>
                  <a:schemeClr val="tx2"/>
                </a:solidFill>
                <a:latin typeface="Helvetica" charset="0"/>
                <a:ea typeface="Helvetica" charset="0"/>
                <a:cs typeface="Helvetica" charset="0"/>
              </a:rPr>
              <a:t>-cost</a:t>
            </a:r>
            <a:r>
              <a:rPr lang="zh-CN" altLang="en-US" sz="3200" b="1">
                <a:solidFill>
                  <a:schemeClr val="tx2"/>
                </a:solidFill>
                <a:latin typeface="Helvetica" charset="0"/>
                <a:ea typeface="Helvetica" charset="0"/>
                <a:cs typeface="Helvetica" charset="0"/>
              </a:rPr>
              <a:t> </a:t>
            </a:r>
            <a:r>
              <a:rPr lang="en-US" altLang="zh-CN" sz="3200" b="1">
                <a:solidFill>
                  <a:schemeClr val="tx2"/>
                </a:solidFill>
                <a:latin typeface="Helvetica" charset="0"/>
                <a:ea typeface="Helvetica" charset="0"/>
                <a:cs typeface="Helvetica" charset="0"/>
              </a:rPr>
              <a:t>Label</a:t>
            </a:r>
            <a:r>
              <a:rPr lang="zh-CN" altLang="en-US" sz="3200" b="1">
                <a:solidFill>
                  <a:schemeClr val="tx2"/>
                </a:solidFill>
                <a:latin typeface="Helvetica" charset="0"/>
                <a:ea typeface="Helvetica" charset="0"/>
                <a:cs typeface="Helvetica" charset="0"/>
              </a:rPr>
              <a:t> </a:t>
            </a:r>
            <a:r>
              <a:rPr lang="en-US" altLang="zh-CN" sz="3200" b="1">
                <a:solidFill>
                  <a:schemeClr val="tx2"/>
                </a:solidFill>
                <a:latin typeface="Helvetica" charset="0"/>
                <a:ea typeface="Helvetica" charset="0"/>
                <a:cs typeface="Helvetica" charset="0"/>
              </a:rPr>
              <a:t>Acquisition</a:t>
            </a:r>
            <a:endParaRPr lang="en-US" altLang="zh-CN" sz="3200">
              <a:solidFill>
                <a:schemeClr val="tx2"/>
              </a:solidFill>
              <a:latin typeface="Helvetica" charset="0"/>
              <a:ea typeface="Helvetica" charset="0"/>
              <a:cs typeface="Helvetica" charset="0"/>
            </a:endParaRPr>
          </a:p>
        </p:txBody>
      </p:sp>
      <p:pic>
        <p:nvPicPr>
          <p:cNvPr id="7"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77214" y="11218863"/>
            <a:ext cx="6379536" cy="239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6753119" y="10244138"/>
            <a:ext cx="43388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altLang="zh-CN" sz="3200" b="1">
                <a:solidFill>
                  <a:schemeClr val="tx2"/>
                </a:solidFill>
                <a:latin typeface="Helvetica" charset="0"/>
                <a:ea typeface="Helvetica" charset="0"/>
                <a:cs typeface="Helvetica" charset="0"/>
              </a:rPr>
              <a:t>High-capacity</a:t>
            </a:r>
            <a:r>
              <a:rPr lang="zh-CN" altLang="en-US" sz="3200" b="1">
                <a:solidFill>
                  <a:schemeClr val="tx2"/>
                </a:solidFill>
                <a:latin typeface="Helvetica" charset="0"/>
                <a:ea typeface="Helvetica" charset="0"/>
                <a:cs typeface="Helvetica" charset="0"/>
              </a:rPr>
              <a:t> </a:t>
            </a:r>
            <a:r>
              <a:rPr lang="en-US" altLang="zh-CN" sz="3200" b="1">
                <a:solidFill>
                  <a:schemeClr val="tx2"/>
                </a:solidFill>
                <a:latin typeface="Helvetica" charset="0"/>
                <a:ea typeface="Helvetica" charset="0"/>
                <a:cs typeface="Helvetica" charset="0"/>
              </a:rPr>
              <a:t>Model</a:t>
            </a:r>
            <a:endParaRPr lang="en-US" sz="3200">
              <a:solidFill>
                <a:schemeClr val="tx2"/>
              </a:solidFill>
              <a:latin typeface="Helvetica" charset="0"/>
              <a:ea typeface="Helvetica" charset="0"/>
              <a:cs typeface="Helvetica" charset="0"/>
            </a:endParaRPr>
          </a:p>
        </p:txBody>
      </p:sp>
      <p:sp>
        <p:nvSpPr>
          <p:cNvPr id="9" name="Rectangle 44"/>
          <p:cNvSpPr>
            <a:spLocks noChangeArrowheads="1"/>
          </p:cNvSpPr>
          <p:nvPr/>
        </p:nvSpPr>
        <p:spPr bwMode="auto">
          <a:xfrm>
            <a:off x="6624600" y="13754100"/>
            <a:ext cx="4853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altLang="zh-CN" b="1">
                <a:latin typeface="Helvetica" charset="0"/>
                <a:ea typeface="Helvetica" charset="0"/>
                <a:cs typeface="Helvetica" charset="0"/>
              </a:rPr>
              <a:t>60M</a:t>
            </a:r>
            <a:r>
              <a:rPr lang="zh-CN" altLang="en-US">
                <a:latin typeface="Helvetica" charset="0"/>
                <a:ea typeface="Helvetica" charset="0"/>
                <a:cs typeface="Helvetica" charset="0"/>
              </a:rPr>
              <a:t> </a:t>
            </a:r>
            <a:r>
              <a:rPr lang="en-US" altLang="zh-CN">
                <a:latin typeface="Helvetica" charset="0"/>
                <a:ea typeface="Helvetica" charset="0"/>
                <a:cs typeface="Helvetica" charset="0"/>
              </a:rPr>
              <a:t>parameters.</a:t>
            </a:r>
            <a:r>
              <a:rPr lang="zh-CN" altLang="en-US">
                <a:latin typeface="Helvetica" charset="0"/>
                <a:ea typeface="Helvetica" charset="0"/>
                <a:cs typeface="Helvetica" charset="0"/>
              </a:rPr>
              <a:t> </a:t>
            </a:r>
            <a:r>
              <a:rPr lang="en-US" altLang="zh-CN">
                <a:latin typeface="Helvetica" charset="0"/>
                <a:ea typeface="Helvetica" charset="0"/>
                <a:cs typeface="Helvetica" charset="0"/>
              </a:rPr>
              <a:t>AlexNet</a:t>
            </a:r>
            <a:r>
              <a:rPr lang="zh-CN" altLang="en-US">
                <a:latin typeface="Helvetica" charset="0"/>
                <a:ea typeface="Helvetica" charset="0"/>
                <a:cs typeface="Helvetica" charset="0"/>
              </a:rPr>
              <a:t> </a:t>
            </a:r>
            <a:r>
              <a:rPr lang="en-US" altLang="zh-CN">
                <a:latin typeface="Helvetica" charset="0"/>
                <a:ea typeface="Helvetica" charset="0"/>
                <a:cs typeface="Helvetica" charset="0"/>
              </a:rPr>
              <a:t>[Krizhevsky</a:t>
            </a:r>
            <a:r>
              <a:rPr lang="zh-CN" altLang="en-US">
                <a:latin typeface="Helvetica" charset="0"/>
                <a:ea typeface="Helvetica" charset="0"/>
                <a:cs typeface="Helvetica" charset="0"/>
              </a:rPr>
              <a:t> </a:t>
            </a:r>
            <a:r>
              <a:rPr lang="en-US" altLang="zh-CN">
                <a:latin typeface="Helvetica" charset="0"/>
                <a:ea typeface="Helvetica" charset="0"/>
                <a:cs typeface="Helvetica" charset="0"/>
              </a:rPr>
              <a:t>et</a:t>
            </a:r>
            <a:r>
              <a:rPr lang="zh-CN" altLang="en-US">
                <a:latin typeface="Helvetica" charset="0"/>
                <a:ea typeface="Helvetica" charset="0"/>
                <a:cs typeface="Helvetica" charset="0"/>
              </a:rPr>
              <a:t> </a:t>
            </a:r>
            <a:r>
              <a:rPr lang="en-US" altLang="zh-CN">
                <a:latin typeface="Helvetica" charset="0"/>
                <a:ea typeface="Helvetica" charset="0"/>
                <a:cs typeface="Helvetica" charset="0"/>
              </a:rPr>
              <a:t>al.]</a:t>
            </a:r>
            <a:endParaRPr lang="en-US">
              <a:latin typeface="Helvetica" charset="0"/>
              <a:ea typeface="Helvetica" charset="0"/>
              <a:cs typeface="Helvetica" charset="0"/>
            </a:endParaRPr>
          </a:p>
        </p:txBody>
      </p:sp>
      <p:sp>
        <p:nvSpPr>
          <p:cNvPr id="10" name="Rectangle 9"/>
          <p:cNvSpPr/>
          <p:nvPr/>
        </p:nvSpPr>
        <p:spPr>
          <a:xfrm rot="20520881">
            <a:off x="3945174" y="11813630"/>
            <a:ext cx="3158654" cy="769441"/>
          </a:xfrm>
          <a:prstGeom prst="rect">
            <a:avLst/>
          </a:prstGeom>
          <a:noFill/>
          <a:ln>
            <a:noFill/>
          </a:ln>
        </p:spPr>
        <p:txBody>
          <a:bodyPr wrap="square">
            <a:spAutoFit/>
          </a:bodyPr>
          <a:lstStyle/>
          <a:p>
            <a:pPr algn="ctr">
              <a:defRPr/>
            </a:pPr>
            <a:r>
              <a:rPr lang="en-US" altLang="zh-CN" sz="4400" b="1" spc="50" dirty="0">
                <a:ln w="12700" cmpd="sng">
                  <a:noFill/>
                  <a:prstDash val="solid"/>
                </a:ln>
                <a:solidFill>
                  <a:srgbClr val="B50319"/>
                </a:solidFill>
                <a:latin typeface="Helvetica" charset="0"/>
                <a:ea typeface="Helvetica" charset="0"/>
                <a:cs typeface="Helvetica" charset="0"/>
              </a:rPr>
              <a:t>Mismatch!</a:t>
            </a:r>
          </a:p>
        </p:txBody>
      </p:sp>
      <p:sp>
        <p:nvSpPr>
          <p:cNvPr id="11" name="Rectangle 10"/>
          <p:cNvSpPr>
            <a:spLocks noChangeArrowheads="1"/>
          </p:cNvSpPr>
          <p:nvPr/>
        </p:nvSpPr>
        <p:spPr bwMode="auto">
          <a:xfrm>
            <a:off x="239960" y="4500486"/>
            <a:ext cx="540582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b="1" kern="1200">
                <a:latin typeface="Helvetica" charset="0"/>
                <a:ea typeface="Helvetica" charset="0"/>
                <a:cs typeface="Helvetica" charset="0"/>
              </a:rPr>
              <a:t>30K</a:t>
            </a:r>
            <a:r>
              <a:rPr lang="en-US" kern="1200">
                <a:latin typeface="Helvetica" charset="0"/>
                <a:ea typeface="Helvetica" charset="0"/>
                <a:cs typeface="Helvetica" charset="0"/>
              </a:rPr>
              <a:t> images with viewpoint labels</a:t>
            </a:r>
            <a:r>
              <a:rPr lang="zh-CN" altLang="en-US" kern="1200">
                <a:latin typeface="Helvetica" charset="0"/>
                <a:ea typeface="Helvetica" charset="0"/>
                <a:cs typeface="Helvetica" charset="0"/>
              </a:rPr>
              <a:t> </a:t>
            </a:r>
            <a:r>
              <a:rPr lang="en-US" altLang="zh-CN" kern="1200">
                <a:latin typeface="Helvetica" charset="0"/>
                <a:ea typeface="Helvetica" charset="0"/>
                <a:cs typeface="Helvetica" charset="0"/>
              </a:rPr>
              <a:t>in</a:t>
            </a:r>
            <a:r>
              <a:rPr lang="zh-CN" altLang="en-US" kern="1200">
                <a:latin typeface="Helvetica" charset="0"/>
                <a:ea typeface="Helvetica" charset="0"/>
                <a:cs typeface="Helvetica" charset="0"/>
              </a:rPr>
              <a:t> </a:t>
            </a:r>
            <a:r>
              <a:rPr lang="en-US" altLang="zh-CN" kern="1200">
                <a:latin typeface="Helvetica" charset="0"/>
                <a:ea typeface="Helvetica" charset="0"/>
                <a:cs typeface="Helvetica" charset="0"/>
              </a:rPr>
              <a:t>PASCAL3D+</a:t>
            </a:r>
            <a:r>
              <a:rPr lang="zh-CN" altLang="en-US" kern="1200">
                <a:latin typeface="Helvetica" charset="0"/>
                <a:ea typeface="Helvetica" charset="0"/>
                <a:cs typeface="Helvetica" charset="0"/>
              </a:rPr>
              <a:t> </a:t>
            </a:r>
            <a:r>
              <a:rPr lang="en-US" altLang="zh-CN" kern="1200">
                <a:latin typeface="Helvetica" charset="0"/>
                <a:ea typeface="Helvetica" charset="0"/>
                <a:cs typeface="Helvetica" charset="0"/>
              </a:rPr>
              <a:t>dataset</a:t>
            </a:r>
            <a:r>
              <a:rPr lang="zh-CN" altLang="en-US" kern="1200">
                <a:latin typeface="Helvetica" charset="0"/>
                <a:ea typeface="Helvetica" charset="0"/>
                <a:cs typeface="Helvetica" charset="0"/>
              </a:rPr>
              <a:t> </a:t>
            </a:r>
            <a:r>
              <a:rPr lang="en-US" altLang="zh-CN" kern="1200">
                <a:latin typeface="Helvetica" charset="0"/>
                <a:ea typeface="Helvetica" charset="0"/>
                <a:cs typeface="Helvetica" charset="0"/>
              </a:rPr>
              <a:t>[Xiang</a:t>
            </a:r>
            <a:r>
              <a:rPr lang="zh-CN" altLang="en-US" kern="1200">
                <a:latin typeface="Helvetica" charset="0"/>
                <a:ea typeface="Helvetica" charset="0"/>
                <a:cs typeface="Helvetica" charset="0"/>
              </a:rPr>
              <a:t> </a:t>
            </a:r>
            <a:r>
              <a:rPr lang="en-US" altLang="zh-CN" kern="1200">
                <a:latin typeface="Helvetica" charset="0"/>
                <a:ea typeface="Helvetica" charset="0"/>
                <a:cs typeface="Helvetica" charset="0"/>
              </a:rPr>
              <a:t>et</a:t>
            </a:r>
            <a:r>
              <a:rPr lang="zh-CN" altLang="en-US" kern="1200">
                <a:latin typeface="Helvetica" charset="0"/>
                <a:ea typeface="Helvetica" charset="0"/>
                <a:cs typeface="Helvetica" charset="0"/>
              </a:rPr>
              <a:t> </a:t>
            </a:r>
            <a:r>
              <a:rPr lang="en-US" altLang="zh-CN" kern="1200">
                <a:latin typeface="Helvetica" charset="0"/>
                <a:ea typeface="Helvetica" charset="0"/>
                <a:cs typeface="Helvetica" charset="0"/>
              </a:rPr>
              <a:t>al.]</a:t>
            </a:r>
            <a:endParaRPr lang="en-US" kern="1200">
              <a:latin typeface="Helvetica" charset="0"/>
              <a:ea typeface="Helvetica" charset="0"/>
              <a:cs typeface="Helvetica"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36100" y="1858886"/>
            <a:ext cx="288972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59822" y="1166736"/>
            <a:ext cx="581531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3200" b="1" kern="1200">
                <a:solidFill>
                  <a:schemeClr val="tx2"/>
                </a:solidFill>
                <a:latin typeface="Helvetica" charset="0"/>
                <a:ea typeface="Helvetica" charset="0"/>
                <a:cs typeface="Helvetica" charset="0"/>
              </a:rPr>
              <a:t>High</a:t>
            </a:r>
            <a:r>
              <a:rPr lang="en-US" altLang="zh-CN" sz="3200" b="1" kern="1200">
                <a:solidFill>
                  <a:schemeClr val="tx2"/>
                </a:solidFill>
                <a:latin typeface="Helvetica" charset="0"/>
                <a:ea typeface="Helvetica" charset="0"/>
                <a:cs typeface="Helvetica" charset="0"/>
              </a:rPr>
              <a:t>-cost</a:t>
            </a:r>
            <a:r>
              <a:rPr lang="zh-CN" altLang="en-US" sz="3200" b="1" kern="1200">
                <a:solidFill>
                  <a:schemeClr val="tx2"/>
                </a:solidFill>
                <a:latin typeface="Helvetica" charset="0"/>
                <a:ea typeface="Helvetica" charset="0"/>
                <a:cs typeface="Helvetica" charset="0"/>
              </a:rPr>
              <a:t> </a:t>
            </a:r>
            <a:r>
              <a:rPr lang="en-US" altLang="zh-CN" sz="3200" b="1" kern="1200">
                <a:solidFill>
                  <a:schemeClr val="tx2"/>
                </a:solidFill>
                <a:latin typeface="Helvetica" charset="0"/>
                <a:ea typeface="Helvetica" charset="0"/>
                <a:cs typeface="Helvetica" charset="0"/>
              </a:rPr>
              <a:t>Label</a:t>
            </a:r>
            <a:r>
              <a:rPr lang="zh-CN" altLang="en-US" sz="3200" b="1" kern="1200">
                <a:solidFill>
                  <a:schemeClr val="tx2"/>
                </a:solidFill>
                <a:latin typeface="Helvetica" charset="0"/>
                <a:ea typeface="Helvetica" charset="0"/>
                <a:cs typeface="Helvetica" charset="0"/>
              </a:rPr>
              <a:t> </a:t>
            </a:r>
            <a:r>
              <a:rPr lang="en-US" altLang="zh-CN" sz="3200" b="1" kern="1200">
                <a:solidFill>
                  <a:schemeClr val="tx2"/>
                </a:solidFill>
                <a:latin typeface="Helvetica" charset="0"/>
                <a:ea typeface="Helvetica" charset="0"/>
                <a:cs typeface="Helvetica" charset="0"/>
              </a:rPr>
              <a:t>Acquisition</a:t>
            </a:r>
            <a:endParaRPr lang="en-US" altLang="zh-CN" sz="3200" kern="1200">
              <a:solidFill>
                <a:schemeClr val="tx2"/>
              </a:solidFill>
              <a:latin typeface="Helvetica" charset="0"/>
              <a:ea typeface="Helvetica" charset="0"/>
              <a:cs typeface="Helvetica"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05399" y="2117649"/>
            <a:ext cx="6379536" cy="239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6481304" y="1142924"/>
            <a:ext cx="43388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altLang="zh-CN" sz="3200" b="1" kern="1200" dirty="0">
                <a:solidFill>
                  <a:schemeClr val="tx2"/>
                </a:solidFill>
                <a:latin typeface="Helvetica" charset="0"/>
                <a:ea typeface="Helvetica" charset="0"/>
                <a:cs typeface="Helvetica" charset="0"/>
              </a:rPr>
              <a:t>High-capacity</a:t>
            </a:r>
            <a:r>
              <a:rPr lang="zh-CN" altLang="en-US" sz="3200" b="1" kern="1200" dirty="0">
                <a:solidFill>
                  <a:schemeClr val="tx2"/>
                </a:solidFill>
                <a:latin typeface="Helvetica" charset="0"/>
                <a:ea typeface="Helvetica" charset="0"/>
                <a:cs typeface="Helvetica" charset="0"/>
              </a:rPr>
              <a:t> </a:t>
            </a:r>
            <a:r>
              <a:rPr lang="en-US" altLang="zh-CN" sz="3200" b="1" kern="1200" dirty="0">
                <a:solidFill>
                  <a:schemeClr val="tx2"/>
                </a:solidFill>
                <a:latin typeface="Helvetica" charset="0"/>
                <a:ea typeface="Helvetica" charset="0"/>
                <a:cs typeface="Helvetica" charset="0"/>
              </a:rPr>
              <a:t>Model</a:t>
            </a:r>
            <a:endParaRPr lang="en-US" sz="3200" kern="1200" dirty="0">
              <a:solidFill>
                <a:schemeClr val="tx2"/>
              </a:solidFill>
              <a:latin typeface="Helvetica" charset="0"/>
              <a:ea typeface="Helvetica" charset="0"/>
              <a:cs typeface="Helvetica" charset="0"/>
            </a:endParaRPr>
          </a:p>
        </p:txBody>
      </p:sp>
      <p:sp>
        <p:nvSpPr>
          <p:cNvPr id="16" name="Rectangle 15"/>
          <p:cNvSpPr>
            <a:spLocks noChangeArrowheads="1"/>
          </p:cNvSpPr>
          <p:nvPr/>
        </p:nvSpPr>
        <p:spPr bwMode="auto">
          <a:xfrm>
            <a:off x="6352785" y="4652886"/>
            <a:ext cx="4853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altLang="zh-CN" b="1" kern="1200" dirty="0">
                <a:latin typeface="Helvetica" charset="0"/>
                <a:ea typeface="Helvetica" charset="0"/>
                <a:cs typeface="Helvetica" charset="0"/>
              </a:rPr>
              <a:t>60M</a:t>
            </a:r>
            <a:r>
              <a:rPr lang="zh-CN" altLang="en-US" kern="1200" dirty="0">
                <a:latin typeface="Helvetica" charset="0"/>
                <a:ea typeface="Helvetica" charset="0"/>
                <a:cs typeface="Helvetica" charset="0"/>
              </a:rPr>
              <a:t> </a:t>
            </a:r>
            <a:r>
              <a:rPr lang="en-US" altLang="zh-CN" kern="1200" dirty="0">
                <a:latin typeface="Helvetica" charset="0"/>
                <a:ea typeface="Helvetica" charset="0"/>
                <a:cs typeface="Helvetica" charset="0"/>
              </a:rPr>
              <a:t>parameters.</a:t>
            </a:r>
            <a:r>
              <a:rPr lang="zh-CN" altLang="en-US" kern="1200" dirty="0">
                <a:latin typeface="Helvetica" charset="0"/>
                <a:ea typeface="Helvetica" charset="0"/>
                <a:cs typeface="Helvetica" charset="0"/>
              </a:rPr>
              <a:t> </a:t>
            </a:r>
            <a:r>
              <a:rPr lang="en-US" altLang="zh-CN" kern="1200" dirty="0" err="1">
                <a:latin typeface="Helvetica" charset="0"/>
                <a:ea typeface="Helvetica" charset="0"/>
                <a:cs typeface="Helvetica" charset="0"/>
              </a:rPr>
              <a:t>AlexNet</a:t>
            </a:r>
            <a:r>
              <a:rPr lang="zh-CN" altLang="en-US" kern="1200" dirty="0">
                <a:latin typeface="Helvetica" charset="0"/>
                <a:ea typeface="Helvetica" charset="0"/>
                <a:cs typeface="Helvetica" charset="0"/>
              </a:rPr>
              <a:t> </a:t>
            </a:r>
            <a:r>
              <a:rPr lang="en-US" altLang="zh-CN" kern="1200" dirty="0">
                <a:latin typeface="Helvetica" charset="0"/>
                <a:ea typeface="Helvetica" charset="0"/>
                <a:cs typeface="Helvetica" charset="0"/>
              </a:rPr>
              <a:t>[</a:t>
            </a:r>
            <a:r>
              <a:rPr lang="en-US" altLang="zh-CN" kern="1200" dirty="0" err="1">
                <a:latin typeface="Helvetica" charset="0"/>
                <a:ea typeface="Helvetica" charset="0"/>
                <a:cs typeface="Helvetica" charset="0"/>
              </a:rPr>
              <a:t>Krizhevsky</a:t>
            </a:r>
            <a:r>
              <a:rPr lang="zh-CN" altLang="en-US" kern="1200" dirty="0">
                <a:latin typeface="Helvetica" charset="0"/>
                <a:ea typeface="Helvetica" charset="0"/>
                <a:cs typeface="Helvetica" charset="0"/>
              </a:rPr>
              <a:t> </a:t>
            </a:r>
            <a:r>
              <a:rPr lang="en-US" altLang="zh-CN" kern="1200" dirty="0">
                <a:latin typeface="Helvetica" charset="0"/>
                <a:ea typeface="Helvetica" charset="0"/>
                <a:cs typeface="Helvetica" charset="0"/>
              </a:rPr>
              <a:t>et</a:t>
            </a:r>
            <a:r>
              <a:rPr lang="zh-CN" altLang="en-US" kern="1200" dirty="0">
                <a:latin typeface="Helvetica" charset="0"/>
                <a:ea typeface="Helvetica" charset="0"/>
                <a:cs typeface="Helvetica" charset="0"/>
              </a:rPr>
              <a:t> </a:t>
            </a:r>
            <a:r>
              <a:rPr lang="en-US" altLang="zh-CN" kern="1200" dirty="0">
                <a:latin typeface="Helvetica" charset="0"/>
                <a:ea typeface="Helvetica" charset="0"/>
                <a:cs typeface="Helvetica" charset="0"/>
              </a:rPr>
              <a:t>al.]</a:t>
            </a:r>
            <a:endParaRPr lang="en-US" kern="1200" dirty="0">
              <a:latin typeface="Helvetica" charset="0"/>
              <a:ea typeface="Helvetica" charset="0"/>
              <a:cs typeface="Helvetica" charset="0"/>
            </a:endParaRPr>
          </a:p>
        </p:txBody>
      </p:sp>
      <p:sp>
        <p:nvSpPr>
          <p:cNvPr id="17" name="Rectangle 16"/>
          <p:cNvSpPr/>
          <p:nvPr/>
        </p:nvSpPr>
        <p:spPr>
          <a:xfrm rot="20520881">
            <a:off x="3673359" y="2712416"/>
            <a:ext cx="3158654" cy="769441"/>
          </a:xfrm>
          <a:prstGeom prst="rect">
            <a:avLst/>
          </a:prstGeom>
          <a:noFill/>
          <a:ln>
            <a:noFill/>
          </a:ln>
        </p:spPr>
        <p:txBody>
          <a:bodyPr wrap="square">
            <a:spAutoFit/>
          </a:bodyPr>
          <a:lstStyle/>
          <a:p>
            <a:pPr algn="ctr">
              <a:defRPr/>
            </a:pPr>
            <a:r>
              <a:rPr lang="en-US" altLang="zh-CN" sz="4400" b="1" kern="1200" spc="50" dirty="0">
                <a:ln w="12700" cmpd="sng">
                  <a:noFill/>
                  <a:prstDash val="solid"/>
                </a:ln>
                <a:solidFill>
                  <a:srgbClr val="B50319"/>
                </a:solidFill>
                <a:latin typeface="Helvetica" charset="0"/>
                <a:ea typeface="Helvetica" charset="0"/>
                <a:cs typeface="Helvetica" charset="0"/>
              </a:rPr>
              <a:t>Mismatch!</a:t>
            </a:r>
          </a:p>
        </p:txBody>
      </p:sp>
      <p:sp>
        <p:nvSpPr>
          <p:cNvPr id="19" name="Rectangle 18"/>
          <p:cNvSpPr/>
          <p:nvPr/>
        </p:nvSpPr>
        <p:spPr>
          <a:xfrm>
            <a:off x="162275" y="5264367"/>
            <a:ext cx="11894475" cy="1482867"/>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Helvetica" charset="0"/>
                <a:ea typeface="Helvetica" charset="0"/>
                <a:cs typeface="Helvetica" charset="0"/>
              </a:rPr>
              <a:t>How to get MORE images with ACCURATE viewpoint labels?</a:t>
            </a:r>
          </a:p>
        </p:txBody>
      </p:sp>
    </p:spTree>
    <p:extLst>
      <p:ext uri="{BB962C8B-B14F-4D97-AF65-F5344CB8AC3E}">
        <p14:creationId xmlns:p14="http://schemas.microsoft.com/office/powerpoint/2010/main" val="62599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5865" b="4526"/>
          <a:stretch/>
        </p:blipFill>
        <p:spPr>
          <a:xfrm>
            <a:off x="7189604" y="2476412"/>
            <a:ext cx="4291255" cy="2808001"/>
          </a:xfrm>
          <a:prstGeom prst="rect">
            <a:avLst/>
          </a:prstGeom>
        </p:spPr>
      </p:pic>
      <p:grpSp>
        <p:nvGrpSpPr>
          <p:cNvPr id="17" name="Group 16"/>
          <p:cNvGrpSpPr/>
          <p:nvPr/>
        </p:nvGrpSpPr>
        <p:grpSpPr>
          <a:xfrm>
            <a:off x="1500660" y="728219"/>
            <a:ext cx="4185364" cy="3229127"/>
            <a:chOff x="3835904" y="1100803"/>
            <a:chExt cx="4185364" cy="3229127"/>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3835904" y="1100803"/>
              <a:ext cx="4185364" cy="322912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4376382" y="2220034"/>
              <a:ext cx="3041176" cy="1669577"/>
            </a:xfrm>
            <a:prstGeom prst="rect">
              <a:avLst/>
            </a:prstGeom>
            <a:noFill/>
            <a:ln w="38100">
              <a:solidFill>
                <a:srgbClr val="00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Helvetica" charset="0"/>
                <a:ea typeface="Helvetica" charset="0"/>
                <a:cs typeface="Helvetica" charset="0"/>
              </a:endParaRPr>
            </a:p>
          </p:txBody>
        </p:sp>
      </p:grpSp>
      <p:sp>
        <p:nvSpPr>
          <p:cNvPr id="9" name="TextBox 8"/>
          <p:cNvSpPr txBox="1"/>
          <p:nvPr/>
        </p:nvSpPr>
        <p:spPr>
          <a:xfrm>
            <a:off x="5643985" y="1652403"/>
            <a:ext cx="3293609" cy="954107"/>
          </a:xfrm>
          <a:prstGeom prst="rect">
            <a:avLst/>
          </a:prstGeom>
          <a:noFill/>
        </p:spPr>
        <p:txBody>
          <a:bodyPr wrap="square" rtlCol="0">
            <a:spAutoFit/>
          </a:bodyPr>
          <a:lstStyle/>
          <a:p>
            <a:pPr algn="ctr"/>
            <a:r>
              <a:rPr lang="en-US" sz="2800" b="1" dirty="0">
                <a:solidFill>
                  <a:srgbClr val="FF0000"/>
                </a:solidFill>
                <a:latin typeface="Helvetica" charset="0"/>
                <a:ea typeface="Helvetica" charset="0"/>
                <a:cs typeface="Helvetica" charset="0"/>
              </a:rPr>
              <a:t>Manual</a:t>
            </a:r>
            <a:r>
              <a:rPr lang="en-US" sz="2800" b="1" dirty="0">
                <a:latin typeface="Helvetica" charset="0"/>
                <a:ea typeface="Helvetica" charset="0"/>
                <a:cs typeface="Helvetica" charset="0"/>
              </a:rPr>
              <a:t> alignment</a:t>
            </a:r>
          </a:p>
          <a:p>
            <a:pPr algn="ctr"/>
            <a:r>
              <a:rPr lang="en-US" sz="2800" b="1" dirty="0">
                <a:latin typeface="Helvetica" charset="0"/>
                <a:ea typeface="Helvetica" charset="0"/>
                <a:cs typeface="Helvetica" charset="0"/>
              </a:rPr>
              <a:t>by annotators</a:t>
            </a:r>
          </a:p>
        </p:txBody>
      </p:sp>
      <p:pic>
        <p:nvPicPr>
          <p:cNvPr id="16" name="Picture 15"/>
          <p:cNvPicPr>
            <a:picLocks noChangeAspect="1"/>
          </p:cNvPicPr>
          <p:nvPr/>
        </p:nvPicPr>
        <p:blipFill>
          <a:blip r:embed="rId5"/>
          <a:stretch>
            <a:fillRect/>
          </a:stretch>
        </p:blipFill>
        <p:spPr>
          <a:xfrm>
            <a:off x="1812468" y="4097120"/>
            <a:ext cx="3766896" cy="2226970"/>
          </a:xfrm>
          <a:prstGeom prst="rect">
            <a:avLst/>
          </a:prstGeom>
        </p:spPr>
      </p:pic>
      <p:cxnSp>
        <p:nvCxnSpPr>
          <p:cNvPr id="19" name="Straight Arrow Connector 18"/>
          <p:cNvCxnSpPr/>
          <p:nvPr/>
        </p:nvCxnSpPr>
        <p:spPr>
          <a:xfrm flipH="1" flipV="1">
            <a:off x="5313073" y="3039356"/>
            <a:ext cx="1977717" cy="7848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441669" y="4168126"/>
            <a:ext cx="1849121" cy="11162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43985" y="4962966"/>
            <a:ext cx="3293609" cy="954107"/>
          </a:xfrm>
          <a:prstGeom prst="rect">
            <a:avLst/>
          </a:prstGeom>
          <a:noFill/>
        </p:spPr>
        <p:txBody>
          <a:bodyPr wrap="square" rtlCol="0">
            <a:spAutoFit/>
          </a:bodyPr>
          <a:lstStyle/>
          <a:p>
            <a:pPr algn="ctr"/>
            <a:r>
              <a:rPr lang="en-US" sz="2800" b="1" dirty="0">
                <a:solidFill>
                  <a:srgbClr val="FF0000"/>
                </a:solidFill>
                <a:latin typeface="Helvetica" charset="0"/>
                <a:ea typeface="Helvetica" charset="0"/>
                <a:cs typeface="Helvetica" charset="0"/>
              </a:rPr>
              <a:t>Auto </a:t>
            </a:r>
            <a:r>
              <a:rPr lang="en-US" sz="2800" b="1" dirty="0">
                <a:latin typeface="Helvetica" charset="0"/>
                <a:ea typeface="Helvetica" charset="0"/>
                <a:cs typeface="Helvetica" charset="0"/>
              </a:rPr>
              <a:t>alignment through rendering</a:t>
            </a:r>
          </a:p>
        </p:txBody>
      </p:sp>
    </p:spTree>
    <p:extLst>
      <p:ext uri="{BB962C8B-B14F-4D97-AF65-F5344CB8AC3E}">
        <p14:creationId xmlns:p14="http://schemas.microsoft.com/office/powerpoint/2010/main" val="1079300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9573500" y="2114286"/>
            <a:ext cx="1365305" cy="1444947"/>
          </a:xfrm>
          <a:prstGeom prst="rect">
            <a:avLst/>
          </a:prstGeom>
        </p:spPr>
      </p:pic>
      <p:sp>
        <p:nvSpPr>
          <p:cNvPr id="2" name="Title 1"/>
          <p:cNvSpPr>
            <a:spLocks noGrp="1"/>
          </p:cNvSpPr>
          <p:nvPr>
            <p:ph type="title"/>
          </p:nvPr>
        </p:nvSpPr>
        <p:spPr/>
        <p:txBody>
          <a:bodyPr>
            <a:normAutofit/>
          </a:bodyPr>
          <a:lstStyle/>
          <a:p>
            <a:r>
              <a:rPr lang="en-US" dirty="0"/>
              <a:t>A “Data Engineering” journey</a:t>
            </a:r>
          </a:p>
        </p:txBody>
      </p:sp>
      <p:grpSp>
        <p:nvGrpSpPr>
          <p:cNvPr id="14" name="Group 15368"/>
          <p:cNvGrpSpPr>
            <a:grpSpLocks/>
          </p:cNvGrpSpPr>
          <p:nvPr/>
        </p:nvGrpSpPr>
        <p:grpSpPr bwMode="auto">
          <a:xfrm>
            <a:off x="1685337" y="1630433"/>
            <a:ext cx="4466706" cy="4381163"/>
            <a:chOff x="13973449" y="10890766"/>
            <a:chExt cx="2190524" cy="2196059"/>
          </a:xfrm>
        </p:grpSpPr>
        <p:pic>
          <p:nvPicPr>
            <p:cNvPr id="15" name="Picture 228" descr="lightfield_0.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973449" y="10890766"/>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29" descr="lightfield_2.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5158133" y="10890912"/>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30" descr="lightfield_3.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3974704" y="12080984"/>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31" descr="lightfield_13.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5156836" y="12080985"/>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7500926" y="2836760"/>
            <a:ext cx="3834339" cy="3170099"/>
          </a:xfrm>
          <a:prstGeom prst="rect">
            <a:avLst/>
          </a:prstGeom>
          <a:noFill/>
        </p:spPr>
        <p:txBody>
          <a:bodyPr wrap="square" rtlCol="0">
            <a:spAutoFit/>
          </a:bodyPr>
          <a:lstStyle/>
          <a:p>
            <a:r>
              <a:rPr lang="en-US" sz="4000" b="1" dirty="0" err="1"/>
              <a:t>ConvNet</a:t>
            </a:r>
            <a:r>
              <a:rPr lang="en-US" altLang="zh-CN" sz="4000" b="1" dirty="0"/>
              <a:t>:</a:t>
            </a:r>
            <a:r>
              <a:rPr lang="zh-CN" altLang="en-US" sz="4000" b="1" dirty="0"/>
              <a:t> </a:t>
            </a:r>
            <a:endParaRPr lang="en-US" altLang="zh-CN" sz="4000" b="1" dirty="0"/>
          </a:p>
          <a:p>
            <a:r>
              <a:rPr lang="en-US" altLang="zh-CN" sz="4000" dirty="0"/>
              <a:t>Ah</a:t>
            </a:r>
            <a:r>
              <a:rPr lang="zh-CN" altLang="en-US" sz="4000" dirty="0"/>
              <a:t> </a:t>
            </a:r>
            <a:r>
              <a:rPr lang="en-US" altLang="zh-CN" sz="4000" dirty="0"/>
              <a:t>ha,</a:t>
            </a:r>
            <a:r>
              <a:rPr lang="zh-CN" altLang="en-US" sz="4000" dirty="0"/>
              <a:t> </a:t>
            </a:r>
            <a:r>
              <a:rPr lang="en-US" altLang="zh-CN" sz="4000" dirty="0"/>
              <a:t>I</a:t>
            </a:r>
            <a:r>
              <a:rPr lang="zh-CN" altLang="en-US" sz="4000" dirty="0"/>
              <a:t> </a:t>
            </a:r>
            <a:r>
              <a:rPr lang="en-US" altLang="zh-CN" sz="4000" dirty="0"/>
              <a:t>know!</a:t>
            </a:r>
            <a:r>
              <a:rPr lang="zh-CN" altLang="en-US" sz="4000" dirty="0"/>
              <a:t> </a:t>
            </a:r>
            <a:r>
              <a:rPr lang="en-US" altLang="zh-CN" sz="4000" dirty="0"/>
              <a:t>Viewpoint</a:t>
            </a:r>
            <a:r>
              <a:rPr lang="zh-CN" altLang="en-US" sz="4000" dirty="0"/>
              <a:t> </a:t>
            </a:r>
            <a:r>
              <a:rPr lang="en-US" altLang="zh-CN" sz="4000" dirty="0"/>
              <a:t>is</a:t>
            </a:r>
            <a:r>
              <a:rPr lang="zh-CN" altLang="en-US" sz="4000" dirty="0"/>
              <a:t> </a:t>
            </a:r>
            <a:r>
              <a:rPr lang="en-US" altLang="zh-CN" sz="4000" dirty="0"/>
              <a:t>just</a:t>
            </a:r>
            <a:r>
              <a:rPr lang="zh-CN" altLang="en-US" sz="4000" dirty="0"/>
              <a:t> </a:t>
            </a:r>
            <a:r>
              <a:rPr lang="en-US" altLang="zh-CN" sz="4000" dirty="0"/>
              <a:t>the</a:t>
            </a:r>
            <a:r>
              <a:rPr lang="zh-CN" altLang="en-US" sz="4000" dirty="0"/>
              <a:t> </a:t>
            </a:r>
            <a:r>
              <a:rPr lang="en-US" altLang="zh-CN" sz="4000" dirty="0"/>
              <a:t>brightness</a:t>
            </a:r>
            <a:r>
              <a:rPr lang="zh-CN" altLang="en-US" sz="4000" dirty="0"/>
              <a:t> </a:t>
            </a:r>
            <a:r>
              <a:rPr lang="en-US" altLang="zh-CN" sz="4000" dirty="0"/>
              <a:t>pattern!</a:t>
            </a:r>
            <a:endParaRPr lang="en-US" sz="4000" dirty="0"/>
          </a:p>
        </p:txBody>
      </p:sp>
      <p:sp>
        <p:nvSpPr>
          <p:cNvPr id="5" name="TextBox 4"/>
          <p:cNvSpPr txBox="1"/>
          <p:nvPr/>
        </p:nvSpPr>
        <p:spPr>
          <a:xfrm>
            <a:off x="7036571" y="1508558"/>
            <a:ext cx="4158511" cy="584775"/>
          </a:xfrm>
          <a:prstGeom prst="rect">
            <a:avLst/>
          </a:prstGeom>
          <a:noFill/>
        </p:spPr>
        <p:txBody>
          <a:bodyPr wrap="none" rtlCol="0">
            <a:spAutoFit/>
          </a:bodyPr>
          <a:lstStyle/>
          <a:p>
            <a:pPr algn="ctr"/>
            <a:r>
              <a:rPr lang="en-US" altLang="zh-CN" sz="3200" b="1" dirty="0">
                <a:solidFill>
                  <a:srgbClr val="BD0000"/>
                </a:solidFill>
                <a:latin typeface="Corbel" charset="0"/>
                <a:cs typeface="Corbel" charset="0"/>
              </a:rPr>
              <a:t>47% on </a:t>
            </a:r>
            <a:r>
              <a:rPr lang="zh-CN" altLang="en-US" sz="3200" b="1" dirty="0">
                <a:solidFill>
                  <a:srgbClr val="BD0000"/>
                </a:solidFill>
                <a:latin typeface="Corbel" charset="0"/>
                <a:cs typeface="Corbel" charset="0"/>
              </a:rPr>
              <a:t> </a:t>
            </a:r>
            <a:r>
              <a:rPr lang="en-US" altLang="zh-CN" sz="3200" b="1" dirty="0">
                <a:solidFill>
                  <a:srgbClr val="BD0000"/>
                </a:solidFill>
                <a:latin typeface="Corbel" charset="0"/>
                <a:cs typeface="Corbel" charset="0"/>
              </a:rPr>
              <a:t>real test set </a:t>
            </a:r>
            <a:r>
              <a:rPr lang="zh-CN" altLang="en-US" sz="3200" b="1" dirty="0">
                <a:solidFill>
                  <a:srgbClr val="BD0000"/>
                </a:solidFill>
                <a:latin typeface="Corbel" charset="0"/>
                <a:cs typeface="Corbel" charset="0"/>
                <a:sym typeface="Wingdings"/>
              </a:rPr>
              <a:t></a:t>
            </a:r>
            <a:endParaRPr lang="en-US" sz="3200" b="1" dirty="0">
              <a:solidFill>
                <a:srgbClr val="BD0000"/>
              </a:solidFill>
              <a:latin typeface="Corbel" charset="0"/>
              <a:cs typeface="Corbel" charset="0"/>
            </a:endParaRPr>
          </a:p>
        </p:txBody>
      </p:sp>
      <p:sp>
        <p:nvSpPr>
          <p:cNvPr id="6" name="TextBox 5"/>
          <p:cNvSpPr txBox="1"/>
          <p:nvPr/>
        </p:nvSpPr>
        <p:spPr>
          <a:xfrm>
            <a:off x="7079051" y="975516"/>
            <a:ext cx="4536819" cy="584775"/>
          </a:xfrm>
          <a:prstGeom prst="rect">
            <a:avLst/>
          </a:prstGeom>
          <a:noFill/>
        </p:spPr>
        <p:txBody>
          <a:bodyPr wrap="none" rtlCol="0">
            <a:spAutoFit/>
          </a:bodyPr>
          <a:lstStyle/>
          <a:p>
            <a:r>
              <a:rPr lang="en-US" sz="3200" b="1" dirty="0"/>
              <a:t>95% on synthetic </a:t>
            </a:r>
            <a:r>
              <a:rPr lang="en-US" sz="3200" b="1" dirty="0" err="1"/>
              <a:t>val</a:t>
            </a:r>
            <a:r>
              <a:rPr lang="en-US" sz="3200" b="1" dirty="0"/>
              <a:t> set</a:t>
            </a:r>
          </a:p>
        </p:txBody>
      </p:sp>
    </p:spTree>
    <p:extLst>
      <p:ext uri="{BB962C8B-B14F-4D97-AF65-F5344CB8AC3E}">
        <p14:creationId xmlns:p14="http://schemas.microsoft.com/office/powerpoint/2010/main" val="15281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“Data Engineering” journey</a:t>
            </a:r>
          </a:p>
        </p:txBody>
      </p:sp>
      <p:grpSp>
        <p:nvGrpSpPr>
          <p:cNvPr id="14" name="Group 15368"/>
          <p:cNvGrpSpPr>
            <a:grpSpLocks/>
          </p:cNvGrpSpPr>
          <p:nvPr/>
        </p:nvGrpSpPr>
        <p:grpSpPr bwMode="auto">
          <a:xfrm>
            <a:off x="1685337" y="1630433"/>
            <a:ext cx="4466706" cy="4381163"/>
            <a:chOff x="13973449" y="10890766"/>
            <a:chExt cx="2190524" cy="2196059"/>
          </a:xfrm>
        </p:grpSpPr>
        <p:pic>
          <p:nvPicPr>
            <p:cNvPr id="15" name="Picture 228" descr="lightfield_0.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73449" y="10890766"/>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29" descr="lightfield_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158133" y="10890912"/>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30" descr="lightfield_3.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974704" y="12080984"/>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31" descr="lightfield_13.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5156836" y="12080985"/>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7500926" y="2568317"/>
            <a:ext cx="3834339" cy="3170099"/>
          </a:xfrm>
          <a:prstGeom prst="rect">
            <a:avLst/>
          </a:prstGeom>
          <a:noFill/>
        </p:spPr>
        <p:txBody>
          <a:bodyPr wrap="square" rtlCol="0">
            <a:spAutoFit/>
          </a:bodyPr>
          <a:lstStyle/>
          <a:p>
            <a:r>
              <a:rPr lang="en-US" sz="4000" b="1" dirty="0" err="1"/>
              <a:t>ConvNet</a:t>
            </a:r>
            <a:r>
              <a:rPr lang="en-US" altLang="zh-CN" sz="4000" b="1" dirty="0"/>
              <a:t>:</a:t>
            </a:r>
            <a:r>
              <a:rPr lang="zh-CN" altLang="en-US" sz="4000" b="1" dirty="0"/>
              <a:t> </a:t>
            </a:r>
            <a:endParaRPr lang="en-US" altLang="zh-CN" sz="4000" b="1" dirty="0"/>
          </a:p>
          <a:p>
            <a:r>
              <a:rPr lang="en-US" altLang="zh-CN" sz="4000" dirty="0"/>
              <a:t>Ah</a:t>
            </a:r>
            <a:r>
              <a:rPr lang="zh-CN" altLang="en-US" sz="4000" dirty="0"/>
              <a:t> </a:t>
            </a:r>
            <a:r>
              <a:rPr lang="en-US" altLang="zh-CN" sz="4000" dirty="0"/>
              <a:t>ha,</a:t>
            </a:r>
            <a:r>
              <a:rPr lang="zh-CN" altLang="en-US" sz="4000" dirty="0"/>
              <a:t> </a:t>
            </a:r>
            <a:r>
              <a:rPr lang="en-US" altLang="zh-CN" sz="4000" dirty="0"/>
              <a:t>I</a:t>
            </a:r>
            <a:r>
              <a:rPr lang="zh-CN" altLang="en-US" sz="4000" dirty="0"/>
              <a:t> </a:t>
            </a:r>
            <a:r>
              <a:rPr lang="en-US" altLang="zh-CN" sz="4000" dirty="0"/>
              <a:t>know!</a:t>
            </a:r>
            <a:r>
              <a:rPr lang="zh-CN" altLang="en-US" sz="4000" dirty="0"/>
              <a:t> </a:t>
            </a:r>
            <a:r>
              <a:rPr lang="en-US" altLang="zh-CN" sz="4000" dirty="0"/>
              <a:t>Viewpoint</a:t>
            </a:r>
            <a:r>
              <a:rPr lang="zh-CN" altLang="en-US" sz="4000" dirty="0"/>
              <a:t> </a:t>
            </a:r>
            <a:r>
              <a:rPr lang="en-US" altLang="zh-CN" sz="4000" dirty="0"/>
              <a:t>is</a:t>
            </a:r>
            <a:r>
              <a:rPr lang="zh-CN" altLang="en-US" sz="4000" dirty="0"/>
              <a:t> </a:t>
            </a:r>
            <a:r>
              <a:rPr lang="en-US" altLang="zh-CN" sz="4000" dirty="0"/>
              <a:t>just</a:t>
            </a:r>
            <a:r>
              <a:rPr lang="zh-CN" altLang="en-US" sz="4000" dirty="0"/>
              <a:t> </a:t>
            </a:r>
            <a:r>
              <a:rPr lang="en-US" altLang="zh-CN" sz="4000" dirty="0"/>
              <a:t>the</a:t>
            </a:r>
            <a:r>
              <a:rPr lang="zh-CN" altLang="en-US" sz="4000" dirty="0"/>
              <a:t> </a:t>
            </a:r>
            <a:r>
              <a:rPr lang="en-US" altLang="zh-CN" sz="4000" dirty="0"/>
              <a:t>brightness</a:t>
            </a:r>
            <a:r>
              <a:rPr lang="zh-CN" altLang="en-US" sz="4000" dirty="0"/>
              <a:t> </a:t>
            </a:r>
            <a:r>
              <a:rPr lang="en-US" altLang="zh-CN" sz="4000" dirty="0"/>
              <a:t>pattern!</a:t>
            </a:r>
            <a:endParaRPr lang="en-US" sz="4000" dirty="0"/>
          </a:p>
        </p:txBody>
      </p:sp>
      <p:pic>
        <p:nvPicPr>
          <p:cNvPr id="4" name="Picture 3" descr="Photo Jan 20, 7 33 41 PM.jpg"/>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6699" t="9569" r="6220" b="5741"/>
          <a:stretch/>
        </p:blipFill>
        <p:spPr>
          <a:xfrm rot="5400000">
            <a:off x="7331268" y="2099931"/>
            <a:ext cx="3917627" cy="3810001"/>
          </a:xfrm>
          <a:prstGeom prst="rect">
            <a:avLst/>
          </a:prstGeom>
        </p:spPr>
      </p:pic>
      <p:sp>
        <p:nvSpPr>
          <p:cNvPr id="13" name="TextBox 12"/>
          <p:cNvSpPr txBox="1"/>
          <p:nvPr/>
        </p:nvSpPr>
        <p:spPr>
          <a:xfrm>
            <a:off x="7036571" y="1508558"/>
            <a:ext cx="4158511" cy="584775"/>
          </a:xfrm>
          <a:prstGeom prst="rect">
            <a:avLst/>
          </a:prstGeom>
          <a:noFill/>
        </p:spPr>
        <p:txBody>
          <a:bodyPr wrap="none" rtlCol="0">
            <a:spAutoFit/>
          </a:bodyPr>
          <a:lstStyle/>
          <a:p>
            <a:pPr algn="ctr"/>
            <a:r>
              <a:rPr lang="en-US" altLang="zh-CN" sz="3200" b="1" dirty="0">
                <a:solidFill>
                  <a:srgbClr val="BD0000"/>
                </a:solidFill>
                <a:latin typeface="Corbel" charset="0"/>
                <a:cs typeface="Corbel" charset="0"/>
              </a:rPr>
              <a:t>47% on </a:t>
            </a:r>
            <a:r>
              <a:rPr lang="zh-CN" altLang="en-US" sz="3200" b="1" dirty="0">
                <a:solidFill>
                  <a:srgbClr val="BD0000"/>
                </a:solidFill>
                <a:latin typeface="Corbel" charset="0"/>
                <a:cs typeface="Corbel" charset="0"/>
              </a:rPr>
              <a:t> </a:t>
            </a:r>
            <a:r>
              <a:rPr lang="en-US" altLang="zh-CN" sz="3200" b="1" dirty="0">
                <a:solidFill>
                  <a:srgbClr val="BD0000"/>
                </a:solidFill>
                <a:latin typeface="Corbel" charset="0"/>
                <a:cs typeface="Corbel" charset="0"/>
              </a:rPr>
              <a:t>real test set </a:t>
            </a:r>
            <a:r>
              <a:rPr lang="zh-CN" altLang="en-US" sz="3200" b="1" dirty="0">
                <a:solidFill>
                  <a:srgbClr val="BD0000"/>
                </a:solidFill>
                <a:latin typeface="Corbel" charset="0"/>
                <a:cs typeface="Corbel" charset="0"/>
                <a:sym typeface="Wingdings"/>
              </a:rPr>
              <a:t></a:t>
            </a:r>
            <a:endParaRPr lang="en-US" sz="3200" b="1" dirty="0">
              <a:solidFill>
                <a:srgbClr val="BD0000"/>
              </a:solidFill>
              <a:latin typeface="Corbel" charset="0"/>
              <a:cs typeface="Corbel" charset="0"/>
            </a:endParaRPr>
          </a:p>
        </p:txBody>
      </p:sp>
      <p:sp>
        <p:nvSpPr>
          <p:cNvPr id="19" name="TextBox 18"/>
          <p:cNvSpPr txBox="1"/>
          <p:nvPr/>
        </p:nvSpPr>
        <p:spPr>
          <a:xfrm>
            <a:off x="7079051" y="975516"/>
            <a:ext cx="4536819" cy="584775"/>
          </a:xfrm>
          <a:prstGeom prst="rect">
            <a:avLst/>
          </a:prstGeom>
          <a:noFill/>
        </p:spPr>
        <p:txBody>
          <a:bodyPr wrap="none" rtlCol="0">
            <a:spAutoFit/>
          </a:bodyPr>
          <a:lstStyle/>
          <a:p>
            <a:r>
              <a:rPr lang="en-US" sz="3200" b="1" dirty="0"/>
              <a:t>95% on synthetic </a:t>
            </a:r>
            <a:r>
              <a:rPr lang="en-US" sz="3200" b="1" dirty="0" err="1"/>
              <a:t>val</a:t>
            </a:r>
            <a:r>
              <a:rPr lang="en-US" sz="3200" b="1" dirty="0"/>
              <a:t> set</a:t>
            </a:r>
          </a:p>
        </p:txBody>
      </p:sp>
    </p:spTree>
    <p:extLst>
      <p:ext uri="{BB962C8B-B14F-4D97-AF65-F5344CB8AC3E}">
        <p14:creationId xmlns:p14="http://schemas.microsoft.com/office/powerpoint/2010/main" val="427194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5197232" y="3575538"/>
            <a:ext cx="2168767" cy="523220"/>
          </a:xfrm>
          <a:prstGeom prst="rect">
            <a:avLst/>
          </a:prstGeom>
          <a:noFill/>
        </p:spPr>
        <p:txBody>
          <a:bodyPr wrap="square" rtlCol="0">
            <a:spAutoFit/>
          </a:bodyPr>
          <a:lstStyle/>
          <a:p>
            <a:pPr algn="ctr"/>
            <a:r>
              <a:rPr lang="en-US" altLang="zh-CN" sz="2800" b="1" dirty="0">
                <a:solidFill>
                  <a:srgbClr val="BD0000"/>
                </a:solidFill>
                <a:latin typeface="Corbel" charset="0"/>
                <a:cs typeface="Corbel" charset="0"/>
              </a:rPr>
              <a:t>47%</a:t>
            </a:r>
            <a:r>
              <a:rPr lang="zh-CN" altLang="en-US" sz="2800" b="1" dirty="0">
                <a:solidFill>
                  <a:srgbClr val="BD0000"/>
                </a:solidFill>
                <a:latin typeface="Corbel" charset="0"/>
                <a:cs typeface="Corbel" charset="0"/>
              </a:rPr>
              <a:t> </a:t>
            </a:r>
            <a:r>
              <a:rPr lang="en-US" altLang="zh-CN" sz="2800" b="1" dirty="0">
                <a:solidFill>
                  <a:srgbClr val="BD0000"/>
                </a:solidFill>
                <a:latin typeface="Corbel" charset="0"/>
                <a:cs typeface="Corbel" charset="0"/>
              </a:rPr>
              <a:t>-&gt;</a:t>
            </a:r>
            <a:r>
              <a:rPr lang="zh-CN" altLang="en-US" sz="2800" b="1" dirty="0">
                <a:solidFill>
                  <a:srgbClr val="BD0000"/>
                </a:solidFill>
                <a:latin typeface="Corbel" charset="0"/>
                <a:cs typeface="Corbel" charset="0"/>
              </a:rPr>
              <a:t> </a:t>
            </a:r>
            <a:r>
              <a:rPr lang="en-US" altLang="zh-CN" sz="2800" b="1" dirty="0">
                <a:solidFill>
                  <a:srgbClr val="BD0000"/>
                </a:solidFill>
                <a:latin typeface="Corbel" charset="0"/>
                <a:cs typeface="Corbel" charset="0"/>
              </a:rPr>
              <a:t>74%</a:t>
            </a:r>
            <a:endParaRPr lang="en-US" sz="2800" b="1" dirty="0">
              <a:solidFill>
                <a:srgbClr val="BD0000"/>
              </a:solidFill>
              <a:latin typeface="Corbel" charset="0"/>
              <a:cs typeface="Corbel" charset="0"/>
            </a:endParaRPr>
          </a:p>
        </p:txBody>
      </p:sp>
      <p:sp>
        <p:nvSpPr>
          <p:cNvPr id="2" name="Title 1"/>
          <p:cNvSpPr>
            <a:spLocks noGrp="1"/>
          </p:cNvSpPr>
          <p:nvPr>
            <p:ph type="title"/>
          </p:nvPr>
        </p:nvSpPr>
        <p:spPr/>
        <p:txBody>
          <a:bodyPr>
            <a:normAutofit/>
          </a:bodyPr>
          <a:lstStyle/>
          <a:p>
            <a:r>
              <a:rPr lang="en-US" dirty="0"/>
              <a:t>A “Data Engineering” journey</a:t>
            </a:r>
          </a:p>
        </p:txBody>
      </p:sp>
      <p:sp>
        <p:nvSpPr>
          <p:cNvPr id="9" name="Right Arrow 8"/>
          <p:cNvSpPr/>
          <p:nvPr/>
        </p:nvSpPr>
        <p:spPr>
          <a:xfrm>
            <a:off x="5939778" y="2888965"/>
            <a:ext cx="593725" cy="635000"/>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10" name="TextBox 60"/>
          <p:cNvSpPr txBox="1">
            <a:spLocks noChangeArrowheads="1"/>
          </p:cNvSpPr>
          <p:nvPr/>
        </p:nvSpPr>
        <p:spPr bwMode="auto">
          <a:xfrm>
            <a:off x="5251058" y="1898483"/>
            <a:ext cx="19404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BD0000"/>
                </a:solidFill>
                <a:latin typeface="Corbel" charset="0"/>
                <a:cs typeface="Corbel" charset="0"/>
              </a:rPr>
              <a:t>Randomize</a:t>
            </a:r>
            <a:r>
              <a:rPr lang="zh-CN" altLang="en-US" sz="2800" b="1" dirty="0">
                <a:solidFill>
                  <a:srgbClr val="BD0000"/>
                </a:solidFill>
                <a:latin typeface="Corbel" charset="0"/>
                <a:cs typeface="Corbel" charset="0"/>
              </a:rPr>
              <a:t> </a:t>
            </a:r>
            <a:endParaRPr lang="en-US" altLang="zh-CN" sz="2800" b="1" dirty="0">
              <a:solidFill>
                <a:srgbClr val="BD0000"/>
              </a:solidFill>
              <a:latin typeface="Corbel" charset="0"/>
              <a:cs typeface="Corbel" charset="0"/>
            </a:endParaRPr>
          </a:p>
          <a:p>
            <a:pPr algn="ctr" eaLnBrk="1" hangingPunct="1"/>
            <a:r>
              <a:rPr lang="en-US" altLang="zh-CN" sz="2800" b="1" dirty="0">
                <a:solidFill>
                  <a:srgbClr val="BD0000"/>
                </a:solidFill>
                <a:latin typeface="Corbel" charset="0"/>
                <a:cs typeface="Corbel" charset="0"/>
              </a:rPr>
              <a:t>lighting</a:t>
            </a:r>
            <a:endParaRPr lang="en-US" sz="2800" b="1" dirty="0">
              <a:solidFill>
                <a:srgbClr val="BD0000"/>
              </a:solidFill>
              <a:latin typeface="Corbel" charset="0"/>
              <a:cs typeface="Corbel" charset="0"/>
            </a:endParaRPr>
          </a:p>
        </p:txBody>
      </p:sp>
      <p:grpSp>
        <p:nvGrpSpPr>
          <p:cNvPr id="11" name="Group 15368"/>
          <p:cNvGrpSpPr>
            <a:grpSpLocks/>
          </p:cNvGrpSpPr>
          <p:nvPr/>
        </p:nvGrpSpPr>
        <p:grpSpPr bwMode="auto">
          <a:xfrm>
            <a:off x="1176439" y="1263906"/>
            <a:ext cx="3880095" cy="3982912"/>
            <a:chOff x="13973449" y="10871328"/>
            <a:chExt cx="2190524" cy="2215497"/>
          </a:xfrm>
        </p:grpSpPr>
        <p:pic>
          <p:nvPicPr>
            <p:cNvPr id="12" name="Picture 228" descr="lightfield_0.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73449" y="10890766"/>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29" descr="lightfield_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158133" y="10871328"/>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30" descr="lightfield_3.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974704" y="12080984"/>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31" descr="lightfield_13.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5156836" y="12080985"/>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15370"/>
          <p:cNvGrpSpPr>
            <a:grpSpLocks noChangeAspect="1"/>
          </p:cNvGrpSpPr>
          <p:nvPr/>
        </p:nvGrpSpPr>
        <p:grpSpPr bwMode="auto">
          <a:xfrm>
            <a:off x="7397043" y="1263759"/>
            <a:ext cx="3986151" cy="3994847"/>
            <a:chOff x="17514050" y="10891232"/>
            <a:chExt cx="2181917" cy="2188464"/>
          </a:xfrm>
        </p:grpSpPr>
        <p:pic>
          <p:nvPicPr>
            <p:cNvPr id="22" name="Picture 233" descr="1a8a5008e09f8f2363ed57e35c972b4b_view_0.jpg"/>
            <p:cNvPicPr>
              <a:picLocks/>
            </p:cNvPicPr>
            <p:nvPr/>
          </p:nvPicPr>
          <p:blipFill>
            <a:blip r:embed="rId7">
              <a:extLst>
                <a:ext uri="{28A0092B-C50C-407E-A947-70E740481C1C}">
                  <a14:useLocalDpi xmlns:a14="http://schemas.microsoft.com/office/drawing/2010/main"/>
                </a:ext>
              </a:extLst>
            </a:blip>
            <a:srcRect/>
            <a:stretch>
              <a:fillRect/>
            </a:stretch>
          </p:blipFill>
          <p:spPr bwMode="auto">
            <a:xfrm>
              <a:off x="17514051" y="10891232"/>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34" descr="1a8a5008e09f8f2363ed57e35c972b4b_view_10.jpg"/>
            <p:cNvPicPr>
              <a:picLocks/>
            </p:cNvPicPr>
            <p:nvPr/>
          </p:nvPicPr>
          <p:blipFill>
            <a:blip r:embed="rId8">
              <a:extLst>
                <a:ext uri="{28A0092B-C50C-407E-A947-70E740481C1C}">
                  <a14:useLocalDpi xmlns:a14="http://schemas.microsoft.com/office/drawing/2010/main"/>
                </a:ext>
              </a:extLst>
            </a:blip>
            <a:srcRect/>
            <a:stretch>
              <a:fillRect/>
            </a:stretch>
          </p:blipFill>
          <p:spPr bwMode="auto">
            <a:xfrm>
              <a:off x="18688180" y="12073856"/>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5" descr="1a8a5008e09f8f2363ed57e35c972b4b_view_5.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8690127" y="10895769"/>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36" descr="1a8a5008e09f8f2363ed57e35c972b4b_view_13.jpg"/>
            <p:cNvPicPr>
              <a:picLocks/>
            </p:cNvPicPr>
            <p:nvPr/>
          </p:nvPicPr>
          <p:blipFill>
            <a:blip r:embed="rId10">
              <a:extLst>
                <a:ext uri="{28A0092B-C50C-407E-A947-70E740481C1C}">
                  <a14:useLocalDpi xmlns:a14="http://schemas.microsoft.com/office/drawing/2010/main"/>
                </a:ext>
              </a:extLst>
            </a:blip>
            <a:srcRect/>
            <a:stretch>
              <a:fillRect/>
            </a:stretch>
          </p:blipFill>
          <p:spPr bwMode="auto">
            <a:xfrm>
              <a:off x="17514050" y="12072559"/>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9" name="TextBox 28"/>
          <p:cNvSpPr txBox="1"/>
          <p:nvPr/>
        </p:nvSpPr>
        <p:spPr>
          <a:xfrm>
            <a:off x="786255" y="5534561"/>
            <a:ext cx="11007577" cy="1323439"/>
          </a:xfrm>
          <a:prstGeom prst="rect">
            <a:avLst/>
          </a:prstGeom>
          <a:noFill/>
        </p:spPr>
        <p:txBody>
          <a:bodyPr wrap="square" rtlCol="0">
            <a:spAutoFit/>
          </a:bodyPr>
          <a:lstStyle/>
          <a:p>
            <a:r>
              <a:rPr lang="en-US" sz="4000" b="1" dirty="0" err="1"/>
              <a:t>ConvNet</a:t>
            </a:r>
            <a:r>
              <a:rPr lang="en-US" altLang="zh-CN" sz="4000" b="1" dirty="0"/>
              <a:t>:</a:t>
            </a:r>
            <a:r>
              <a:rPr lang="zh-CN" altLang="en-US" sz="4000" b="1" dirty="0"/>
              <a:t> </a:t>
            </a:r>
            <a:r>
              <a:rPr lang="en-US" altLang="zh-CN" sz="4000" dirty="0"/>
              <a:t>hmm..</a:t>
            </a:r>
            <a:r>
              <a:rPr lang="zh-CN" altLang="en-US" sz="4000" dirty="0"/>
              <a:t> </a:t>
            </a:r>
            <a:r>
              <a:rPr lang="en-US" altLang="zh-CN" sz="4000" dirty="0"/>
              <a:t>viewpoint</a:t>
            </a:r>
            <a:r>
              <a:rPr lang="zh-CN" altLang="en-US" sz="4000" dirty="0"/>
              <a:t> </a:t>
            </a:r>
            <a:r>
              <a:rPr lang="en-US" altLang="zh-CN" sz="4000" dirty="0"/>
              <a:t>is</a:t>
            </a:r>
            <a:r>
              <a:rPr lang="zh-CN" altLang="en-US" sz="4000" dirty="0"/>
              <a:t> </a:t>
            </a:r>
            <a:r>
              <a:rPr lang="en-US" altLang="zh-CN" sz="4000" dirty="0"/>
              <a:t>not</a:t>
            </a:r>
            <a:r>
              <a:rPr lang="zh-CN" altLang="en-US" sz="4000" dirty="0"/>
              <a:t> </a:t>
            </a:r>
            <a:r>
              <a:rPr lang="en-US" altLang="zh-CN" sz="4000" dirty="0"/>
              <a:t>the</a:t>
            </a:r>
            <a:r>
              <a:rPr lang="zh-CN" altLang="en-US" sz="4000" dirty="0"/>
              <a:t> </a:t>
            </a:r>
            <a:r>
              <a:rPr lang="en-US" altLang="zh-CN" sz="4000" dirty="0"/>
              <a:t>brightness</a:t>
            </a:r>
            <a:r>
              <a:rPr lang="zh-CN" altLang="en-US" sz="4000" dirty="0"/>
              <a:t> </a:t>
            </a:r>
            <a:r>
              <a:rPr lang="en-US" altLang="zh-CN" sz="4000" dirty="0"/>
              <a:t>pattern. Maybe it’s the contour?</a:t>
            </a:r>
            <a:endParaRPr lang="en-US" sz="4000" dirty="0"/>
          </a:p>
        </p:txBody>
      </p:sp>
    </p:spTree>
    <p:extLst>
      <p:ext uri="{BB962C8B-B14F-4D97-AF65-F5344CB8AC3E}">
        <p14:creationId xmlns:p14="http://schemas.microsoft.com/office/powerpoint/2010/main" val="66290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5197232" y="3575538"/>
            <a:ext cx="2168767" cy="523220"/>
          </a:xfrm>
          <a:prstGeom prst="rect">
            <a:avLst/>
          </a:prstGeom>
          <a:noFill/>
        </p:spPr>
        <p:txBody>
          <a:bodyPr wrap="square" rtlCol="0">
            <a:spAutoFit/>
          </a:bodyPr>
          <a:lstStyle/>
          <a:p>
            <a:pPr algn="ctr"/>
            <a:r>
              <a:rPr lang="en-US" altLang="zh-CN" sz="2800" b="1" dirty="0">
                <a:solidFill>
                  <a:srgbClr val="BD0000"/>
                </a:solidFill>
                <a:latin typeface="Corbel" charset="0"/>
                <a:cs typeface="Corbel" charset="0"/>
              </a:rPr>
              <a:t>47%</a:t>
            </a:r>
            <a:r>
              <a:rPr lang="zh-CN" altLang="en-US" sz="2800" b="1" dirty="0">
                <a:solidFill>
                  <a:srgbClr val="BD0000"/>
                </a:solidFill>
                <a:latin typeface="Corbel" charset="0"/>
                <a:cs typeface="Corbel" charset="0"/>
              </a:rPr>
              <a:t> </a:t>
            </a:r>
            <a:r>
              <a:rPr lang="en-US" altLang="zh-CN" sz="2800" b="1" dirty="0">
                <a:solidFill>
                  <a:srgbClr val="BD0000"/>
                </a:solidFill>
                <a:latin typeface="Corbel" charset="0"/>
                <a:cs typeface="Corbel" charset="0"/>
              </a:rPr>
              <a:t>-&gt;</a:t>
            </a:r>
            <a:r>
              <a:rPr lang="zh-CN" altLang="en-US" sz="2800" b="1" dirty="0">
                <a:solidFill>
                  <a:srgbClr val="BD0000"/>
                </a:solidFill>
                <a:latin typeface="Corbel" charset="0"/>
                <a:cs typeface="Corbel" charset="0"/>
              </a:rPr>
              <a:t> </a:t>
            </a:r>
            <a:r>
              <a:rPr lang="en-US" altLang="zh-CN" sz="2800" b="1" dirty="0">
                <a:solidFill>
                  <a:srgbClr val="BD0000"/>
                </a:solidFill>
                <a:latin typeface="Corbel" charset="0"/>
                <a:cs typeface="Corbel" charset="0"/>
              </a:rPr>
              <a:t>74%</a:t>
            </a:r>
            <a:endParaRPr lang="en-US" sz="2800" b="1" dirty="0">
              <a:solidFill>
                <a:srgbClr val="BD0000"/>
              </a:solidFill>
              <a:latin typeface="Corbel" charset="0"/>
              <a:cs typeface="Corbel" charset="0"/>
            </a:endParaRPr>
          </a:p>
        </p:txBody>
      </p:sp>
      <p:sp>
        <p:nvSpPr>
          <p:cNvPr id="2" name="Title 1"/>
          <p:cNvSpPr>
            <a:spLocks noGrp="1"/>
          </p:cNvSpPr>
          <p:nvPr>
            <p:ph type="title"/>
          </p:nvPr>
        </p:nvSpPr>
        <p:spPr/>
        <p:txBody>
          <a:bodyPr>
            <a:normAutofit/>
          </a:bodyPr>
          <a:lstStyle/>
          <a:p>
            <a:r>
              <a:rPr lang="en-US" dirty="0"/>
              <a:t>A “Data Engineering” journey</a:t>
            </a:r>
          </a:p>
        </p:txBody>
      </p:sp>
      <p:sp>
        <p:nvSpPr>
          <p:cNvPr id="9" name="Right Arrow 8"/>
          <p:cNvSpPr/>
          <p:nvPr/>
        </p:nvSpPr>
        <p:spPr>
          <a:xfrm>
            <a:off x="5939778" y="2888965"/>
            <a:ext cx="593725" cy="635000"/>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10" name="TextBox 60"/>
          <p:cNvSpPr txBox="1">
            <a:spLocks noChangeArrowheads="1"/>
          </p:cNvSpPr>
          <p:nvPr/>
        </p:nvSpPr>
        <p:spPr bwMode="auto">
          <a:xfrm>
            <a:off x="5251058" y="1898483"/>
            <a:ext cx="19404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BD0000"/>
                </a:solidFill>
                <a:latin typeface="Corbel" charset="0"/>
                <a:cs typeface="Corbel" charset="0"/>
              </a:rPr>
              <a:t>Randomize</a:t>
            </a:r>
            <a:r>
              <a:rPr lang="zh-CN" altLang="en-US" sz="2800" b="1" dirty="0">
                <a:solidFill>
                  <a:srgbClr val="BD0000"/>
                </a:solidFill>
                <a:latin typeface="Corbel" charset="0"/>
                <a:cs typeface="Corbel" charset="0"/>
              </a:rPr>
              <a:t> </a:t>
            </a:r>
            <a:endParaRPr lang="en-US" altLang="zh-CN" sz="2800" b="1" dirty="0">
              <a:solidFill>
                <a:srgbClr val="BD0000"/>
              </a:solidFill>
              <a:latin typeface="Corbel" charset="0"/>
              <a:cs typeface="Corbel" charset="0"/>
            </a:endParaRPr>
          </a:p>
          <a:p>
            <a:pPr algn="ctr" eaLnBrk="1" hangingPunct="1"/>
            <a:r>
              <a:rPr lang="en-US" altLang="zh-CN" sz="2800" b="1" dirty="0">
                <a:solidFill>
                  <a:srgbClr val="BD0000"/>
                </a:solidFill>
                <a:latin typeface="Corbel" charset="0"/>
                <a:cs typeface="Corbel" charset="0"/>
              </a:rPr>
              <a:t>lighting</a:t>
            </a:r>
            <a:endParaRPr lang="en-US" sz="2800" b="1" dirty="0">
              <a:solidFill>
                <a:srgbClr val="BD0000"/>
              </a:solidFill>
              <a:latin typeface="Corbel" charset="0"/>
              <a:cs typeface="Corbel" charset="0"/>
            </a:endParaRPr>
          </a:p>
        </p:txBody>
      </p:sp>
      <p:grpSp>
        <p:nvGrpSpPr>
          <p:cNvPr id="11" name="Group 15368"/>
          <p:cNvGrpSpPr>
            <a:grpSpLocks/>
          </p:cNvGrpSpPr>
          <p:nvPr/>
        </p:nvGrpSpPr>
        <p:grpSpPr bwMode="auto">
          <a:xfrm>
            <a:off x="1176439" y="1263906"/>
            <a:ext cx="3880095" cy="3982912"/>
            <a:chOff x="13973449" y="10871328"/>
            <a:chExt cx="2190524" cy="2215497"/>
          </a:xfrm>
        </p:grpSpPr>
        <p:pic>
          <p:nvPicPr>
            <p:cNvPr id="12" name="Picture 228" descr="lightfield_0.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73449" y="10890766"/>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29" descr="lightfield_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158133" y="10871328"/>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30" descr="lightfield_3.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974704" y="12080984"/>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31" descr="lightfield_13.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5156836" y="12080985"/>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15370"/>
          <p:cNvGrpSpPr>
            <a:grpSpLocks noChangeAspect="1"/>
          </p:cNvGrpSpPr>
          <p:nvPr/>
        </p:nvGrpSpPr>
        <p:grpSpPr bwMode="auto">
          <a:xfrm>
            <a:off x="7397043" y="1263759"/>
            <a:ext cx="3986151" cy="3994847"/>
            <a:chOff x="17514050" y="10891232"/>
            <a:chExt cx="2181917" cy="2188464"/>
          </a:xfrm>
        </p:grpSpPr>
        <p:pic>
          <p:nvPicPr>
            <p:cNvPr id="22" name="Picture 233" descr="1a8a5008e09f8f2363ed57e35c972b4b_view_0.jpg"/>
            <p:cNvPicPr>
              <a:picLocks/>
            </p:cNvPicPr>
            <p:nvPr/>
          </p:nvPicPr>
          <p:blipFill>
            <a:blip r:embed="rId7">
              <a:extLst>
                <a:ext uri="{28A0092B-C50C-407E-A947-70E740481C1C}">
                  <a14:useLocalDpi xmlns:a14="http://schemas.microsoft.com/office/drawing/2010/main"/>
                </a:ext>
              </a:extLst>
            </a:blip>
            <a:srcRect/>
            <a:stretch>
              <a:fillRect/>
            </a:stretch>
          </p:blipFill>
          <p:spPr bwMode="auto">
            <a:xfrm>
              <a:off x="17514051" y="10891232"/>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34" descr="1a8a5008e09f8f2363ed57e35c972b4b_view_10.jpg"/>
            <p:cNvPicPr>
              <a:picLocks/>
            </p:cNvPicPr>
            <p:nvPr/>
          </p:nvPicPr>
          <p:blipFill>
            <a:blip r:embed="rId8">
              <a:extLst>
                <a:ext uri="{28A0092B-C50C-407E-A947-70E740481C1C}">
                  <a14:useLocalDpi xmlns:a14="http://schemas.microsoft.com/office/drawing/2010/main"/>
                </a:ext>
              </a:extLst>
            </a:blip>
            <a:srcRect/>
            <a:stretch>
              <a:fillRect/>
            </a:stretch>
          </p:blipFill>
          <p:spPr bwMode="auto">
            <a:xfrm>
              <a:off x="18688180" y="12073856"/>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5" descr="1a8a5008e09f8f2363ed57e35c972b4b_view_5.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8690127" y="10895769"/>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36" descr="1a8a5008e09f8f2363ed57e35c972b4b_view_13.jpg"/>
            <p:cNvPicPr>
              <a:picLocks/>
            </p:cNvPicPr>
            <p:nvPr/>
          </p:nvPicPr>
          <p:blipFill>
            <a:blip r:embed="rId10">
              <a:extLst>
                <a:ext uri="{28A0092B-C50C-407E-A947-70E740481C1C}">
                  <a14:useLocalDpi xmlns:a14="http://schemas.microsoft.com/office/drawing/2010/main"/>
                </a:ext>
              </a:extLst>
            </a:blip>
            <a:srcRect/>
            <a:stretch>
              <a:fillRect/>
            </a:stretch>
          </p:blipFill>
          <p:spPr bwMode="auto">
            <a:xfrm>
              <a:off x="17514050" y="12072559"/>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9" name="TextBox 28"/>
          <p:cNvSpPr txBox="1"/>
          <p:nvPr/>
        </p:nvSpPr>
        <p:spPr>
          <a:xfrm>
            <a:off x="786255" y="5534561"/>
            <a:ext cx="11007577" cy="1323439"/>
          </a:xfrm>
          <a:prstGeom prst="rect">
            <a:avLst/>
          </a:prstGeom>
          <a:noFill/>
        </p:spPr>
        <p:txBody>
          <a:bodyPr wrap="square" rtlCol="0">
            <a:spAutoFit/>
          </a:bodyPr>
          <a:lstStyle/>
          <a:p>
            <a:r>
              <a:rPr lang="en-US" sz="4000" b="1" dirty="0" err="1"/>
              <a:t>ConvNet</a:t>
            </a:r>
            <a:r>
              <a:rPr lang="en-US" altLang="zh-CN" sz="4000" b="1" dirty="0"/>
              <a:t>:</a:t>
            </a:r>
            <a:r>
              <a:rPr lang="zh-CN" altLang="en-US" sz="4000" b="1" dirty="0"/>
              <a:t> </a:t>
            </a:r>
            <a:r>
              <a:rPr lang="en-US" altLang="zh-CN" sz="4000" dirty="0"/>
              <a:t>hmm..</a:t>
            </a:r>
            <a:r>
              <a:rPr lang="zh-CN" altLang="en-US" sz="4000" dirty="0"/>
              <a:t> </a:t>
            </a:r>
            <a:r>
              <a:rPr lang="en-US" altLang="zh-CN" sz="4000" dirty="0"/>
              <a:t>viewpoint</a:t>
            </a:r>
            <a:r>
              <a:rPr lang="zh-CN" altLang="en-US" sz="4000" dirty="0"/>
              <a:t> </a:t>
            </a:r>
            <a:r>
              <a:rPr lang="en-US" altLang="zh-CN" sz="4000" dirty="0"/>
              <a:t>is</a:t>
            </a:r>
            <a:r>
              <a:rPr lang="zh-CN" altLang="en-US" sz="4000" dirty="0"/>
              <a:t> </a:t>
            </a:r>
            <a:r>
              <a:rPr lang="en-US" altLang="zh-CN" sz="4000" dirty="0"/>
              <a:t>not</a:t>
            </a:r>
            <a:r>
              <a:rPr lang="zh-CN" altLang="en-US" sz="4000" dirty="0"/>
              <a:t> </a:t>
            </a:r>
            <a:r>
              <a:rPr lang="en-US" altLang="zh-CN" sz="4000" dirty="0"/>
              <a:t>the</a:t>
            </a:r>
            <a:r>
              <a:rPr lang="zh-CN" altLang="en-US" sz="4000" dirty="0"/>
              <a:t> </a:t>
            </a:r>
            <a:r>
              <a:rPr lang="en-US" altLang="zh-CN" sz="4000" dirty="0"/>
              <a:t>brightness</a:t>
            </a:r>
            <a:r>
              <a:rPr lang="zh-CN" altLang="en-US" sz="4000" dirty="0"/>
              <a:t> </a:t>
            </a:r>
            <a:r>
              <a:rPr lang="en-US" altLang="zh-CN" sz="4000" dirty="0"/>
              <a:t>pattern. Maybe it’s the contour?</a:t>
            </a:r>
            <a:endParaRPr lang="en-US" sz="4000" dirty="0"/>
          </a:p>
        </p:txBody>
      </p:sp>
      <p:sp>
        <p:nvSpPr>
          <p:cNvPr id="4" name="Rectangle 3"/>
          <p:cNvSpPr/>
          <p:nvPr/>
        </p:nvSpPr>
        <p:spPr>
          <a:xfrm>
            <a:off x="898769" y="1152769"/>
            <a:ext cx="6330462" cy="4298462"/>
          </a:xfrm>
          <a:prstGeom prst="rect">
            <a:avLst/>
          </a:prstGeom>
          <a:solidFill>
            <a:srgbClr val="FFFFFF">
              <a:alpha val="95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5" name="Picture 4" descr="2008_001783.jpg"/>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1649082" y="1802423"/>
            <a:ext cx="1987677" cy="2984500"/>
          </a:xfrm>
          <a:prstGeom prst="rect">
            <a:avLst/>
          </a:prstGeom>
        </p:spPr>
      </p:pic>
      <p:pic>
        <p:nvPicPr>
          <p:cNvPr id="7" name="Picture 6"/>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Lst>
          </a:blip>
          <a:srcRect l="51293" t="43450" r="30215" b="25045"/>
          <a:stretch/>
        </p:blipFill>
        <p:spPr>
          <a:xfrm>
            <a:off x="3953054" y="1802850"/>
            <a:ext cx="2335342" cy="2984073"/>
          </a:xfrm>
          <a:prstGeom prst="rect">
            <a:avLst/>
          </a:prstGeom>
        </p:spPr>
      </p:pic>
    </p:spTree>
    <p:extLst>
      <p:ext uri="{BB962C8B-B14F-4D97-AF65-F5344CB8AC3E}">
        <p14:creationId xmlns:p14="http://schemas.microsoft.com/office/powerpoint/2010/main" val="46574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latin typeface="Helvetica" charset="0"/>
                <a:ea typeface="Helvetica" charset="0"/>
                <a:cs typeface="Helvetica" charset="0"/>
              </a:rPr>
              <a:t>M</a:t>
            </a:r>
            <a:r>
              <a:rPr lang="en-US" dirty="0">
                <a:latin typeface="Helvetica" charset="0"/>
                <a:ea typeface="Helvetica" charset="0"/>
                <a:cs typeface="Helvetica" charset="0"/>
              </a:rPr>
              <a:t>ental rotation</a:t>
            </a:r>
            <a:endParaRPr lang="en-US" i="1" dirty="0">
              <a:latin typeface="Helvetica" charset="0"/>
              <a:ea typeface="Helvetica" charset="0"/>
              <a:cs typeface="Helvetica"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39353" y="4167115"/>
            <a:ext cx="3126341" cy="2344756"/>
          </a:xfrm>
          <a:prstGeom prst="rect">
            <a:avLst/>
          </a:prstGeom>
        </p:spPr>
      </p:pic>
      <p:grpSp>
        <p:nvGrpSpPr>
          <p:cNvPr id="15" name="Group 14"/>
          <p:cNvGrpSpPr/>
          <p:nvPr/>
        </p:nvGrpSpPr>
        <p:grpSpPr>
          <a:xfrm>
            <a:off x="0" y="1220687"/>
            <a:ext cx="6022802" cy="5589973"/>
            <a:chOff x="4855879" y="1311529"/>
            <a:chExt cx="5900005" cy="5431779"/>
          </a:xfrm>
        </p:grpSpPr>
        <p:grpSp>
          <p:nvGrpSpPr>
            <p:cNvPr id="16" name="Group 15"/>
            <p:cNvGrpSpPr/>
            <p:nvPr/>
          </p:nvGrpSpPr>
          <p:grpSpPr>
            <a:xfrm>
              <a:off x="5432653" y="1311529"/>
              <a:ext cx="3171825" cy="4762500"/>
              <a:chOff x="7733297" y="1383448"/>
              <a:chExt cx="3171825" cy="4762500"/>
            </a:xfrm>
          </p:grpSpPr>
          <p:pic>
            <p:nvPicPr>
              <p:cNvPr id="18" name="Picture 17"/>
              <p:cNvPicPr>
                <a:picLocks noChangeAspect="1"/>
              </p:cNvPicPr>
              <p:nvPr/>
            </p:nvPicPr>
            <p:blipFill>
              <a:blip r:embed="rId4"/>
              <a:stretch>
                <a:fillRect/>
              </a:stretch>
            </p:blipFill>
            <p:spPr>
              <a:xfrm>
                <a:off x="7733297" y="1383448"/>
                <a:ext cx="3171825" cy="4762500"/>
              </a:xfrm>
              <a:prstGeom prst="rect">
                <a:avLst/>
              </a:prstGeom>
            </p:spPr>
          </p:pic>
          <p:sp>
            <p:nvSpPr>
              <p:cNvPr id="19" name="Rectangle 18"/>
              <p:cNvSpPr/>
              <p:nvPr/>
            </p:nvSpPr>
            <p:spPr>
              <a:xfrm>
                <a:off x="8060633" y="6003235"/>
                <a:ext cx="2057400" cy="79513"/>
              </a:xfrm>
              <a:prstGeom prst="rect">
                <a:avLst/>
              </a:prstGeom>
              <a:solidFill>
                <a:srgbClr val="B0D463"/>
              </a:solidFill>
              <a:ln>
                <a:solidFill>
                  <a:srgbClr val="B0D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grpSp>
        <p:sp>
          <p:nvSpPr>
            <p:cNvPr id="17" name="TextBox 16"/>
            <p:cNvSpPr txBox="1"/>
            <p:nvPr/>
          </p:nvSpPr>
          <p:spPr>
            <a:xfrm>
              <a:off x="4855879" y="6175082"/>
              <a:ext cx="5900005" cy="568226"/>
            </a:xfrm>
            <a:prstGeom prst="rect">
              <a:avLst/>
            </a:prstGeom>
            <a:noFill/>
          </p:spPr>
          <p:txBody>
            <a:bodyPr wrap="none" rtlCol="0">
              <a:spAutoFit/>
            </a:bodyPr>
            <a:lstStyle/>
            <a:p>
              <a:r>
                <a:rPr lang="en-US" sz="1600" i="1" dirty="0">
                  <a:latin typeface="Helvetica" charset="0"/>
                  <a:ea typeface="Helvetica" charset="0"/>
                  <a:cs typeface="Helvetica" charset="0"/>
                </a:rPr>
                <a:t>by Roger N. Shepard, National Science Medal Laurate, Stanford</a:t>
              </a:r>
            </a:p>
            <a:p>
              <a:r>
                <a:rPr lang="en-US" sz="1600" i="1" dirty="0">
                  <a:latin typeface="Helvetica" charset="0"/>
                  <a:ea typeface="Helvetica" charset="0"/>
                  <a:cs typeface="Helvetica" charset="0"/>
                </a:rPr>
                <a:t>and Lynn Cooper, Professor at Columbia University</a:t>
              </a:r>
            </a:p>
          </p:txBody>
        </p:sp>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9306" y="1090844"/>
            <a:ext cx="2443468" cy="2443468"/>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8427" y="1194391"/>
            <a:ext cx="2236374" cy="2236374"/>
          </a:xfrm>
          <a:prstGeom prst="rect">
            <a:avLst/>
          </a:prstGeom>
        </p:spPr>
      </p:pic>
      <p:sp>
        <p:nvSpPr>
          <p:cNvPr id="3" name="Thought Bubble: Cloud 2"/>
          <p:cNvSpPr/>
          <p:nvPr/>
        </p:nvSpPr>
        <p:spPr>
          <a:xfrm>
            <a:off x="5193967" y="959588"/>
            <a:ext cx="6869079" cy="2768350"/>
          </a:xfrm>
          <a:prstGeom prst="cloudCallout">
            <a:avLst>
              <a:gd name="adj1" fmla="val 5493"/>
              <a:gd name="adj2" fmla="val 70509"/>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cxnSp>
        <p:nvCxnSpPr>
          <p:cNvPr id="8" name="Straight Arrow Connector 7"/>
          <p:cNvCxnSpPr/>
          <p:nvPr/>
        </p:nvCxnSpPr>
        <p:spPr>
          <a:xfrm flipV="1">
            <a:off x="7702062" y="2307739"/>
            <a:ext cx="1554103" cy="17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66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15371"/>
          <p:cNvGrpSpPr>
            <a:grpSpLocks noChangeAspect="1"/>
          </p:cNvGrpSpPr>
          <p:nvPr/>
        </p:nvGrpSpPr>
        <p:grpSpPr bwMode="auto">
          <a:xfrm>
            <a:off x="7406192" y="1272384"/>
            <a:ext cx="3943868" cy="4004456"/>
            <a:chOff x="20958413" y="10995820"/>
            <a:chExt cx="2169144" cy="2204423"/>
          </a:xfrm>
        </p:grpSpPr>
        <p:pic>
          <p:nvPicPr>
            <p:cNvPr id="29" name="Picture 224" descr="1a8a5008e09f8f2363ed57e35c972b4b_view_2.jp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20958413" y="10996467"/>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25" descr="1a8a5008e09f8f2363ed57e35c972b4b_view_4.jpg"/>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20959670" y="12194403"/>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226" descr="1a8a5008e09f8f2363ed57e35c972b4b_view_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2121717" y="12192459"/>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227" descr="1a8a5008e09f8f2363ed57e35c972b4b_view_15.jpg"/>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22121627" y="10995820"/>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dirty="0"/>
              <a:t>A “Data Engineering” journey</a:t>
            </a:r>
          </a:p>
        </p:txBody>
      </p:sp>
      <p:grpSp>
        <p:nvGrpSpPr>
          <p:cNvPr id="4" name="Group 15370"/>
          <p:cNvGrpSpPr>
            <a:grpSpLocks noChangeAspect="1"/>
          </p:cNvGrpSpPr>
          <p:nvPr/>
        </p:nvGrpSpPr>
        <p:grpSpPr bwMode="auto">
          <a:xfrm>
            <a:off x="1183812" y="1263761"/>
            <a:ext cx="3986151" cy="3994847"/>
            <a:chOff x="17514050" y="10891232"/>
            <a:chExt cx="2181917" cy="2188464"/>
          </a:xfrm>
        </p:grpSpPr>
        <p:pic>
          <p:nvPicPr>
            <p:cNvPr id="5" name="Picture 233" descr="1a8a5008e09f8f2363ed57e35c972b4b_view_0.jpg"/>
            <p:cNvPicPr>
              <a:picLocks/>
            </p:cNvPicPr>
            <p:nvPr/>
          </p:nvPicPr>
          <p:blipFill>
            <a:blip r:embed="rId7">
              <a:extLst>
                <a:ext uri="{28A0092B-C50C-407E-A947-70E740481C1C}">
                  <a14:useLocalDpi xmlns:a14="http://schemas.microsoft.com/office/drawing/2010/main"/>
                </a:ext>
              </a:extLst>
            </a:blip>
            <a:srcRect/>
            <a:stretch>
              <a:fillRect/>
            </a:stretch>
          </p:blipFill>
          <p:spPr bwMode="auto">
            <a:xfrm>
              <a:off x="17514051" y="10891232"/>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34" descr="1a8a5008e09f8f2363ed57e35c972b4b_view_10.jpg"/>
            <p:cNvPicPr>
              <a:picLocks/>
            </p:cNvPicPr>
            <p:nvPr/>
          </p:nvPicPr>
          <p:blipFill>
            <a:blip r:embed="rId8">
              <a:extLst>
                <a:ext uri="{28A0092B-C50C-407E-A947-70E740481C1C}">
                  <a14:useLocalDpi xmlns:a14="http://schemas.microsoft.com/office/drawing/2010/main"/>
                </a:ext>
              </a:extLst>
            </a:blip>
            <a:srcRect/>
            <a:stretch>
              <a:fillRect/>
            </a:stretch>
          </p:blipFill>
          <p:spPr bwMode="auto">
            <a:xfrm>
              <a:off x="18688180" y="12073856"/>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35" descr="1a8a5008e09f8f2363ed57e35c972b4b_view_5.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8690127" y="10895769"/>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36" descr="1a8a5008e09f8f2363ed57e35c972b4b_view_13.jpg"/>
            <p:cNvPicPr>
              <a:picLocks/>
            </p:cNvPicPr>
            <p:nvPr/>
          </p:nvPicPr>
          <p:blipFill>
            <a:blip r:embed="rId10">
              <a:extLst>
                <a:ext uri="{28A0092B-C50C-407E-A947-70E740481C1C}">
                  <a14:useLocalDpi xmlns:a14="http://schemas.microsoft.com/office/drawing/2010/main"/>
                </a:ext>
              </a:extLst>
            </a:blip>
            <a:srcRect/>
            <a:stretch>
              <a:fillRect/>
            </a:stretch>
          </p:blipFill>
          <p:spPr bwMode="auto">
            <a:xfrm>
              <a:off x="17514050" y="12072559"/>
              <a:ext cx="100584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 name="TextBox 19"/>
          <p:cNvSpPr txBox="1"/>
          <p:nvPr/>
        </p:nvSpPr>
        <p:spPr>
          <a:xfrm>
            <a:off x="5197232" y="3575538"/>
            <a:ext cx="2168767" cy="523220"/>
          </a:xfrm>
          <a:prstGeom prst="rect">
            <a:avLst/>
          </a:prstGeom>
          <a:noFill/>
        </p:spPr>
        <p:txBody>
          <a:bodyPr wrap="square" rtlCol="0">
            <a:spAutoFit/>
          </a:bodyPr>
          <a:lstStyle/>
          <a:p>
            <a:pPr algn="ctr"/>
            <a:r>
              <a:rPr lang="en-US" altLang="zh-CN" sz="2800" b="1" dirty="0">
                <a:solidFill>
                  <a:srgbClr val="BD0000"/>
                </a:solidFill>
                <a:latin typeface="Corbel" charset="0"/>
                <a:cs typeface="Corbel" charset="0"/>
              </a:rPr>
              <a:t>74%</a:t>
            </a:r>
            <a:r>
              <a:rPr lang="zh-CN" altLang="en-US" sz="2800" b="1" dirty="0">
                <a:solidFill>
                  <a:srgbClr val="BD0000"/>
                </a:solidFill>
                <a:latin typeface="Corbel" charset="0"/>
                <a:cs typeface="Corbel" charset="0"/>
              </a:rPr>
              <a:t> </a:t>
            </a:r>
            <a:r>
              <a:rPr lang="en-US" altLang="zh-CN" sz="2800" b="1" dirty="0">
                <a:solidFill>
                  <a:srgbClr val="BD0000"/>
                </a:solidFill>
                <a:latin typeface="Corbel" charset="0"/>
                <a:cs typeface="Corbel" charset="0"/>
              </a:rPr>
              <a:t>-&gt;</a:t>
            </a:r>
            <a:r>
              <a:rPr lang="zh-CN" altLang="en-US" sz="2800" b="1" dirty="0">
                <a:solidFill>
                  <a:srgbClr val="BD0000"/>
                </a:solidFill>
                <a:latin typeface="Corbel" charset="0"/>
                <a:cs typeface="Corbel" charset="0"/>
              </a:rPr>
              <a:t> </a:t>
            </a:r>
            <a:r>
              <a:rPr lang="en-US" altLang="zh-CN" sz="2800" b="1" dirty="0">
                <a:solidFill>
                  <a:srgbClr val="BD0000"/>
                </a:solidFill>
                <a:latin typeface="Corbel" charset="0"/>
                <a:cs typeface="Corbel" charset="0"/>
              </a:rPr>
              <a:t>86%</a:t>
            </a:r>
            <a:endParaRPr lang="en-US" sz="2800" b="1" dirty="0">
              <a:solidFill>
                <a:srgbClr val="BD0000"/>
              </a:solidFill>
              <a:latin typeface="Corbel" charset="0"/>
              <a:cs typeface="Corbel" charset="0"/>
            </a:endParaRPr>
          </a:p>
        </p:txBody>
      </p:sp>
      <p:sp>
        <p:nvSpPr>
          <p:cNvPr id="21" name="TextBox 60"/>
          <p:cNvSpPr txBox="1">
            <a:spLocks noChangeArrowheads="1"/>
          </p:cNvSpPr>
          <p:nvPr/>
        </p:nvSpPr>
        <p:spPr bwMode="auto">
          <a:xfrm>
            <a:off x="5133755" y="1898483"/>
            <a:ext cx="2175019"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BD0000"/>
                </a:solidFill>
                <a:latin typeface="Corbel" charset="0"/>
                <a:cs typeface="Corbel" charset="0"/>
              </a:rPr>
              <a:t>Add </a:t>
            </a:r>
          </a:p>
          <a:p>
            <a:pPr algn="ctr" eaLnBrk="1" hangingPunct="1"/>
            <a:r>
              <a:rPr lang="en-US" sz="2800" b="1" dirty="0">
                <a:solidFill>
                  <a:srgbClr val="BD0000"/>
                </a:solidFill>
                <a:latin typeface="Corbel" charset="0"/>
                <a:cs typeface="Corbel" charset="0"/>
              </a:rPr>
              <a:t>backgrounds</a:t>
            </a:r>
          </a:p>
        </p:txBody>
      </p:sp>
      <p:sp>
        <p:nvSpPr>
          <p:cNvPr id="22" name="Right Arrow 21"/>
          <p:cNvSpPr/>
          <p:nvPr/>
        </p:nvSpPr>
        <p:spPr>
          <a:xfrm>
            <a:off x="5939778" y="2888965"/>
            <a:ext cx="593725" cy="635000"/>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33" name="TextBox 32"/>
          <p:cNvSpPr txBox="1"/>
          <p:nvPr/>
        </p:nvSpPr>
        <p:spPr>
          <a:xfrm>
            <a:off x="1126337" y="5534561"/>
            <a:ext cx="10256857" cy="1323439"/>
          </a:xfrm>
          <a:prstGeom prst="rect">
            <a:avLst/>
          </a:prstGeom>
          <a:noFill/>
        </p:spPr>
        <p:txBody>
          <a:bodyPr wrap="square" rtlCol="0">
            <a:spAutoFit/>
          </a:bodyPr>
          <a:lstStyle/>
          <a:p>
            <a:r>
              <a:rPr lang="en-US" sz="4000" b="1" dirty="0" err="1"/>
              <a:t>ConvNet</a:t>
            </a:r>
            <a:r>
              <a:rPr lang="en-US" altLang="zh-CN" sz="4000" b="1" dirty="0"/>
              <a:t>:</a:t>
            </a:r>
            <a:r>
              <a:rPr lang="zh-CN" altLang="en-US" sz="4000" b="1" dirty="0"/>
              <a:t> </a:t>
            </a:r>
            <a:r>
              <a:rPr lang="en-US" altLang="zh-CN" sz="4000" dirty="0"/>
              <a:t>It becomes really hard!</a:t>
            </a:r>
            <a:r>
              <a:rPr lang="zh-CN" altLang="en-US" sz="4000" dirty="0"/>
              <a:t> </a:t>
            </a:r>
            <a:r>
              <a:rPr lang="en-US" altLang="zh-CN" sz="4000" dirty="0"/>
              <a:t>Let</a:t>
            </a:r>
            <a:r>
              <a:rPr lang="zh-CN" altLang="en-US" sz="4000" dirty="0"/>
              <a:t> </a:t>
            </a:r>
            <a:r>
              <a:rPr lang="en-US" altLang="zh-CN" sz="4000" dirty="0"/>
              <a:t>me</a:t>
            </a:r>
            <a:r>
              <a:rPr lang="zh-CN" altLang="en-US" sz="4000" dirty="0"/>
              <a:t> </a:t>
            </a:r>
            <a:r>
              <a:rPr lang="en-US" altLang="zh-CN" sz="4000" dirty="0"/>
              <a:t>look</a:t>
            </a:r>
            <a:r>
              <a:rPr lang="zh-CN" altLang="en-US" sz="4000" dirty="0"/>
              <a:t> </a:t>
            </a:r>
            <a:r>
              <a:rPr lang="en-US" altLang="zh-CN" sz="4000" dirty="0"/>
              <a:t>more</a:t>
            </a:r>
            <a:r>
              <a:rPr lang="zh-CN" altLang="en-US" sz="4000" dirty="0"/>
              <a:t> </a:t>
            </a:r>
            <a:r>
              <a:rPr lang="en-US" altLang="zh-CN" sz="4000" dirty="0"/>
              <a:t>into</a:t>
            </a:r>
            <a:r>
              <a:rPr lang="zh-CN" altLang="en-US" sz="4000" dirty="0"/>
              <a:t> </a:t>
            </a:r>
            <a:r>
              <a:rPr lang="en-US" altLang="zh-CN" sz="4000" dirty="0"/>
              <a:t>the</a:t>
            </a:r>
            <a:r>
              <a:rPr lang="zh-CN" altLang="en-US" sz="4000" dirty="0"/>
              <a:t> </a:t>
            </a:r>
            <a:r>
              <a:rPr lang="en-US" altLang="zh-CN" sz="4000" dirty="0"/>
              <a:t>picture.</a:t>
            </a:r>
            <a:endParaRPr lang="en-US" sz="4000" dirty="0"/>
          </a:p>
        </p:txBody>
      </p:sp>
    </p:spTree>
    <p:extLst>
      <p:ext uri="{BB962C8B-B14F-4D97-AF65-F5344CB8AC3E}">
        <p14:creationId xmlns:p14="http://schemas.microsoft.com/office/powerpoint/2010/main" val="7185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“Data Engineering” journey</a:t>
            </a:r>
          </a:p>
        </p:txBody>
      </p:sp>
      <p:pic>
        <p:nvPicPr>
          <p:cNvPr id="4" name="Picture 4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0976" y="1745688"/>
            <a:ext cx="7732794" cy="3060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ight Arrow 28"/>
          <p:cNvSpPr/>
          <p:nvPr/>
        </p:nvSpPr>
        <p:spPr>
          <a:xfrm>
            <a:off x="1591415" y="3080152"/>
            <a:ext cx="593725" cy="635000"/>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30" name="TextBox 248"/>
          <p:cNvSpPr txBox="1">
            <a:spLocks noChangeArrowheads="1"/>
          </p:cNvSpPr>
          <p:nvPr/>
        </p:nvSpPr>
        <p:spPr bwMode="auto">
          <a:xfrm>
            <a:off x="1016971" y="2009811"/>
            <a:ext cx="171966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800" b="1" dirty="0" err="1">
                <a:solidFill>
                  <a:srgbClr val="BD0000"/>
                </a:solidFill>
                <a:latin typeface="Corbel" charset="0"/>
                <a:cs typeface="Corbel" charset="0"/>
              </a:rPr>
              <a:t>bbox</a:t>
            </a:r>
            <a:r>
              <a:rPr lang="zh-CN" altLang="en-US" sz="2800" b="1" dirty="0">
                <a:solidFill>
                  <a:srgbClr val="BD0000"/>
                </a:solidFill>
                <a:latin typeface="Corbel" charset="0"/>
                <a:cs typeface="Corbel" charset="0"/>
              </a:rPr>
              <a:t> </a:t>
            </a:r>
            <a:r>
              <a:rPr lang="en-US" altLang="zh-CN" sz="2800" b="1" dirty="0">
                <a:solidFill>
                  <a:srgbClr val="BD0000"/>
                </a:solidFill>
                <a:latin typeface="Corbel" charset="0"/>
                <a:cs typeface="Corbel" charset="0"/>
              </a:rPr>
              <a:t>crop</a:t>
            </a:r>
          </a:p>
          <a:p>
            <a:pPr algn="ctr"/>
            <a:r>
              <a:rPr lang="en-US" sz="2800" b="1" dirty="0">
                <a:solidFill>
                  <a:srgbClr val="BD0000"/>
                </a:solidFill>
                <a:latin typeface="Corbel" charset="0"/>
                <a:cs typeface="Corbel" charset="0"/>
              </a:rPr>
              <a:t>texture</a:t>
            </a:r>
          </a:p>
        </p:txBody>
      </p:sp>
      <p:sp>
        <p:nvSpPr>
          <p:cNvPr id="42" name="TextBox 41"/>
          <p:cNvSpPr txBox="1"/>
          <p:nvPr/>
        </p:nvSpPr>
        <p:spPr>
          <a:xfrm>
            <a:off x="722925" y="3770923"/>
            <a:ext cx="2168767" cy="523220"/>
          </a:xfrm>
          <a:prstGeom prst="rect">
            <a:avLst/>
          </a:prstGeom>
          <a:noFill/>
        </p:spPr>
        <p:txBody>
          <a:bodyPr wrap="square" rtlCol="0">
            <a:spAutoFit/>
          </a:bodyPr>
          <a:lstStyle/>
          <a:p>
            <a:pPr algn="ctr"/>
            <a:r>
              <a:rPr lang="en-US" sz="2800" b="1" dirty="0">
                <a:solidFill>
                  <a:srgbClr val="BD0000"/>
                </a:solidFill>
                <a:latin typeface="Corbel" charset="0"/>
                <a:cs typeface="Corbel" charset="0"/>
              </a:rPr>
              <a:t>86% -&gt; 93%</a:t>
            </a:r>
          </a:p>
        </p:txBody>
      </p:sp>
    </p:spTree>
    <p:extLst>
      <p:ext uri="{BB962C8B-B14F-4D97-AF65-F5344CB8AC3E}">
        <p14:creationId xmlns:p14="http://schemas.microsoft.com/office/powerpoint/2010/main" val="1101215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“Data Engineering” journey</a:t>
            </a:r>
          </a:p>
        </p:txBody>
      </p:sp>
      <p:pic>
        <p:nvPicPr>
          <p:cNvPr id="4" name="Picture 4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0976" y="1745688"/>
            <a:ext cx="7732794" cy="3060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ight Arrow 28"/>
          <p:cNvSpPr/>
          <p:nvPr/>
        </p:nvSpPr>
        <p:spPr>
          <a:xfrm>
            <a:off x="1591415" y="3080152"/>
            <a:ext cx="593725" cy="635000"/>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30" name="TextBox 248"/>
          <p:cNvSpPr txBox="1">
            <a:spLocks noChangeArrowheads="1"/>
          </p:cNvSpPr>
          <p:nvPr/>
        </p:nvSpPr>
        <p:spPr bwMode="auto">
          <a:xfrm>
            <a:off x="1016971" y="2009811"/>
            <a:ext cx="171966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2800" b="1" dirty="0" err="1">
                <a:solidFill>
                  <a:srgbClr val="BD0000"/>
                </a:solidFill>
                <a:latin typeface="Corbel" charset="0"/>
                <a:cs typeface="Corbel" charset="0"/>
              </a:rPr>
              <a:t>bbox</a:t>
            </a:r>
            <a:r>
              <a:rPr lang="zh-CN" altLang="en-US" sz="2800" b="1" dirty="0">
                <a:solidFill>
                  <a:srgbClr val="BD0000"/>
                </a:solidFill>
                <a:latin typeface="Corbel" charset="0"/>
                <a:cs typeface="Corbel" charset="0"/>
              </a:rPr>
              <a:t> </a:t>
            </a:r>
            <a:r>
              <a:rPr lang="en-US" altLang="zh-CN" sz="2800" b="1" dirty="0">
                <a:solidFill>
                  <a:srgbClr val="BD0000"/>
                </a:solidFill>
                <a:latin typeface="Corbel" charset="0"/>
                <a:cs typeface="Corbel" charset="0"/>
              </a:rPr>
              <a:t>crop</a:t>
            </a:r>
          </a:p>
          <a:p>
            <a:pPr algn="ctr"/>
            <a:r>
              <a:rPr lang="en-US" sz="2800" b="1" dirty="0">
                <a:solidFill>
                  <a:srgbClr val="BD0000"/>
                </a:solidFill>
                <a:latin typeface="Corbel" charset="0"/>
                <a:cs typeface="Corbel" charset="0"/>
              </a:rPr>
              <a:t>texture</a:t>
            </a:r>
          </a:p>
        </p:txBody>
      </p:sp>
      <p:sp>
        <p:nvSpPr>
          <p:cNvPr id="41" name="TextBox 40"/>
          <p:cNvSpPr txBox="1"/>
          <p:nvPr/>
        </p:nvSpPr>
        <p:spPr>
          <a:xfrm>
            <a:off x="1126337" y="5261023"/>
            <a:ext cx="10256857" cy="1323439"/>
          </a:xfrm>
          <a:prstGeom prst="rect">
            <a:avLst/>
          </a:prstGeom>
          <a:noFill/>
        </p:spPr>
        <p:txBody>
          <a:bodyPr wrap="square" rtlCol="0">
            <a:spAutoFit/>
          </a:bodyPr>
          <a:lstStyle/>
          <a:p>
            <a:r>
              <a:rPr lang="en-US" sz="4000" b="1" dirty="0" err="1"/>
              <a:t>ConvNet</a:t>
            </a:r>
            <a:r>
              <a:rPr lang="en-US" altLang="zh-CN" sz="4000" b="1" dirty="0"/>
              <a:t>:</a:t>
            </a:r>
            <a:r>
              <a:rPr lang="zh-CN" altLang="en-US" sz="4000" b="1" dirty="0"/>
              <a:t> </a:t>
            </a:r>
            <a:r>
              <a:rPr lang="en-US" altLang="zh-CN" sz="4000" dirty="0"/>
              <a:t>the</a:t>
            </a:r>
            <a:r>
              <a:rPr lang="zh-CN" altLang="en-US" sz="4000" dirty="0"/>
              <a:t> </a:t>
            </a:r>
            <a:r>
              <a:rPr lang="en-US" altLang="zh-CN" sz="4000" dirty="0"/>
              <a:t>mapping</a:t>
            </a:r>
            <a:r>
              <a:rPr lang="zh-CN" altLang="en-US" sz="4000" dirty="0"/>
              <a:t> </a:t>
            </a:r>
            <a:r>
              <a:rPr lang="en-US" altLang="zh-CN" sz="4000" dirty="0"/>
              <a:t>becomes</a:t>
            </a:r>
            <a:r>
              <a:rPr lang="zh-CN" altLang="en-US" sz="4000" dirty="0"/>
              <a:t> </a:t>
            </a:r>
            <a:r>
              <a:rPr lang="en-US" altLang="zh-CN" sz="4000" dirty="0"/>
              <a:t>hard.</a:t>
            </a:r>
            <a:r>
              <a:rPr lang="zh-CN" altLang="en-US" sz="4000" dirty="0"/>
              <a:t> </a:t>
            </a:r>
            <a:r>
              <a:rPr lang="en-US" altLang="zh-CN" sz="4000" dirty="0"/>
              <a:t>I</a:t>
            </a:r>
            <a:r>
              <a:rPr lang="zh-CN" altLang="en-US" sz="4000" dirty="0"/>
              <a:t> </a:t>
            </a:r>
            <a:r>
              <a:rPr lang="en-US" altLang="zh-CN" sz="4000" dirty="0"/>
              <a:t>have</a:t>
            </a:r>
            <a:r>
              <a:rPr lang="zh-CN" altLang="en-US" sz="4000" dirty="0"/>
              <a:t> </a:t>
            </a:r>
            <a:r>
              <a:rPr lang="en-US" altLang="zh-CN" sz="4000" dirty="0"/>
              <a:t>to</a:t>
            </a:r>
            <a:r>
              <a:rPr lang="zh-CN" altLang="en-US" sz="4000" dirty="0"/>
              <a:t> </a:t>
            </a:r>
            <a:r>
              <a:rPr lang="en-US" altLang="zh-CN" sz="4000" dirty="0"/>
              <a:t>learn</a:t>
            </a:r>
            <a:r>
              <a:rPr lang="zh-CN" altLang="en-US" sz="4000" dirty="0"/>
              <a:t> </a:t>
            </a:r>
            <a:r>
              <a:rPr lang="en-US" altLang="zh-CN" sz="4000" dirty="0"/>
              <a:t>harder</a:t>
            </a:r>
            <a:r>
              <a:rPr lang="zh-CN" altLang="en-US" sz="4000" dirty="0"/>
              <a:t> </a:t>
            </a:r>
            <a:r>
              <a:rPr lang="en-US" altLang="zh-CN" sz="4000" dirty="0"/>
              <a:t>to</a:t>
            </a:r>
            <a:r>
              <a:rPr lang="zh-CN" altLang="en-US" sz="4000" dirty="0"/>
              <a:t> </a:t>
            </a:r>
            <a:r>
              <a:rPr lang="en-US" altLang="zh-CN" sz="4000" dirty="0"/>
              <a:t>get</a:t>
            </a:r>
            <a:r>
              <a:rPr lang="zh-CN" altLang="en-US" sz="4000" dirty="0"/>
              <a:t> </a:t>
            </a:r>
            <a:r>
              <a:rPr lang="en-US" altLang="zh-CN" sz="4000" dirty="0"/>
              <a:t>it</a:t>
            </a:r>
            <a:r>
              <a:rPr lang="zh-CN" altLang="en-US" sz="4000" dirty="0"/>
              <a:t> </a:t>
            </a:r>
            <a:r>
              <a:rPr lang="en-US" altLang="zh-CN" sz="4000" dirty="0"/>
              <a:t>right!</a:t>
            </a:r>
            <a:endParaRPr lang="en-US" sz="4000" dirty="0"/>
          </a:p>
        </p:txBody>
      </p:sp>
      <p:sp>
        <p:nvSpPr>
          <p:cNvPr id="42" name="TextBox 41"/>
          <p:cNvSpPr txBox="1"/>
          <p:nvPr/>
        </p:nvSpPr>
        <p:spPr>
          <a:xfrm>
            <a:off x="722925" y="3770923"/>
            <a:ext cx="2168767" cy="523220"/>
          </a:xfrm>
          <a:prstGeom prst="rect">
            <a:avLst/>
          </a:prstGeom>
          <a:noFill/>
        </p:spPr>
        <p:txBody>
          <a:bodyPr wrap="square" rtlCol="0">
            <a:spAutoFit/>
          </a:bodyPr>
          <a:lstStyle/>
          <a:p>
            <a:pPr algn="ctr"/>
            <a:r>
              <a:rPr lang="en-US" altLang="zh-CN" sz="2800" b="1" dirty="0">
                <a:solidFill>
                  <a:srgbClr val="BD0000"/>
                </a:solidFill>
                <a:latin typeface="Corbel" charset="0"/>
                <a:cs typeface="Corbel" charset="0"/>
              </a:rPr>
              <a:t>86% -&gt;</a:t>
            </a:r>
            <a:r>
              <a:rPr lang="zh-CN" altLang="en-US" sz="2800" b="1" dirty="0">
                <a:solidFill>
                  <a:srgbClr val="BD0000"/>
                </a:solidFill>
                <a:latin typeface="Corbel" charset="0"/>
                <a:cs typeface="Corbel" charset="0"/>
              </a:rPr>
              <a:t> </a:t>
            </a:r>
            <a:r>
              <a:rPr lang="en-US" altLang="zh-CN" sz="2800" b="1" dirty="0">
                <a:solidFill>
                  <a:srgbClr val="BD0000"/>
                </a:solidFill>
                <a:latin typeface="Corbel" charset="0"/>
                <a:cs typeface="Corbel" charset="0"/>
              </a:rPr>
              <a:t>93%</a:t>
            </a:r>
            <a:endParaRPr lang="en-US" sz="2800" b="1" dirty="0">
              <a:solidFill>
                <a:srgbClr val="BD0000"/>
              </a:solidFill>
              <a:latin typeface="Corbel" charset="0"/>
              <a:cs typeface="Corbel" charset="0"/>
            </a:endParaRPr>
          </a:p>
        </p:txBody>
      </p:sp>
      <p:sp>
        <p:nvSpPr>
          <p:cNvPr id="8" name="TextBox 75"/>
          <p:cNvSpPr txBox="1">
            <a:spLocks noChangeArrowheads="1"/>
          </p:cNvSpPr>
          <p:nvPr/>
        </p:nvSpPr>
        <p:spPr bwMode="auto">
          <a:xfrm>
            <a:off x="429768" y="5376154"/>
            <a:ext cx="11525250" cy="1138237"/>
          </a:xfrm>
          <a:prstGeom prst="rect">
            <a:avLst/>
          </a:prstGeom>
          <a:solidFill>
            <a:srgbClr val="FFFF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600" b="1" dirty="0">
                <a:solidFill>
                  <a:srgbClr val="B50319"/>
                </a:solidFill>
                <a:latin typeface="Corbel" charset="0"/>
                <a:cs typeface="Corbel" charset="0"/>
              </a:rPr>
              <a:t>Key</a:t>
            </a:r>
            <a:r>
              <a:rPr lang="zh-CN" altLang="en-US" sz="3600" b="1" dirty="0">
                <a:solidFill>
                  <a:srgbClr val="B50319"/>
                </a:solidFill>
                <a:latin typeface="Corbel" charset="0"/>
                <a:cs typeface="Corbel" charset="0"/>
              </a:rPr>
              <a:t> </a:t>
            </a:r>
            <a:r>
              <a:rPr lang="en-US" altLang="zh-CN" sz="3600" b="1" dirty="0">
                <a:solidFill>
                  <a:srgbClr val="B50319"/>
                </a:solidFill>
                <a:latin typeface="Corbel" charset="0"/>
                <a:cs typeface="Corbel" charset="0"/>
              </a:rPr>
              <a:t>Lesson:</a:t>
            </a:r>
            <a:r>
              <a:rPr lang="zh-CN" altLang="en-US" sz="3600" b="1" dirty="0">
                <a:solidFill>
                  <a:srgbClr val="B50319"/>
                </a:solidFill>
                <a:latin typeface="Corbel" charset="0"/>
                <a:cs typeface="Corbel" charset="0"/>
              </a:rPr>
              <a:t> </a:t>
            </a:r>
            <a:r>
              <a:rPr lang="en-US" altLang="zh-CN" sz="3200" b="1" dirty="0">
                <a:latin typeface="Corbel" charset="0"/>
                <a:cs typeface="Corbel" charset="0"/>
              </a:rPr>
              <a:t>Don</a:t>
            </a:r>
            <a:r>
              <a:rPr lang="uk-UA" altLang="zh-CN" sz="3200" b="1" dirty="0">
                <a:latin typeface="Corbel" charset="0"/>
                <a:cs typeface="Corbel" charset="0"/>
              </a:rPr>
              <a:t>’</a:t>
            </a:r>
            <a:r>
              <a:rPr lang="en-US" altLang="zh-CN" sz="3200" b="1" dirty="0">
                <a:latin typeface="Corbel" charset="0"/>
                <a:cs typeface="Corbel" charset="0"/>
              </a:rPr>
              <a:t>t</a:t>
            </a:r>
            <a:r>
              <a:rPr lang="zh-CN" altLang="en-US" sz="3200" b="1" dirty="0">
                <a:latin typeface="Corbel" charset="0"/>
                <a:cs typeface="Corbel" charset="0"/>
              </a:rPr>
              <a:t> </a:t>
            </a:r>
            <a:r>
              <a:rPr lang="en-US" altLang="zh-CN" sz="3200" b="1" dirty="0">
                <a:latin typeface="Corbel" charset="0"/>
                <a:cs typeface="Corbel" charset="0"/>
              </a:rPr>
              <a:t>give</a:t>
            </a:r>
            <a:r>
              <a:rPr lang="zh-CN" altLang="en-US" sz="3200" b="1" dirty="0">
                <a:latin typeface="Corbel" charset="0"/>
                <a:cs typeface="Corbel" charset="0"/>
              </a:rPr>
              <a:t> </a:t>
            </a:r>
            <a:r>
              <a:rPr lang="en-US" altLang="zh-CN" sz="3200" b="1" dirty="0">
                <a:latin typeface="Corbel" charset="0"/>
                <a:cs typeface="Corbel" charset="0"/>
              </a:rPr>
              <a:t>CNN</a:t>
            </a:r>
            <a:r>
              <a:rPr lang="zh-CN" altLang="en-US" sz="3200" b="1" dirty="0">
                <a:latin typeface="Corbel" charset="0"/>
                <a:cs typeface="Corbel" charset="0"/>
              </a:rPr>
              <a:t> </a:t>
            </a:r>
            <a:r>
              <a:rPr lang="en-US" altLang="zh-CN" sz="3200" b="1" dirty="0">
                <a:latin typeface="Corbel" charset="0"/>
                <a:cs typeface="Corbel" charset="0"/>
              </a:rPr>
              <a:t>a</a:t>
            </a:r>
            <a:r>
              <a:rPr lang="zh-CN" altLang="en-US" sz="3200" b="1" dirty="0">
                <a:latin typeface="Corbel" charset="0"/>
                <a:cs typeface="Corbel" charset="0"/>
              </a:rPr>
              <a:t> </a:t>
            </a:r>
            <a:r>
              <a:rPr lang="en-US" altLang="zh-CN" sz="3200" b="1" dirty="0">
                <a:latin typeface="Corbel" charset="0"/>
                <a:cs typeface="Corbel" charset="0"/>
              </a:rPr>
              <a:t>chance</a:t>
            </a:r>
            <a:r>
              <a:rPr lang="zh-CN" altLang="en-US" sz="3200" b="1" dirty="0">
                <a:latin typeface="Corbel" charset="0"/>
                <a:cs typeface="Corbel" charset="0"/>
              </a:rPr>
              <a:t> </a:t>
            </a:r>
            <a:r>
              <a:rPr lang="en-US" altLang="zh-CN" sz="3200" b="1" dirty="0">
                <a:latin typeface="Corbel" charset="0"/>
                <a:cs typeface="Corbel" charset="0"/>
              </a:rPr>
              <a:t>to</a:t>
            </a:r>
            <a:r>
              <a:rPr lang="zh-CN" altLang="en-US" sz="3200" b="1" dirty="0">
                <a:latin typeface="Corbel" charset="0"/>
                <a:cs typeface="Corbel" charset="0"/>
              </a:rPr>
              <a:t> </a:t>
            </a:r>
            <a:r>
              <a:rPr lang="en-US" altLang="zh-CN" sz="3200" b="1" dirty="0">
                <a:latin typeface="Corbel" charset="0"/>
                <a:cs typeface="Corbel" charset="0"/>
              </a:rPr>
              <a:t>“cheat”</a:t>
            </a:r>
            <a:r>
              <a:rPr lang="zh-CN" altLang="en-US" sz="3200" b="1" dirty="0">
                <a:latin typeface="Corbel" charset="0"/>
                <a:cs typeface="Corbel" charset="0"/>
              </a:rPr>
              <a:t> </a:t>
            </a:r>
            <a:r>
              <a:rPr lang="en-US" altLang="zh-CN" sz="3200" b="1" dirty="0">
                <a:latin typeface="Corbel" charset="0"/>
                <a:cs typeface="Corbel" charset="0"/>
              </a:rPr>
              <a:t>-</a:t>
            </a:r>
            <a:r>
              <a:rPr lang="zh-CN" altLang="en-US" sz="3200" b="1" dirty="0">
                <a:latin typeface="Corbel" charset="0"/>
                <a:cs typeface="Corbel" charset="0"/>
              </a:rPr>
              <a:t> </a:t>
            </a:r>
            <a:r>
              <a:rPr lang="en-US" altLang="zh-CN" sz="3200" b="1" dirty="0">
                <a:latin typeface="Corbel" charset="0"/>
                <a:cs typeface="Corbel" charset="0"/>
              </a:rPr>
              <a:t>it’s</a:t>
            </a:r>
            <a:r>
              <a:rPr lang="zh-CN" altLang="en-US" sz="3200" b="1" dirty="0">
                <a:latin typeface="Corbel" charset="0"/>
                <a:cs typeface="Corbel" charset="0"/>
              </a:rPr>
              <a:t> </a:t>
            </a:r>
            <a:r>
              <a:rPr lang="en-US" altLang="zh-CN" sz="3200" b="1" dirty="0">
                <a:latin typeface="Corbel" charset="0"/>
                <a:cs typeface="Corbel" charset="0"/>
              </a:rPr>
              <a:t>very</a:t>
            </a:r>
            <a:r>
              <a:rPr lang="zh-CN" altLang="en-US" sz="3200" b="1" dirty="0">
                <a:latin typeface="Corbel" charset="0"/>
                <a:cs typeface="Corbel" charset="0"/>
              </a:rPr>
              <a:t> </a:t>
            </a:r>
            <a:r>
              <a:rPr lang="en-US" altLang="zh-CN" sz="3200" b="1" dirty="0">
                <a:latin typeface="Corbel" charset="0"/>
                <a:cs typeface="Corbel" charset="0"/>
              </a:rPr>
              <a:t>good</a:t>
            </a:r>
            <a:r>
              <a:rPr lang="zh-CN" altLang="en-US" sz="3200" b="1" dirty="0">
                <a:latin typeface="Corbel" charset="0"/>
                <a:cs typeface="Corbel" charset="0"/>
              </a:rPr>
              <a:t> </a:t>
            </a:r>
            <a:r>
              <a:rPr lang="en-US" altLang="zh-CN" sz="3200" b="1" dirty="0">
                <a:latin typeface="Corbel" charset="0"/>
                <a:cs typeface="Corbel" charset="0"/>
              </a:rPr>
              <a:t>at</a:t>
            </a:r>
            <a:r>
              <a:rPr lang="zh-CN" altLang="en-US" sz="3200" b="1" dirty="0">
                <a:latin typeface="Corbel" charset="0"/>
                <a:cs typeface="Corbel" charset="0"/>
              </a:rPr>
              <a:t> </a:t>
            </a:r>
            <a:r>
              <a:rPr lang="en-US" altLang="zh-CN" sz="3200" b="1" dirty="0">
                <a:latin typeface="Corbel" charset="0"/>
                <a:cs typeface="Corbel" charset="0"/>
              </a:rPr>
              <a:t>it</a:t>
            </a:r>
            <a:r>
              <a:rPr lang="zh-CN" altLang="en-US" sz="3200" b="1" dirty="0">
                <a:latin typeface="Corbel" charset="0"/>
                <a:cs typeface="Corbel" charset="0"/>
              </a:rPr>
              <a:t>. </a:t>
            </a:r>
            <a:r>
              <a:rPr lang="en-US" altLang="zh-CN" sz="3200" b="1" dirty="0">
                <a:latin typeface="Corbel" charset="0"/>
                <a:cs typeface="Corbel" charset="0"/>
              </a:rPr>
              <a:t>When</a:t>
            </a:r>
            <a:r>
              <a:rPr lang="zh-CN" altLang="en-US" sz="3200" b="1" dirty="0">
                <a:latin typeface="Corbel" charset="0"/>
                <a:cs typeface="Corbel" charset="0"/>
              </a:rPr>
              <a:t> </a:t>
            </a:r>
            <a:r>
              <a:rPr lang="en-US" altLang="zh-CN" sz="3200" b="1" dirty="0">
                <a:latin typeface="Corbel" charset="0"/>
                <a:cs typeface="Corbel" charset="0"/>
              </a:rPr>
              <a:t>there</a:t>
            </a:r>
            <a:r>
              <a:rPr lang="zh-CN" altLang="en-US" sz="3200" b="1" dirty="0">
                <a:latin typeface="Corbel" charset="0"/>
                <a:cs typeface="Corbel" charset="0"/>
              </a:rPr>
              <a:t> </a:t>
            </a:r>
            <a:r>
              <a:rPr lang="en-US" altLang="zh-CN" sz="3200" b="1" dirty="0">
                <a:latin typeface="Corbel" charset="0"/>
                <a:cs typeface="Corbel" charset="0"/>
              </a:rPr>
              <a:t>is</a:t>
            </a:r>
            <a:r>
              <a:rPr lang="zh-CN" altLang="en-US" sz="3200" b="1" dirty="0">
                <a:latin typeface="Corbel" charset="0"/>
                <a:cs typeface="Corbel" charset="0"/>
              </a:rPr>
              <a:t> </a:t>
            </a:r>
            <a:r>
              <a:rPr lang="en-US" altLang="zh-CN" sz="3200" b="1" dirty="0">
                <a:latin typeface="Corbel" charset="0"/>
                <a:cs typeface="Corbel" charset="0"/>
              </a:rPr>
              <a:t>no</a:t>
            </a:r>
            <a:r>
              <a:rPr lang="zh-CN" altLang="en-US" sz="3200" b="1" dirty="0">
                <a:latin typeface="Corbel" charset="0"/>
                <a:cs typeface="Corbel" charset="0"/>
              </a:rPr>
              <a:t> </a:t>
            </a:r>
            <a:r>
              <a:rPr lang="en-US" altLang="zh-CN" sz="3200" b="1" dirty="0">
                <a:latin typeface="Corbel" charset="0"/>
                <a:cs typeface="Corbel" charset="0"/>
              </a:rPr>
              <a:t>way</a:t>
            </a:r>
            <a:r>
              <a:rPr lang="zh-CN" altLang="en-US" sz="3200" b="1" dirty="0">
                <a:latin typeface="Corbel" charset="0"/>
                <a:cs typeface="Corbel" charset="0"/>
              </a:rPr>
              <a:t> </a:t>
            </a:r>
            <a:r>
              <a:rPr lang="en-US" altLang="zh-CN" sz="3200" b="1" dirty="0">
                <a:latin typeface="Corbel" charset="0"/>
                <a:cs typeface="Corbel" charset="0"/>
              </a:rPr>
              <a:t>to</a:t>
            </a:r>
            <a:r>
              <a:rPr lang="zh-CN" altLang="en-US" sz="3200" b="1" dirty="0">
                <a:latin typeface="Corbel" charset="0"/>
                <a:cs typeface="Corbel" charset="0"/>
              </a:rPr>
              <a:t> </a:t>
            </a:r>
            <a:r>
              <a:rPr lang="en-US" altLang="zh-CN" sz="3200" b="1" dirty="0">
                <a:latin typeface="Corbel" charset="0"/>
                <a:cs typeface="Corbel" charset="0"/>
              </a:rPr>
              <a:t>cheat,</a:t>
            </a:r>
            <a:r>
              <a:rPr lang="zh-CN" altLang="en-US" sz="3200" b="1" dirty="0">
                <a:latin typeface="Corbel" charset="0"/>
                <a:cs typeface="Corbel" charset="0"/>
              </a:rPr>
              <a:t> </a:t>
            </a:r>
            <a:r>
              <a:rPr lang="en-US" altLang="zh-CN" sz="3200" b="1" dirty="0">
                <a:latin typeface="Corbel" charset="0"/>
                <a:cs typeface="Corbel" charset="0"/>
              </a:rPr>
              <a:t>true</a:t>
            </a:r>
            <a:r>
              <a:rPr lang="zh-CN" altLang="en-US" sz="3200" b="1" dirty="0">
                <a:latin typeface="Corbel" charset="0"/>
                <a:cs typeface="Corbel" charset="0"/>
              </a:rPr>
              <a:t> </a:t>
            </a:r>
            <a:r>
              <a:rPr lang="en-US" altLang="zh-CN" sz="3200" b="1" dirty="0">
                <a:latin typeface="Corbel" charset="0"/>
                <a:cs typeface="Corbel" charset="0"/>
              </a:rPr>
              <a:t>learning</a:t>
            </a:r>
            <a:r>
              <a:rPr lang="zh-CN" altLang="en-US" sz="3200" b="1" dirty="0">
                <a:latin typeface="Corbel" charset="0"/>
                <a:cs typeface="Corbel" charset="0"/>
              </a:rPr>
              <a:t> </a:t>
            </a:r>
            <a:r>
              <a:rPr lang="en-US" altLang="zh-CN" sz="3200" b="1" dirty="0">
                <a:latin typeface="Corbel" charset="0"/>
                <a:cs typeface="Corbel" charset="0"/>
              </a:rPr>
              <a:t>starts.</a:t>
            </a:r>
            <a:endParaRPr lang="en-US" sz="2800" b="1" dirty="0">
              <a:latin typeface="Corbel" charset="0"/>
              <a:cs typeface="Corbel" charset="0"/>
            </a:endParaRPr>
          </a:p>
        </p:txBody>
      </p:sp>
    </p:spTree>
    <p:extLst>
      <p:ext uri="{BB962C8B-B14F-4D97-AF65-F5344CB8AC3E}">
        <p14:creationId xmlns:p14="http://schemas.microsoft.com/office/powerpoint/2010/main" val="737634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Render for CNN </a:t>
            </a:r>
            <a:r>
              <a:rPr lang="en-US" altLang="zh-CN" dirty="0"/>
              <a:t>I</a:t>
            </a:r>
            <a:r>
              <a:rPr lang="en-US" dirty="0"/>
              <a:t>mage Synthesis Pipeline</a:t>
            </a:r>
          </a:p>
        </p:txBody>
      </p:sp>
      <p:sp>
        <p:nvSpPr>
          <p:cNvPr id="5" name="Rounded Rectangle 4"/>
          <p:cNvSpPr/>
          <p:nvPr/>
        </p:nvSpPr>
        <p:spPr bwMode="auto">
          <a:xfrm>
            <a:off x="8828637" y="1330507"/>
            <a:ext cx="2833688" cy="3768725"/>
          </a:xfrm>
          <a:prstGeom prst="roundRect">
            <a:avLst/>
          </a:prstGeom>
          <a:ln w="28575" cmpd="sng">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6" name="Rounded Rectangle 5"/>
          <p:cNvSpPr/>
          <p:nvPr/>
        </p:nvSpPr>
        <p:spPr bwMode="auto">
          <a:xfrm>
            <a:off x="2551662" y="1330507"/>
            <a:ext cx="2835275" cy="3768725"/>
          </a:xfrm>
          <a:prstGeom prst="roundRect">
            <a:avLst/>
          </a:prstGeom>
          <a:ln w="28575" cmpd="sng">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pic>
        <p:nvPicPr>
          <p:cNvPr id="7" name="Picture 174" descr="Screenshot 2015-12-03 20.49.39.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937" y="2485844"/>
            <a:ext cx="1656194" cy="1025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75" descr="Screenshot 2015-12-03 20.49.51.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611904" y="2376355"/>
            <a:ext cx="2742992" cy="1438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76" descr="Screenshot 2015-12-03 20.50.10.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884200" y="2293899"/>
            <a:ext cx="2742992" cy="170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9"/>
          <p:cNvSpPr/>
          <p:nvPr/>
        </p:nvSpPr>
        <p:spPr bwMode="auto">
          <a:xfrm>
            <a:off x="5669512" y="1330507"/>
            <a:ext cx="2835275" cy="3768725"/>
          </a:xfrm>
          <a:prstGeom prst="roundRect">
            <a:avLst/>
          </a:prstGeom>
          <a:ln w="28575" cmpd="sng">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11" name="Right Arrow 10"/>
          <p:cNvSpPr/>
          <p:nvPr/>
        </p:nvSpPr>
        <p:spPr bwMode="auto">
          <a:xfrm>
            <a:off x="2202412" y="2729095"/>
            <a:ext cx="404813" cy="523875"/>
          </a:xfrm>
          <a:prstGeom prst="rightArrow">
            <a:avLst/>
          </a:prstGeom>
          <a:solidFill>
            <a:schemeClr val="bg1">
              <a:lumMod val="7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dirty="0"/>
          </a:p>
        </p:txBody>
      </p:sp>
      <p:pic>
        <p:nvPicPr>
          <p:cNvPr id="12" name="Picture 181" descr="Screenshot 2015-12-03 20.50.01.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715653" y="2145291"/>
            <a:ext cx="2742992" cy="189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83"/>
          <p:cNvSpPr txBox="1">
            <a:spLocks noChangeArrowheads="1"/>
          </p:cNvSpPr>
          <p:nvPr/>
        </p:nvSpPr>
        <p:spPr bwMode="auto">
          <a:xfrm>
            <a:off x="444937" y="3741620"/>
            <a:ext cx="1660805" cy="523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latin typeface="Corbel" charset="0"/>
                <a:cs typeface="Corbel" charset="0"/>
              </a:rPr>
              <a:t>3D</a:t>
            </a:r>
            <a:r>
              <a:rPr lang="zh-CN" altLang="en-US" sz="2800" b="1">
                <a:latin typeface="Corbel" charset="0"/>
                <a:cs typeface="Corbel" charset="0"/>
              </a:rPr>
              <a:t> </a:t>
            </a:r>
            <a:r>
              <a:rPr lang="en-US" altLang="zh-CN" sz="2800" b="1">
                <a:latin typeface="Corbel" charset="0"/>
                <a:cs typeface="Corbel" charset="0"/>
              </a:rPr>
              <a:t>model</a:t>
            </a:r>
            <a:endParaRPr lang="en-US" sz="2800" b="1">
              <a:latin typeface="Corbel" charset="0"/>
              <a:cs typeface="Corbel" charset="0"/>
            </a:endParaRPr>
          </a:p>
        </p:txBody>
      </p:sp>
      <p:sp>
        <p:nvSpPr>
          <p:cNvPr id="14" name="TextBox 184"/>
          <p:cNvSpPr txBox="1">
            <a:spLocks noChangeArrowheads="1"/>
          </p:cNvSpPr>
          <p:nvPr/>
        </p:nvSpPr>
        <p:spPr bwMode="auto">
          <a:xfrm>
            <a:off x="2552208" y="1426355"/>
            <a:ext cx="2834425" cy="523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latin typeface="Corbel" charset="0"/>
                <a:cs typeface="Corbel" charset="0"/>
              </a:rPr>
              <a:t>Rendering</a:t>
            </a:r>
          </a:p>
        </p:txBody>
      </p:sp>
      <p:sp>
        <p:nvSpPr>
          <p:cNvPr id="15" name="TextBox 185"/>
          <p:cNvSpPr txBox="1">
            <a:spLocks noChangeArrowheads="1"/>
          </p:cNvSpPr>
          <p:nvPr/>
        </p:nvSpPr>
        <p:spPr bwMode="auto">
          <a:xfrm>
            <a:off x="5728795" y="1418491"/>
            <a:ext cx="2834425" cy="523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latin typeface="Corbel" charset="0"/>
                <a:cs typeface="Corbel" charset="0"/>
              </a:rPr>
              <a:t>Add</a:t>
            </a:r>
            <a:r>
              <a:rPr lang="zh-CN" altLang="en-US" sz="2800" b="1" dirty="0">
                <a:latin typeface="Corbel" charset="0"/>
                <a:cs typeface="Corbel" charset="0"/>
              </a:rPr>
              <a:t> </a:t>
            </a:r>
            <a:r>
              <a:rPr lang="en-US" altLang="zh-CN" sz="2800" b="1" dirty="0" err="1">
                <a:latin typeface="Corbel" charset="0"/>
                <a:cs typeface="Corbel" charset="0"/>
              </a:rPr>
              <a:t>bkg</a:t>
            </a:r>
            <a:endParaRPr lang="en-US" sz="2800" b="1" dirty="0">
              <a:latin typeface="Corbel" charset="0"/>
              <a:cs typeface="Corbel" charset="0"/>
            </a:endParaRPr>
          </a:p>
        </p:txBody>
      </p:sp>
      <p:sp>
        <p:nvSpPr>
          <p:cNvPr id="16" name="TextBox 186"/>
          <p:cNvSpPr txBox="1">
            <a:spLocks noChangeArrowheads="1"/>
          </p:cNvSpPr>
          <p:nvPr/>
        </p:nvSpPr>
        <p:spPr bwMode="auto">
          <a:xfrm>
            <a:off x="8827900" y="1445458"/>
            <a:ext cx="2834425" cy="523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latin typeface="Corbel" charset="0"/>
                <a:cs typeface="Corbel" charset="0"/>
              </a:rPr>
              <a:t>Crop</a:t>
            </a:r>
          </a:p>
        </p:txBody>
      </p:sp>
      <p:sp>
        <p:nvSpPr>
          <p:cNvPr id="20" name="Rectangle 19"/>
          <p:cNvSpPr/>
          <p:nvPr/>
        </p:nvSpPr>
        <p:spPr bwMode="auto">
          <a:xfrm>
            <a:off x="3923262" y="5651682"/>
            <a:ext cx="6405563" cy="661988"/>
          </a:xfrm>
          <a:prstGeom prst="rect">
            <a:avLst/>
          </a:prstGeom>
          <a:solidFill>
            <a:srgbClr val="FFD979"/>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chemeClr val="tx1"/>
                </a:solidFill>
                <a:latin typeface="Corbel"/>
                <a:cs typeface="Corbel"/>
              </a:rPr>
              <a:t>Hyper</a:t>
            </a:r>
            <a:r>
              <a:rPr lang="en-US" altLang="zh-CN" sz="2400" b="1" dirty="0">
                <a:solidFill>
                  <a:schemeClr val="tx1"/>
                </a:solidFill>
                <a:latin typeface="Corbel"/>
                <a:cs typeface="Corbel"/>
              </a:rPr>
              <a:t>-parameters</a:t>
            </a:r>
            <a:r>
              <a:rPr lang="zh-CN" altLang="en-US" sz="2400" b="1" dirty="0">
                <a:solidFill>
                  <a:schemeClr val="tx1"/>
                </a:solidFill>
                <a:latin typeface="Corbel"/>
                <a:cs typeface="Corbel"/>
              </a:rPr>
              <a:t> </a:t>
            </a:r>
            <a:r>
              <a:rPr lang="en-US" altLang="zh-CN" sz="2400" b="1" dirty="0">
                <a:solidFill>
                  <a:schemeClr val="tx1"/>
                </a:solidFill>
                <a:latin typeface="Corbel"/>
                <a:cs typeface="Corbel"/>
              </a:rPr>
              <a:t>estimation</a:t>
            </a:r>
            <a:r>
              <a:rPr lang="zh-CN" altLang="en-US" sz="2400" b="1" dirty="0">
                <a:solidFill>
                  <a:schemeClr val="tx1"/>
                </a:solidFill>
                <a:latin typeface="Corbel"/>
                <a:cs typeface="Corbel"/>
              </a:rPr>
              <a:t> </a:t>
            </a:r>
            <a:r>
              <a:rPr lang="en-US" altLang="zh-CN" sz="2400" b="1" dirty="0">
                <a:solidFill>
                  <a:schemeClr val="tx1"/>
                </a:solidFill>
                <a:latin typeface="Corbel"/>
                <a:cs typeface="Corbel"/>
              </a:rPr>
              <a:t>from</a:t>
            </a:r>
            <a:r>
              <a:rPr lang="zh-CN" altLang="en-US" sz="2400" b="1" dirty="0">
                <a:solidFill>
                  <a:schemeClr val="tx1"/>
                </a:solidFill>
                <a:latin typeface="Corbel"/>
                <a:cs typeface="Corbel"/>
              </a:rPr>
              <a:t> </a:t>
            </a:r>
            <a:r>
              <a:rPr lang="en-US" altLang="zh-CN" sz="2400" b="1" dirty="0">
                <a:solidFill>
                  <a:schemeClr val="tx1"/>
                </a:solidFill>
                <a:latin typeface="Corbel"/>
                <a:cs typeface="Corbel"/>
              </a:rPr>
              <a:t>real</a:t>
            </a:r>
            <a:r>
              <a:rPr lang="zh-CN" altLang="en-US" sz="2400" b="1" dirty="0">
                <a:solidFill>
                  <a:schemeClr val="tx1"/>
                </a:solidFill>
                <a:latin typeface="Corbel"/>
                <a:cs typeface="Corbel"/>
              </a:rPr>
              <a:t> </a:t>
            </a:r>
            <a:r>
              <a:rPr lang="en-US" altLang="zh-CN" sz="2400" b="1" dirty="0">
                <a:solidFill>
                  <a:schemeClr val="tx1"/>
                </a:solidFill>
                <a:latin typeface="Corbel"/>
                <a:cs typeface="Corbel"/>
              </a:rPr>
              <a:t>images</a:t>
            </a:r>
            <a:endParaRPr lang="en-US" sz="2400" b="1" dirty="0">
              <a:solidFill>
                <a:schemeClr val="tx1"/>
              </a:solidFill>
              <a:latin typeface="Corbel"/>
              <a:cs typeface="Corbel"/>
            </a:endParaRPr>
          </a:p>
        </p:txBody>
      </p:sp>
      <p:sp>
        <p:nvSpPr>
          <p:cNvPr id="21" name="Freeform 20"/>
          <p:cNvSpPr/>
          <p:nvPr/>
        </p:nvSpPr>
        <p:spPr bwMode="auto">
          <a:xfrm>
            <a:off x="4074075" y="5107170"/>
            <a:ext cx="2906712" cy="544512"/>
          </a:xfrm>
          <a:custGeom>
            <a:avLst/>
            <a:gdLst>
              <a:gd name="connsiteX0" fmla="*/ 2695222 w 2695222"/>
              <a:gd name="connsiteY0" fmla="*/ 592667 h 592667"/>
              <a:gd name="connsiteX1" fmla="*/ 1890889 w 2695222"/>
              <a:gd name="connsiteY1" fmla="*/ 310444 h 592667"/>
              <a:gd name="connsiteX2" fmla="*/ 578556 w 2695222"/>
              <a:gd name="connsiteY2" fmla="*/ 211667 h 592667"/>
              <a:gd name="connsiteX3" fmla="*/ 0 w 2695222"/>
              <a:gd name="connsiteY3" fmla="*/ 0 h 592667"/>
            </a:gdLst>
            <a:ahLst/>
            <a:cxnLst>
              <a:cxn ang="0">
                <a:pos x="connsiteX0" y="connsiteY0"/>
              </a:cxn>
              <a:cxn ang="0">
                <a:pos x="connsiteX1" y="connsiteY1"/>
              </a:cxn>
              <a:cxn ang="0">
                <a:pos x="connsiteX2" y="connsiteY2"/>
              </a:cxn>
              <a:cxn ang="0">
                <a:pos x="connsiteX3" y="connsiteY3"/>
              </a:cxn>
            </a:cxnLst>
            <a:rect l="l" t="t" r="r" b="b"/>
            <a:pathLst>
              <a:path w="2695222" h="592667">
                <a:moveTo>
                  <a:pt x="2695222" y="592667"/>
                </a:moveTo>
                <a:cubicBezTo>
                  <a:pt x="2469444" y="483305"/>
                  <a:pt x="2243667" y="373944"/>
                  <a:pt x="1890889" y="310444"/>
                </a:cubicBezTo>
                <a:cubicBezTo>
                  <a:pt x="1538111" y="246944"/>
                  <a:pt x="893704" y="263408"/>
                  <a:pt x="578556" y="211667"/>
                </a:cubicBezTo>
                <a:cubicBezTo>
                  <a:pt x="263408" y="159926"/>
                  <a:pt x="0" y="0"/>
                  <a:pt x="0" y="0"/>
                </a:cubicBezTo>
              </a:path>
            </a:pathLst>
          </a:custGeom>
          <a:ln w="19050" cmpd="sng">
            <a:prstDash val="sysDash"/>
            <a:headEnd type="none"/>
            <a:tailEnd type="ova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dirty="0"/>
          </a:p>
        </p:txBody>
      </p:sp>
      <p:sp>
        <p:nvSpPr>
          <p:cNvPr id="22" name="Freeform 21"/>
          <p:cNvSpPr/>
          <p:nvPr/>
        </p:nvSpPr>
        <p:spPr bwMode="auto">
          <a:xfrm>
            <a:off x="6949037" y="5100820"/>
            <a:ext cx="255588" cy="527050"/>
          </a:xfrm>
          <a:custGeom>
            <a:avLst/>
            <a:gdLst>
              <a:gd name="connsiteX0" fmla="*/ 0 w 255656"/>
              <a:gd name="connsiteY0" fmla="*/ 527462 h 527462"/>
              <a:gd name="connsiteX1" fmla="*/ 225778 w 255656"/>
              <a:gd name="connsiteY1" fmla="*/ 202906 h 527462"/>
              <a:gd name="connsiteX2" fmla="*/ 254000 w 255656"/>
              <a:gd name="connsiteY2" fmla="*/ 19462 h 527462"/>
              <a:gd name="connsiteX3" fmla="*/ 254000 w 255656"/>
              <a:gd name="connsiteY3" fmla="*/ 5351 h 527462"/>
            </a:gdLst>
            <a:ahLst/>
            <a:cxnLst>
              <a:cxn ang="0">
                <a:pos x="connsiteX0" y="connsiteY0"/>
              </a:cxn>
              <a:cxn ang="0">
                <a:pos x="connsiteX1" y="connsiteY1"/>
              </a:cxn>
              <a:cxn ang="0">
                <a:pos x="connsiteX2" y="connsiteY2"/>
              </a:cxn>
              <a:cxn ang="0">
                <a:pos x="connsiteX3" y="connsiteY3"/>
              </a:cxn>
            </a:cxnLst>
            <a:rect l="l" t="t" r="r" b="b"/>
            <a:pathLst>
              <a:path w="255656" h="527462">
                <a:moveTo>
                  <a:pt x="0" y="527462"/>
                </a:moveTo>
                <a:cubicBezTo>
                  <a:pt x="91722" y="407517"/>
                  <a:pt x="183445" y="287573"/>
                  <a:pt x="225778" y="202906"/>
                </a:cubicBezTo>
                <a:cubicBezTo>
                  <a:pt x="268111" y="118239"/>
                  <a:pt x="249296" y="52388"/>
                  <a:pt x="254000" y="19462"/>
                </a:cubicBezTo>
                <a:cubicBezTo>
                  <a:pt x="258704" y="-13464"/>
                  <a:pt x="251648" y="5351"/>
                  <a:pt x="254000" y="5351"/>
                </a:cubicBezTo>
              </a:path>
            </a:pathLst>
          </a:custGeom>
          <a:ln w="19050" cmpd="sng">
            <a:prstDash val="sysDash"/>
            <a:headEnd type="none"/>
            <a:tailEnd type="ova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dirty="0"/>
          </a:p>
        </p:txBody>
      </p:sp>
      <p:sp>
        <p:nvSpPr>
          <p:cNvPr id="23" name="Freeform 22"/>
          <p:cNvSpPr/>
          <p:nvPr/>
        </p:nvSpPr>
        <p:spPr bwMode="auto">
          <a:xfrm>
            <a:off x="6949037" y="5107170"/>
            <a:ext cx="3300413" cy="549275"/>
          </a:xfrm>
          <a:custGeom>
            <a:avLst/>
            <a:gdLst>
              <a:gd name="connsiteX0" fmla="*/ 0 w 3302000"/>
              <a:gd name="connsiteY0" fmla="*/ 550333 h 550333"/>
              <a:gd name="connsiteX1" fmla="*/ 931333 w 3302000"/>
              <a:gd name="connsiteY1" fmla="*/ 268111 h 550333"/>
              <a:gd name="connsiteX2" fmla="*/ 2441222 w 3302000"/>
              <a:gd name="connsiteY2" fmla="*/ 225777 h 550333"/>
              <a:gd name="connsiteX3" fmla="*/ 3302000 w 3302000"/>
              <a:gd name="connsiteY3" fmla="*/ 0 h 550333"/>
            </a:gdLst>
            <a:ahLst/>
            <a:cxnLst>
              <a:cxn ang="0">
                <a:pos x="connsiteX0" y="connsiteY0"/>
              </a:cxn>
              <a:cxn ang="0">
                <a:pos x="connsiteX1" y="connsiteY1"/>
              </a:cxn>
              <a:cxn ang="0">
                <a:pos x="connsiteX2" y="connsiteY2"/>
              </a:cxn>
              <a:cxn ang="0">
                <a:pos x="connsiteX3" y="connsiteY3"/>
              </a:cxn>
            </a:cxnLst>
            <a:rect l="l" t="t" r="r" b="b"/>
            <a:pathLst>
              <a:path w="3302000" h="550333">
                <a:moveTo>
                  <a:pt x="0" y="550333"/>
                </a:moveTo>
                <a:cubicBezTo>
                  <a:pt x="262231" y="436268"/>
                  <a:pt x="524463" y="322204"/>
                  <a:pt x="931333" y="268111"/>
                </a:cubicBezTo>
                <a:cubicBezTo>
                  <a:pt x="1338203" y="214018"/>
                  <a:pt x="2046111" y="270462"/>
                  <a:pt x="2441222" y="225777"/>
                </a:cubicBezTo>
                <a:cubicBezTo>
                  <a:pt x="2836333" y="181092"/>
                  <a:pt x="3302000" y="0"/>
                  <a:pt x="3302000" y="0"/>
                </a:cubicBezTo>
              </a:path>
            </a:pathLst>
          </a:custGeom>
          <a:ln w="19050" cmpd="sng">
            <a:solidFill>
              <a:schemeClr val="tx1"/>
            </a:solidFill>
            <a:prstDash val="sysDash"/>
            <a:tailEnd type="ova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dirty="0"/>
          </a:p>
        </p:txBody>
      </p:sp>
      <p:sp>
        <p:nvSpPr>
          <p:cNvPr id="24" name="Right Arrow 23"/>
          <p:cNvSpPr/>
          <p:nvPr/>
        </p:nvSpPr>
        <p:spPr bwMode="auto">
          <a:xfrm>
            <a:off x="5326612" y="2749732"/>
            <a:ext cx="404813" cy="523875"/>
          </a:xfrm>
          <a:prstGeom prst="rightArrow">
            <a:avLst/>
          </a:prstGeom>
          <a:solidFill>
            <a:schemeClr val="bg1">
              <a:lumMod val="7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dirty="0"/>
          </a:p>
        </p:txBody>
      </p:sp>
      <p:sp>
        <p:nvSpPr>
          <p:cNvPr id="25" name="Right Arrow 24"/>
          <p:cNvSpPr/>
          <p:nvPr/>
        </p:nvSpPr>
        <p:spPr bwMode="auto">
          <a:xfrm>
            <a:off x="8477800" y="2794182"/>
            <a:ext cx="406400" cy="523875"/>
          </a:xfrm>
          <a:prstGeom prst="rightArrow">
            <a:avLst/>
          </a:prstGeom>
          <a:solidFill>
            <a:schemeClr val="bg1">
              <a:lumMod val="75000"/>
            </a:schemeClr>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dirty="0"/>
          </a:p>
        </p:txBody>
      </p:sp>
    </p:spTree>
    <p:extLst>
      <p:ext uri="{BB962C8B-B14F-4D97-AF65-F5344CB8AC3E}">
        <p14:creationId xmlns:p14="http://schemas.microsoft.com/office/powerpoint/2010/main" val="721724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ea typeface="Helvetica" charset="0"/>
                <a:cs typeface="Helvetica" charset="0"/>
              </a:rPr>
              <a:t>2.4M synthesized images for 12 categories</a:t>
            </a:r>
          </a:p>
        </p:txBody>
      </p:sp>
      <p:sp>
        <p:nvSpPr>
          <p:cNvPr id="3" name="Content Placeholder 2"/>
          <p:cNvSpPr>
            <a:spLocks noGrp="1"/>
          </p:cNvSpPr>
          <p:nvPr>
            <p:ph idx="1"/>
          </p:nvPr>
        </p:nvSpPr>
        <p:spPr>
          <a:xfrm>
            <a:off x="1119424" y="1211377"/>
            <a:ext cx="5136324" cy="2421853"/>
          </a:xfrm>
        </p:spPr>
        <p:txBody>
          <a:bodyPr>
            <a:noAutofit/>
          </a:bodyPr>
          <a:lstStyle/>
          <a:p>
            <a:r>
              <a:rPr lang="en-US" sz="3600" dirty="0">
                <a:latin typeface="Helvetica" charset="0"/>
                <a:ea typeface="Helvetica" charset="0"/>
                <a:cs typeface="Helvetica" charset="0"/>
              </a:rPr>
              <a:t>High scalability</a:t>
            </a:r>
          </a:p>
          <a:p>
            <a:r>
              <a:rPr lang="en-US" altLang="zh-CN" sz="3600" dirty="0">
                <a:latin typeface="Helvetica" charset="0"/>
                <a:ea typeface="Helvetica" charset="0"/>
                <a:cs typeface="Helvetica" charset="0"/>
              </a:rPr>
              <a:t>High quality</a:t>
            </a:r>
          </a:p>
          <a:p>
            <a:pPr lvl="1"/>
            <a:r>
              <a:rPr lang="en-US" altLang="zh-CN" sz="3200" dirty="0" err="1">
                <a:latin typeface="Helvetica" charset="0"/>
                <a:ea typeface="Helvetica" charset="0"/>
                <a:cs typeface="Helvetica" charset="0"/>
              </a:rPr>
              <a:t>Overfit</a:t>
            </a:r>
            <a:r>
              <a:rPr lang="en-US" altLang="zh-CN" sz="3200" dirty="0">
                <a:latin typeface="Helvetica" charset="0"/>
                <a:ea typeface="Helvetica" charset="0"/>
                <a:cs typeface="Helvetica" charset="0"/>
              </a:rPr>
              <a:t>-resistant</a:t>
            </a:r>
          </a:p>
          <a:p>
            <a:pPr lvl="1"/>
            <a:r>
              <a:rPr lang="en-US" altLang="zh-CN" sz="3200" dirty="0">
                <a:latin typeface="Helvetica" charset="0"/>
                <a:ea typeface="Helvetica" charset="0"/>
                <a:cs typeface="Helvetica" charset="0"/>
              </a:rPr>
              <a:t>Accurate labels</a:t>
            </a:r>
          </a:p>
          <a:p>
            <a:endParaRPr lang="en-US" altLang="zh-CN" sz="2000" dirty="0">
              <a:latin typeface="Helvetica" charset="0"/>
              <a:ea typeface="Helvetica" charset="0"/>
              <a:cs typeface="Helvetica"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5748" y="1054155"/>
            <a:ext cx="5936252" cy="5803845"/>
          </a:xfrm>
          <a:prstGeom prst="rect">
            <a:avLst/>
          </a:prstGeom>
        </p:spPr>
      </p:pic>
      <p:pic>
        <p:nvPicPr>
          <p:cNvPr id="6" name="Picture 5"/>
          <p:cNvPicPr>
            <a:picLocks noChangeAspect="1"/>
          </p:cNvPicPr>
          <p:nvPr/>
        </p:nvPicPr>
        <p:blipFill>
          <a:blip r:embed="rId4"/>
          <a:stretch>
            <a:fillRect/>
          </a:stretch>
        </p:blipFill>
        <p:spPr>
          <a:xfrm>
            <a:off x="1119424" y="4292520"/>
            <a:ext cx="3522800" cy="2051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6227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9618" y="3419926"/>
            <a:ext cx="10612438" cy="151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429768" y="3101586"/>
            <a:ext cx="11604916" cy="254409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charset="0"/>
              <a:ea typeface="Helvetica" charset="0"/>
              <a:cs typeface="Helvetica" charset="0"/>
            </a:endParaRPr>
          </a:p>
        </p:txBody>
      </p:sp>
      <p:sp>
        <p:nvSpPr>
          <p:cNvPr id="18" name="Title 1"/>
          <p:cNvSpPr txBox="1">
            <a:spLocks/>
          </p:cNvSpPr>
          <p:nvPr/>
        </p:nvSpPr>
        <p:spPr>
          <a:xfrm>
            <a:off x="1860837" y="1401743"/>
            <a:ext cx="82296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kern="1200">
                <a:solidFill>
                  <a:schemeClr val="bg1">
                    <a:lumMod val="95000"/>
                  </a:schemeClr>
                </a:solidFill>
                <a:latin typeface="Arial" panose="020B0604020202020204" pitchFamily="34" charset="0"/>
                <a:ea typeface="+mj-ea"/>
                <a:cs typeface="Arial" panose="020B0604020202020204" pitchFamily="34" charset="0"/>
              </a:defRPr>
            </a:lvl1pPr>
          </a:lstStyle>
          <a:p>
            <a:endParaRPr lang="en-US" sz="3600" dirty="0">
              <a:latin typeface="Helvetica" charset="0"/>
              <a:ea typeface="Helvetica" charset="0"/>
              <a:cs typeface="Helvetica" charset="0"/>
            </a:endParaRPr>
          </a:p>
        </p:txBody>
      </p:sp>
      <p:sp>
        <p:nvSpPr>
          <p:cNvPr id="4" name="TextBox 3"/>
          <p:cNvSpPr txBox="1"/>
          <p:nvPr/>
        </p:nvSpPr>
        <p:spPr>
          <a:xfrm>
            <a:off x="821785" y="874579"/>
            <a:ext cx="10468105" cy="1569660"/>
          </a:xfrm>
          <a:prstGeom prst="rect">
            <a:avLst/>
          </a:prstGeom>
          <a:noFill/>
        </p:spPr>
        <p:txBody>
          <a:bodyPr wrap="square" rtlCol="0">
            <a:spAutoFit/>
          </a:bodyPr>
          <a:lstStyle/>
          <a:p>
            <a:endParaRPr lang="en-US" sz="2400" dirty="0">
              <a:latin typeface="Helvetica" charset="0"/>
              <a:ea typeface="Helvetica" charset="0"/>
              <a:cs typeface="Helvetica" charset="0"/>
            </a:endParaRPr>
          </a:p>
          <a:p>
            <a:r>
              <a:rPr lang="en-US" sz="2400" dirty="0">
                <a:latin typeface="Helvetica" charset="0"/>
                <a:ea typeface="Helvetica" charset="0"/>
                <a:cs typeface="Helvetica" charset="0"/>
              </a:rPr>
              <a:t>Metric: viewpoint accuracy and median angle error (lower the better)</a:t>
            </a:r>
          </a:p>
          <a:p>
            <a:endParaRPr lang="en-US" sz="2400" dirty="0">
              <a:latin typeface="Helvetica" charset="0"/>
              <a:ea typeface="Helvetica" charset="0"/>
              <a:cs typeface="Helvetica" charset="0"/>
            </a:endParaRPr>
          </a:p>
          <a:p>
            <a:r>
              <a:rPr lang="en-US" sz="2400" dirty="0">
                <a:latin typeface="Helvetica" charset="0"/>
                <a:ea typeface="Helvetica" charset="0"/>
                <a:cs typeface="Helvetica" charset="0"/>
              </a:rPr>
              <a:t>Real test images from PASCAL3D+ dataset</a:t>
            </a:r>
          </a:p>
        </p:txBody>
      </p:sp>
      <p:sp>
        <p:nvSpPr>
          <p:cNvPr id="6" name="Rectangle 5"/>
          <p:cNvSpPr/>
          <p:nvPr/>
        </p:nvSpPr>
        <p:spPr>
          <a:xfrm>
            <a:off x="429768" y="874579"/>
            <a:ext cx="11396472" cy="162755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Helvetica" charset="0"/>
                <a:ea typeface="Helvetica" charset="0"/>
                <a:cs typeface="Helvetica" charset="0"/>
              </a:rPr>
              <a:t>Our model </a:t>
            </a:r>
            <a:r>
              <a:rPr lang="en-US" sz="2400" b="1" dirty="0">
                <a:solidFill>
                  <a:schemeClr val="tx1"/>
                </a:solidFill>
                <a:latin typeface="Helvetica" charset="0"/>
                <a:ea typeface="Helvetica" charset="0"/>
                <a:cs typeface="Helvetica" charset="0"/>
              </a:rPr>
              <a:t>trained on rendered images </a:t>
            </a:r>
            <a:r>
              <a:rPr lang="en-US" sz="2400" dirty="0">
                <a:solidFill>
                  <a:schemeClr val="tx1"/>
                </a:solidFill>
                <a:latin typeface="Helvetica" charset="0"/>
                <a:ea typeface="Helvetica" charset="0"/>
                <a:cs typeface="Helvetica" charset="0"/>
              </a:rPr>
              <a:t>outperforms state-of-the-art model </a:t>
            </a:r>
            <a:r>
              <a:rPr lang="en-US" sz="2400" b="1" dirty="0">
                <a:solidFill>
                  <a:schemeClr val="tx1"/>
                </a:solidFill>
                <a:latin typeface="Helvetica" charset="0"/>
                <a:ea typeface="Helvetica" charset="0"/>
                <a:cs typeface="Helvetica" charset="0"/>
              </a:rPr>
              <a:t>trained on real images </a:t>
            </a:r>
            <a:r>
              <a:rPr lang="en-US" sz="2400" dirty="0">
                <a:solidFill>
                  <a:schemeClr val="tx1"/>
                </a:solidFill>
                <a:latin typeface="Helvetica" charset="0"/>
                <a:ea typeface="Helvetica" charset="0"/>
                <a:cs typeface="Helvetica" charset="0"/>
              </a:rPr>
              <a:t>in PASCAL3D+.</a:t>
            </a:r>
          </a:p>
        </p:txBody>
      </p:sp>
      <p:graphicFrame>
        <p:nvGraphicFramePr>
          <p:cNvPr id="9" name="Chart 8"/>
          <p:cNvGraphicFramePr/>
          <p:nvPr>
            <p:extLst>
              <p:ext uri="{D42A27DB-BD31-4B8C-83A1-F6EECF244321}">
                <p14:modId xmlns:p14="http://schemas.microsoft.com/office/powerpoint/2010/main" val="201097333"/>
              </p:ext>
            </p:extLst>
          </p:nvPr>
        </p:nvGraphicFramePr>
        <p:xfrm>
          <a:off x="3743389" y="3017530"/>
          <a:ext cx="4680520" cy="329183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rot="1343472">
            <a:off x="5552123" y="3127538"/>
            <a:ext cx="3993802" cy="584776"/>
          </a:xfrm>
          <a:prstGeom prst="rect">
            <a:avLst/>
          </a:prstGeom>
          <a:noFill/>
        </p:spPr>
        <p:txBody>
          <a:bodyPr wrap="none" rtlCol="0">
            <a:spAutoFit/>
          </a:bodyPr>
          <a:lstStyle/>
          <a:p>
            <a:pPr algn="ctr"/>
            <a:r>
              <a:rPr lang="en-US" sz="3200" dirty="0">
                <a:solidFill>
                  <a:srgbClr val="FF0000"/>
                </a:solidFill>
                <a:latin typeface="Helvetica" charset="0"/>
                <a:ea typeface="Helvetica" charset="0"/>
                <a:cs typeface="Helvetica" charset="0"/>
              </a:rPr>
              <a:t>25% Error Reduction</a:t>
            </a:r>
          </a:p>
        </p:txBody>
      </p:sp>
    </p:spTree>
    <p:extLst>
      <p:ext uri="{BB962C8B-B14F-4D97-AF65-F5344CB8AC3E}">
        <p14:creationId xmlns:p14="http://schemas.microsoft.com/office/powerpoint/2010/main" val="1865682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cs typeface="Helvetica" charset="0"/>
              </a:rPr>
              <a:t>Results</a:t>
            </a:r>
          </a:p>
        </p:txBody>
      </p:sp>
      <p:pic>
        <p:nvPicPr>
          <p:cNvPr id="6" name="Picture 182" descr="motorbike_2008_000858_1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9353" y="4981203"/>
            <a:ext cx="2032840" cy="152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erender_motorbike_2008_000858_1_1.jpg.png"/>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1793" t="27347" r="27461" b="21021"/>
          <a:stretch/>
        </p:blipFill>
        <p:spPr>
          <a:xfrm>
            <a:off x="8929126" y="5038327"/>
            <a:ext cx="1974433" cy="1407355"/>
          </a:xfrm>
          <a:prstGeom prst="rect">
            <a:avLst/>
          </a:prstGeom>
        </p:spPr>
      </p:pic>
      <p:pic>
        <p:nvPicPr>
          <p:cNvPr id="9" name="图片 3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5117" y="2960446"/>
            <a:ext cx="1367327" cy="146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0"/>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29890" t="12461" r="28487" b="4876"/>
          <a:stretch/>
        </p:blipFill>
        <p:spPr>
          <a:xfrm>
            <a:off x="9089461" y="3072276"/>
            <a:ext cx="1078878" cy="1311481"/>
          </a:xfrm>
          <a:prstGeom prst="rect">
            <a:avLst/>
          </a:prstGeom>
        </p:spPr>
      </p:pic>
      <p:pic>
        <p:nvPicPr>
          <p:cNvPr id="11" name="图片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9858" y="1384568"/>
            <a:ext cx="1654706" cy="88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31912" t="30725" r="27084" b="28588"/>
          <a:stretch/>
        </p:blipFill>
        <p:spPr>
          <a:xfrm>
            <a:off x="3373448" y="1346495"/>
            <a:ext cx="2071994" cy="1045056"/>
          </a:xfrm>
          <a:prstGeom prst="rect">
            <a:avLst/>
          </a:prstGeom>
        </p:spPr>
      </p:pic>
      <p:pic>
        <p:nvPicPr>
          <p:cNvPr id="13"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5715" y="1424339"/>
            <a:ext cx="1706133" cy="88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4"/>
          <p:cNvPicPr>
            <a:picLocks noChangeAspect="1"/>
          </p:cNvPicPr>
          <p:nvPr/>
        </p:nvPicPr>
        <p:blipFill rotWithShape="1">
          <a:blip r:embed="rId10">
            <a:duotone>
              <a:schemeClr val="accent1">
                <a:shade val="45000"/>
                <a:satMod val="135000"/>
              </a:schemeClr>
              <a:prstClr val="white"/>
            </a:duotone>
            <a:extLst>
              <a:ext uri="{28A0092B-C50C-407E-A947-70E740481C1C}">
                <a14:useLocalDpi xmlns:a14="http://schemas.microsoft.com/office/drawing/2010/main" val="0"/>
              </a:ext>
            </a:extLst>
          </a:blip>
          <a:srcRect l="32492" t="34451" r="28653" b="29246"/>
          <a:stretch/>
        </p:blipFill>
        <p:spPr>
          <a:xfrm>
            <a:off x="8748185" y="1385982"/>
            <a:ext cx="1877227" cy="932427"/>
          </a:xfrm>
          <a:prstGeom prst="rect">
            <a:avLst/>
          </a:prstGeom>
        </p:spPr>
      </p:pic>
      <p:pic>
        <p:nvPicPr>
          <p:cNvPr id="15" name="图片 3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1387" y="2877278"/>
            <a:ext cx="1294725" cy="150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7"/>
          <p:cNvPicPr>
            <a:picLocks noChangeAspect="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840" r="27465"/>
          <a:stretch/>
        </p:blipFill>
        <p:spPr>
          <a:xfrm>
            <a:off x="3568136" y="2728749"/>
            <a:ext cx="1438504" cy="1698852"/>
          </a:xfrm>
          <a:prstGeom prst="rect">
            <a:avLst/>
          </a:prstGeom>
        </p:spPr>
      </p:pic>
      <p:pic>
        <p:nvPicPr>
          <p:cNvPr id="18" name="Picture 200" descr="aeroplane_2010_000541_1_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16159" y="5087432"/>
            <a:ext cx="1582104" cy="135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rerender_aeroplane_2010_000541_1_1.jpg.png"/>
          <p:cNvPicPr>
            <a:picLocks noChangeAspect="1"/>
          </p:cNvPicPr>
          <p:nvPr/>
        </p:nvPicPr>
        <p:blipFill rotWithShape="1">
          <a:blip r:embed="rId14">
            <a:duotone>
              <a:schemeClr val="accent1">
                <a:shade val="45000"/>
                <a:satMod val="135000"/>
              </a:schemeClr>
              <a:prstClr val="white"/>
            </a:duotone>
            <a:extLst>
              <a:ext uri="{28A0092B-C50C-407E-A947-70E740481C1C}">
                <a14:useLocalDpi xmlns:a14="http://schemas.microsoft.com/office/drawing/2010/main" val="0"/>
              </a:ext>
            </a:extLst>
          </a:blip>
          <a:srcRect l="30311" t="22379" r="31089" b="24548"/>
          <a:stretch/>
        </p:blipFill>
        <p:spPr>
          <a:xfrm rot="169929">
            <a:off x="3347407" y="5060850"/>
            <a:ext cx="1736170" cy="1342760"/>
          </a:xfrm>
          <a:prstGeom prst="rect">
            <a:avLst/>
          </a:prstGeom>
        </p:spPr>
      </p:pic>
    </p:spTree>
    <p:extLst>
      <p:ext uri="{BB962C8B-B14F-4D97-AF65-F5344CB8AC3E}">
        <p14:creationId xmlns:p14="http://schemas.microsoft.com/office/powerpoint/2010/main" val="1839931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Application 2: 3D human pose estimation</a:t>
            </a:r>
          </a:p>
        </p:txBody>
      </p:sp>
      <p:sp>
        <p:nvSpPr>
          <p:cNvPr id="4" name="TextBox 3"/>
          <p:cNvSpPr txBox="1"/>
          <p:nvPr/>
        </p:nvSpPr>
        <p:spPr>
          <a:xfrm>
            <a:off x="1373678" y="981846"/>
            <a:ext cx="9533444" cy="369332"/>
          </a:xfrm>
          <a:prstGeom prst="rect">
            <a:avLst/>
          </a:prstGeom>
          <a:noFill/>
        </p:spPr>
        <p:txBody>
          <a:bodyPr wrap="none" rtlCol="0">
            <a:spAutoFit/>
          </a:bodyPr>
          <a:lstStyle/>
          <a:p>
            <a:pPr algn="ctr"/>
            <a:r>
              <a:rPr lang="en-US" dirty="0">
                <a:latin typeface="Helvetica" charset="0"/>
                <a:ea typeface="Helvetica" charset="0"/>
                <a:cs typeface="Helvetica" charset="0"/>
              </a:rPr>
              <a:t>3DV 2015 oral: </a:t>
            </a:r>
            <a:r>
              <a:rPr lang="en-US" b="1" dirty="0">
                <a:latin typeface="Helvetica" charset="0"/>
                <a:ea typeface="Helvetica" charset="0"/>
                <a:cs typeface="Helvetica" charset="0"/>
              </a:rPr>
              <a:t>Synthesizing Training Images for Boosting Human 3D Pose Estimation</a:t>
            </a:r>
          </a:p>
        </p:txBody>
      </p:sp>
      <p:pic>
        <p:nvPicPr>
          <p:cNvPr id="5" name="Picture 4"/>
          <p:cNvPicPr>
            <a:picLocks noChangeAspect="1"/>
          </p:cNvPicPr>
          <p:nvPr/>
        </p:nvPicPr>
        <p:blipFill>
          <a:blip r:embed="rId3"/>
          <a:stretch>
            <a:fillRect/>
          </a:stretch>
        </p:blipFill>
        <p:spPr>
          <a:xfrm>
            <a:off x="3415333" y="1471949"/>
            <a:ext cx="5033823" cy="2505313"/>
          </a:xfrm>
          <a:prstGeom prst="rect">
            <a:avLst/>
          </a:prstGeom>
        </p:spPr>
      </p:pic>
      <p:pic>
        <p:nvPicPr>
          <p:cNvPr id="6" name="Picture 5"/>
          <p:cNvPicPr>
            <a:picLocks noChangeAspect="1"/>
          </p:cNvPicPr>
          <p:nvPr/>
        </p:nvPicPr>
        <p:blipFill>
          <a:blip r:embed="rId4"/>
          <a:stretch>
            <a:fillRect/>
          </a:stretch>
        </p:blipFill>
        <p:spPr>
          <a:xfrm>
            <a:off x="3415333" y="4018787"/>
            <a:ext cx="5033823" cy="2505313"/>
          </a:xfrm>
          <a:prstGeom prst="rect">
            <a:avLst/>
          </a:prstGeom>
        </p:spPr>
      </p:pic>
    </p:spTree>
    <p:extLst>
      <p:ext uri="{BB962C8B-B14F-4D97-AF65-F5344CB8AC3E}">
        <p14:creationId xmlns:p14="http://schemas.microsoft.com/office/powerpoint/2010/main" val="842441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Challenge: clothing variation </a:t>
            </a:r>
          </a:p>
        </p:txBody>
      </p:sp>
      <p:sp>
        <p:nvSpPr>
          <p:cNvPr id="4" name="TextBox 3"/>
          <p:cNvSpPr txBox="1"/>
          <p:nvPr/>
        </p:nvSpPr>
        <p:spPr>
          <a:xfrm>
            <a:off x="1373678" y="981846"/>
            <a:ext cx="9533444" cy="369332"/>
          </a:xfrm>
          <a:prstGeom prst="rect">
            <a:avLst/>
          </a:prstGeom>
          <a:noFill/>
        </p:spPr>
        <p:txBody>
          <a:bodyPr wrap="none" rtlCol="0">
            <a:spAutoFit/>
          </a:bodyPr>
          <a:lstStyle/>
          <a:p>
            <a:pPr algn="ctr"/>
            <a:r>
              <a:rPr lang="en-US" dirty="0">
                <a:latin typeface="Helvetica" charset="0"/>
                <a:ea typeface="Helvetica" charset="0"/>
                <a:cs typeface="Helvetica" charset="0"/>
              </a:rPr>
              <a:t>3DV 2015 oral: </a:t>
            </a:r>
            <a:r>
              <a:rPr lang="en-US" b="1" dirty="0">
                <a:latin typeface="Helvetica" charset="0"/>
                <a:ea typeface="Helvetica" charset="0"/>
                <a:cs typeface="Helvetica" charset="0"/>
              </a:rPr>
              <a:t>Synthesizing Training Images for Boosting Human 3D Pose Estimation</a:t>
            </a:r>
          </a:p>
        </p:txBody>
      </p:sp>
      <p:pic>
        <p:nvPicPr>
          <p:cNvPr id="3" name="Picture 2"/>
          <p:cNvPicPr>
            <a:picLocks noChangeAspect="1"/>
          </p:cNvPicPr>
          <p:nvPr/>
        </p:nvPicPr>
        <p:blipFill>
          <a:blip r:embed="rId3"/>
          <a:stretch>
            <a:fillRect/>
          </a:stretch>
        </p:blipFill>
        <p:spPr>
          <a:xfrm>
            <a:off x="0" y="1351178"/>
            <a:ext cx="12192000" cy="5410200"/>
          </a:xfrm>
          <a:prstGeom prst="rect">
            <a:avLst/>
          </a:prstGeom>
        </p:spPr>
      </p:pic>
    </p:spTree>
    <p:extLst>
      <p:ext uri="{BB962C8B-B14F-4D97-AF65-F5344CB8AC3E}">
        <p14:creationId xmlns:p14="http://schemas.microsoft.com/office/powerpoint/2010/main" val="556925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ea typeface="Helvetica" charset="0"/>
                <a:cs typeface="Helvetica" charset="0"/>
              </a:rPr>
              <a:t>Automatic texture transfer from images to shapes</a:t>
            </a:r>
          </a:p>
        </p:txBody>
      </p:sp>
      <p:sp>
        <p:nvSpPr>
          <p:cNvPr id="9" name="TextBox 8"/>
          <p:cNvSpPr txBox="1"/>
          <p:nvPr/>
        </p:nvSpPr>
        <p:spPr>
          <a:xfrm>
            <a:off x="1373678" y="981846"/>
            <a:ext cx="9533444" cy="369332"/>
          </a:xfrm>
          <a:prstGeom prst="rect">
            <a:avLst/>
          </a:prstGeom>
          <a:noFill/>
        </p:spPr>
        <p:txBody>
          <a:bodyPr wrap="none" rtlCol="0">
            <a:spAutoFit/>
          </a:bodyPr>
          <a:lstStyle/>
          <a:p>
            <a:pPr algn="ctr"/>
            <a:r>
              <a:rPr lang="en-US" dirty="0">
                <a:latin typeface="Helvetica" charset="0"/>
                <a:ea typeface="Helvetica" charset="0"/>
                <a:cs typeface="Helvetica" charset="0"/>
              </a:rPr>
              <a:t>3DV 2015 oral: </a:t>
            </a:r>
            <a:r>
              <a:rPr lang="en-US" b="1" dirty="0">
                <a:latin typeface="Helvetica" charset="0"/>
                <a:ea typeface="Helvetica" charset="0"/>
                <a:cs typeface="Helvetica" charset="0"/>
              </a:rPr>
              <a:t>Synthesizing Training Images for Boosting Human 3D Pose Estimation</a:t>
            </a:r>
          </a:p>
        </p:txBody>
      </p:sp>
      <p:pic>
        <p:nvPicPr>
          <p:cNvPr id="10" name="Picture 9"/>
          <p:cNvPicPr>
            <a:picLocks noChangeAspect="1"/>
          </p:cNvPicPr>
          <p:nvPr/>
        </p:nvPicPr>
        <p:blipFill>
          <a:blip r:embed="rId3"/>
          <a:stretch>
            <a:fillRect/>
          </a:stretch>
        </p:blipFill>
        <p:spPr>
          <a:xfrm>
            <a:off x="1610029" y="1847151"/>
            <a:ext cx="9060742" cy="4430959"/>
          </a:xfrm>
          <a:prstGeom prst="rect">
            <a:avLst/>
          </a:prstGeom>
        </p:spPr>
      </p:pic>
    </p:spTree>
    <p:extLst>
      <p:ext uri="{BB962C8B-B14F-4D97-AF65-F5344CB8AC3E}">
        <p14:creationId xmlns:p14="http://schemas.microsoft.com/office/powerpoint/2010/main" val="539057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Shape constancy</a:t>
            </a:r>
          </a:p>
        </p:txBody>
      </p:sp>
      <p:pic>
        <p:nvPicPr>
          <p:cNvPr id="4" name="Picture 3"/>
          <p:cNvPicPr>
            <a:picLocks noChangeAspect="1"/>
          </p:cNvPicPr>
          <p:nvPr/>
        </p:nvPicPr>
        <p:blipFill>
          <a:blip r:embed="rId3"/>
          <a:stretch>
            <a:fillRect/>
          </a:stretch>
        </p:blipFill>
        <p:spPr>
          <a:xfrm>
            <a:off x="1715206" y="1676948"/>
            <a:ext cx="3599342" cy="3951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4"/>
          <a:srcRect t="6144" b="3115"/>
          <a:stretch/>
        </p:blipFill>
        <p:spPr>
          <a:xfrm>
            <a:off x="6849979" y="1586137"/>
            <a:ext cx="3721519" cy="40426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45478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srcRect t="64657" r="87425"/>
          <a:stretch/>
        </p:blipFill>
        <p:spPr>
          <a:xfrm>
            <a:off x="632227" y="3822422"/>
            <a:ext cx="2229793" cy="2546451"/>
          </a:xfrm>
          <a:prstGeom prst="rect">
            <a:avLst/>
          </a:prstGeom>
        </p:spPr>
      </p:pic>
      <p:pic>
        <p:nvPicPr>
          <p:cNvPr id="3" name="Content Placeholder 3"/>
          <p:cNvPicPr>
            <a:picLocks noChangeAspect="1"/>
          </p:cNvPicPr>
          <p:nvPr/>
        </p:nvPicPr>
        <p:blipFill rotWithShape="1">
          <a:blip r:embed="rId3"/>
          <a:srcRect l="13538" r="71514"/>
          <a:stretch/>
        </p:blipFill>
        <p:spPr>
          <a:xfrm>
            <a:off x="1203432" y="277832"/>
            <a:ext cx="1087382" cy="2955833"/>
          </a:xfrm>
          <a:prstGeom prst="rect">
            <a:avLst/>
          </a:prstGeom>
        </p:spPr>
      </p:pic>
      <p:pic>
        <p:nvPicPr>
          <p:cNvPr id="8" name="Content Placeholder 3"/>
          <p:cNvPicPr>
            <a:picLocks noChangeAspect="1"/>
          </p:cNvPicPr>
          <p:nvPr/>
        </p:nvPicPr>
        <p:blipFill rotWithShape="1">
          <a:blip r:embed="rId3"/>
          <a:srcRect l="73163" t="1121" r="-844" b="2336"/>
          <a:stretch/>
        </p:blipFill>
        <p:spPr>
          <a:xfrm>
            <a:off x="8841570" y="1061978"/>
            <a:ext cx="3064882" cy="4343377"/>
          </a:xfrm>
          <a:prstGeom prst="rect">
            <a:avLst/>
          </a:prstGeom>
        </p:spPr>
      </p:pic>
      <p:sp>
        <p:nvSpPr>
          <p:cNvPr id="27" name="Right Arrow 26"/>
          <p:cNvSpPr/>
          <p:nvPr/>
        </p:nvSpPr>
        <p:spPr>
          <a:xfrm>
            <a:off x="3033807" y="2852871"/>
            <a:ext cx="539015" cy="7615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601377" y="2803725"/>
            <a:ext cx="539015" cy="7615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3"/>
          <p:cNvPicPr>
            <a:picLocks noChangeAspect="1"/>
          </p:cNvPicPr>
          <p:nvPr/>
        </p:nvPicPr>
        <p:blipFill rotWithShape="1">
          <a:blip r:embed="rId3"/>
          <a:srcRect l="29369" t="66877" r="61377"/>
          <a:stretch/>
        </p:blipFill>
        <p:spPr>
          <a:xfrm>
            <a:off x="4274000" y="1151816"/>
            <a:ext cx="2862753" cy="4163697"/>
          </a:xfrm>
          <a:prstGeom prst="rect">
            <a:avLst/>
          </a:prstGeom>
        </p:spPr>
      </p:pic>
    </p:spTree>
    <p:extLst>
      <p:ext uri="{BB962C8B-B14F-4D97-AF65-F5344CB8AC3E}">
        <p14:creationId xmlns:p14="http://schemas.microsoft.com/office/powerpoint/2010/main" val="668944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Effectiveness of texture augmentation</a:t>
            </a:r>
          </a:p>
        </p:txBody>
      </p:sp>
      <p:pic>
        <p:nvPicPr>
          <p:cNvPr id="4" name="Content Placeholder 4"/>
          <p:cNvPicPr>
            <a:picLocks noGrp="1" noChangeAspect="1"/>
          </p:cNvPicPr>
          <p:nvPr>
            <p:ph idx="1"/>
          </p:nvPr>
        </p:nvPicPr>
        <p:blipFill>
          <a:blip r:embed="rId3"/>
          <a:stretch>
            <a:fillRect/>
          </a:stretch>
        </p:blipFill>
        <p:spPr>
          <a:xfrm>
            <a:off x="2737661" y="1150323"/>
            <a:ext cx="6780686" cy="5388128"/>
          </a:xfrm>
          <a:prstGeom prst="rect">
            <a:avLst/>
          </a:prstGeom>
        </p:spPr>
      </p:pic>
    </p:spTree>
    <p:extLst>
      <p:ext uri="{BB962C8B-B14F-4D97-AF65-F5344CB8AC3E}">
        <p14:creationId xmlns:p14="http://schemas.microsoft.com/office/powerpoint/2010/main" val="872966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Texture transfer for rigid objects </a:t>
            </a:r>
          </a:p>
        </p:txBody>
      </p:sp>
      <p:pic>
        <p:nvPicPr>
          <p:cNvPr id="4" name="Content Placeholder 3"/>
          <p:cNvPicPr>
            <a:picLocks noGrp="1" noChangeAspect="1"/>
          </p:cNvPicPr>
          <p:nvPr>
            <p:ph idx="1"/>
          </p:nvPr>
        </p:nvPicPr>
        <p:blipFill rotWithShape="1">
          <a:blip r:embed="rId3"/>
          <a:srcRect r="15522" b="20282"/>
          <a:stretch/>
        </p:blipFill>
        <p:spPr>
          <a:xfrm>
            <a:off x="3420533" y="1489459"/>
            <a:ext cx="7823916" cy="4666245"/>
          </a:xfrm>
          <a:prstGeom prst="rect">
            <a:avLst/>
          </a:prstGeom>
        </p:spPr>
      </p:pic>
      <p:sp>
        <p:nvSpPr>
          <p:cNvPr id="5" name="TextBox 4"/>
          <p:cNvSpPr txBox="1"/>
          <p:nvPr/>
        </p:nvSpPr>
        <p:spPr>
          <a:xfrm>
            <a:off x="1511050" y="948212"/>
            <a:ext cx="9491637" cy="369332"/>
          </a:xfrm>
          <a:prstGeom prst="rect">
            <a:avLst/>
          </a:prstGeom>
          <a:noFill/>
        </p:spPr>
        <p:txBody>
          <a:bodyPr wrap="none" rtlCol="0">
            <a:spAutoFit/>
          </a:bodyPr>
          <a:lstStyle/>
          <a:p>
            <a:r>
              <a:rPr lang="en-US" dirty="0">
                <a:latin typeface="Helvetica" charset="0"/>
                <a:ea typeface="Helvetica" charset="0"/>
                <a:cs typeface="Helvetica" charset="0"/>
              </a:rPr>
              <a:t>SIGGRAPH Asia 16: </a:t>
            </a:r>
            <a:r>
              <a:rPr lang="en-US" b="1" dirty="0">
                <a:latin typeface="Helvetica" charset="0"/>
                <a:ea typeface="Helvetica" charset="0"/>
                <a:cs typeface="Helvetica" charset="0"/>
              </a:rPr>
              <a:t>Unsupervised Texture Transfer from Images to Model Collections</a:t>
            </a:r>
          </a:p>
        </p:txBody>
      </p:sp>
      <p:sp>
        <p:nvSpPr>
          <p:cNvPr id="7" name="Rectangle: Rounded Corners 6"/>
          <p:cNvSpPr/>
          <p:nvPr/>
        </p:nvSpPr>
        <p:spPr>
          <a:xfrm>
            <a:off x="3437467" y="2651185"/>
            <a:ext cx="1219201" cy="357484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pic>
        <p:nvPicPr>
          <p:cNvPr id="10" name="Content Placeholder 3"/>
          <p:cNvPicPr>
            <a:picLocks noChangeAspect="1"/>
          </p:cNvPicPr>
          <p:nvPr/>
        </p:nvPicPr>
        <p:blipFill>
          <a:blip r:embed="rId4"/>
          <a:stretch>
            <a:fillRect/>
          </a:stretch>
        </p:blipFill>
        <p:spPr>
          <a:xfrm>
            <a:off x="118535" y="1448892"/>
            <a:ext cx="2785030" cy="2709388"/>
          </a:xfrm>
          <a:prstGeom prst="rect">
            <a:avLst/>
          </a:prstGeom>
        </p:spPr>
      </p:pic>
      <p:sp>
        <p:nvSpPr>
          <p:cNvPr id="11" name="Rectangle 10"/>
          <p:cNvSpPr/>
          <p:nvPr/>
        </p:nvSpPr>
        <p:spPr>
          <a:xfrm>
            <a:off x="118536" y="1448892"/>
            <a:ext cx="626532" cy="39684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sp>
        <p:nvSpPr>
          <p:cNvPr id="12" name="Rectangle 11"/>
          <p:cNvSpPr/>
          <p:nvPr/>
        </p:nvSpPr>
        <p:spPr>
          <a:xfrm>
            <a:off x="3183467" y="1387865"/>
            <a:ext cx="8642773" cy="535160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charset="0"/>
              <a:ea typeface="Helvetica" charset="0"/>
              <a:cs typeface="Helvetica" charset="0"/>
            </a:endParaRPr>
          </a:p>
        </p:txBody>
      </p:sp>
      <p:cxnSp>
        <p:nvCxnSpPr>
          <p:cNvPr id="14" name="Straight Connector 13"/>
          <p:cNvCxnSpPr/>
          <p:nvPr/>
        </p:nvCxnSpPr>
        <p:spPr>
          <a:xfrm flipV="1">
            <a:off x="745068" y="1387865"/>
            <a:ext cx="2503544" cy="4578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7770" y="4983276"/>
            <a:ext cx="2840842" cy="523220"/>
          </a:xfrm>
          <a:prstGeom prst="rect">
            <a:avLst/>
          </a:prstGeom>
          <a:noFill/>
        </p:spPr>
        <p:txBody>
          <a:bodyPr wrap="none" rtlCol="0">
            <a:spAutoFit/>
          </a:bodyPr>
          <a:lstStyle/>
          <a:p>
            <a:r>
              <a:rPr lang="en-US" sz="2800" b="1" dirty="0">
                <a:solidFill>
                  <a:srgbClr val="7030A0"/>
                </a:solidFill>
                <a:latin typeface="Helvetica" charset="0"/>
                <a:ea typeface="Helvetica" charset="0"/>
                <a:cs typeface="Helvetica" charset="0"/>
              </a:rPr>
              <a:t>Product photos</a:t>
            </a:r>
          </a:p>
        </p:txBody>
      </p:sp>
      <p:sp>
        <p:nvSpPr>
          <p:cNvPr id="16" name="Rectangle: Rounded Corners 15"/>
          <p:cNvSpPr/>
          <p:nvPr/>
        </p:nvSpPr>
        <p:spPr>
          <a:xfrm>
            <a:off x="5917434" y="2651185"/>
            <a:ext cx="5606917" cy="3574840"/>
          </a:xfrm>
          <a:prstGeom prst="roundRect">
            <a:avLst>
              <a:gd name="adj" fmla="val 9006"/>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Helvetica" charset="0"/>
              <a:ea typeface="Helvetica" charset="0"/>
              <a:cs typeface="Helvetica" charset="0"/>
            </a:endParaRPr>
          </a:p>
        </p:txBody>
      </p:sp>
      <p:sp>
        <p:nvSpPr>
          <p:cNvPr id="18" name="TextBox 17"/>
          <p:cNvSpPr txBox="1"/>
          <p:nvPr/>
        </p:nvSpPr>
        <p:spPr>
          <a:xfrm>
            <a:off x="5996498" y="6214664"/>
            <a:ext cx="5475602" cy="523220"/>
          </a:xfrm>
          <a:prstGeom prst="rect">
            <a:avLst/>
          </a:prstGeom>
          <a:noFill/>
        </p:spPr>
        <p:txBody>
          <a:bodyPr wrap="none" rtlCol="0">
            <a:spAutoFit/>
          </a:bodyPr>
          <a:lstStyle/>
          <a:p>
            <a:r>
              <a:rPr lang="en-US" sz="2800" b="1">
                <a:solidFill>
                  <a:srgbClr val="FF0000"/>
                </a:solidFill>
                <a:latin typeface="Helvetica" charset="0"/>
                <a:ea typeface="Helvetica" charset="0"/>
                <a:cs typeface="Helvetica" charset="0"/>
              </a:rPr>
              <a:t>Automatically textured </a:t>
            </a:r>
            <a:r>
              <a:rPr lang="en-US" sz="2800" b="1" dirty="0">
                <a:solidFill>
                  <a:srgbClr val="FF0000"/>
                </a:solidFill>
                <a:latin typeface="Helvetica" charset="0"/>
                <a:ea typeface="Helvetica" charset="0"/>
                <a:cs typeface="Helvetica" charset="0"/>
              </a:rPr>
              <a:t>shapes</a:t>
            </a:r>
          </a:p>
        </p:txBody>
      </p:sp>
    </p:spTree>
    <p:extLst>
      <p:ext uri="{BB962C8B-B14F-4D97-AF65-F5344CB8AC3E}">
        <p14:creationId xmlns:p14="http://schemas.microsoft.com/office/powerpoint/2010/main" val="339823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Domain adaptation between Virtual and Reality</a:t>
            </a:r>
          </a:p>
        </p:txBody>
      </p:sp>
      <p:pic>
        <p:nvPicPr>
          <p:cNvPr id="4" name="Content Placeholder 3"/>
          <p:cNvPicPr>
            <a:picLocks noGrp="1" noChangeAspect="1"/>
          </p:cNvPicPr>
          <p:nvPr>
            <p:ph idx="1"/>
          </p:nvPr>
        </p:nvPicPr>
        <p:blipFill>
          <a:blip r:embed="rId2"/>
          <a:stretch>
            <a:fillRect/>
          </a:stretch>
        </p:blipFill>
        <p:spPr>
          <a:xfrm>
            <a:off x="924460" y="1810847"/>
            <a:ext cx="10407087" cy="5047153"/>
          </a:xfrm>
          <a:prstGeom prst="rect">
            <a:avLst/>
          </a:prstGeom>
        </p:spPr>
      </p:pic>
      <p:sp>
        <p:nvSpPr>
          <p:cNvPr id="5" name="Rectangle 4"/>
          <p:cNvSpPr/>
          <p:nvPr/>
        </p:nvSpPr>
        <p:spPr>
          <a:xfrm>
            <a:off x="636802" y="1636230"/>
            <a:ext cx="6827510" cy="369332"/>
          </a:xfrm>
          <a:prstGeom prst="rect">
            <a:avLst/>
          </a:prstGeom>
        </p:spPr>
        <p:txBody>
          <a:bodyPr wrap="none">
            <a:spAutoFit/>
          </a:bodyPr>
          <a:lstStyle/>
          <a:p>
            <a:r>
              <a:rPr lang="en-US" dirty="0">
                <a:latin typeface="Helvetica" charset="0"/>
                <a:ea typeface="Helvetica" charset="0"/>
                <a:cs typeface="Helvetica" charset="0"/>
              </a:rPr>
              <a:t>Map features from real and synthetic images to the same domain</a:t>
            </a:r>
          </a:p>
        </p:txBody>
      </p:sp>
      <p:sp>
        <p:nvSpPr>
          <p:cNvPr id="6" name="TextBox 5"/>
          <p:cNvSpPr txBox="1"/>
          <p:nvPr/>
        </p:nvSpPr>
        <p:spPr>
          <a:xfrm>
            <a:off x="1373518" y="981846"/>
            <a:ext cx="9533765" cy="369332"/>
          </a:xfrm>
          <a:prstGeom prst="rect">
            <a:avLst/>
          </a:prstGeom>
          <a:noFill/>
        </p:spPr>
        <p:txBody>
          <a:bodyPr wrap="none" rtlCol="0">
            <a:spAutoFit/>
          </a:bodyPr>
          <a:lstStyle/>
          <a:p>
            <a:pPr algn="ctr"/>
            <a:r>
              <a:rPr lang="en-US" dirty="0">
                <a:latin typeface="Helvetica" charset="0"/>
                <a:ea typeface="Helvetica" charset="0"/>
                <a:cs typeface="Helvetica" charset="0"/>
              </a:rPr>
              <a:t>3DV 2015 oral: </a:t>
            </a:r>
            <a:r>
              <a:rPr lang="en-US" b="1" dirty="0">
                <a:latin typeface="Helvetica" charset="0"/>
                <a:ea typeface="Helvetica" charset="0"/>
                <a:cs typeface="Helvetica" charset="0"/>
              </a:rPr>
              <a:t>Synthesizing Training Images for Boosting Human 3D Pose Estimation</a:t>
            </a:r>
          </a:p>
        </p:txBody>
      </p:sp>
    </p:spTree>
    <p:extLst>
      <p:ext uri="{BB962C8B-B14F-4D97-AF65-F5344CB8AC3E}">
        <p14:creationId xmlns:p14="http://schemas.microsoft.com/office/powerpoint/2010/main" val="3531531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Adversarial learning based domain adaptation</a:t>
            </a:r>
          </a:p>
        </p:txBody>
      </p:sp>
      <p:pic>
        <p:nvPicPr>
          <p:cNvPr id="4" name="Content Placeholder 3"/>
          <p:cNvPicPr>
            <a:picLocks noGrp="1" noChangeAspect="1"/>
          </p:cNvPicPr>
          <p:nvPr>
            <p:ph idx="1"/>
          </p:nvPr>
        </p:nvPicPr>
        <p:blipFill>
          <a:blip r:embed="rId2"/>
          <a:stretch>
            <a:fillRect/>
          </a:stretch>
        </p:blipFill>
        <p:spPr>
          <a:xfrm>
            <a:off x="924460" y="1810847"/>
            <a:ext cx="10407087" cy="5047153"/>
          </a:xfrm>
          <a:prstGeom prst="rect">
            <a:avLst/>
          </a:prstGeom>
        </p:spPr>
      </p:pic>
      <p:pic>
        <p:nvPicPr>
          <p:cNvPr id="3" name="Picture 2"/>
          <p:cNvPicPr>
            <a:picLocks noChangeAspect="1"/>
          </p:cNvPicPr>
          <p:nvPr/>
        </p:nvPicPr>
        <p:blipFill>
          <a:blip r:embed="rId3"/>
          <a:stretch>
            <a:fillRect/>
          </a:stretch>
        </p:blipFill>
        <p:spPr>
          <a:xfrm>
            <a:off x="2780119" y="2821333"/>
            <a:ext cx="6695767" cy="1897929"/>
          </a:xfrm>
          <a:prstGeom prst="rect">
            <a:avLst/>
          </a:prstGeom>
          <a:ln w="57150">
            <a:solidFill>
              <a:srgbClr val="FF0000"/>
            </a:solidFill>
          </a:ln>
        </p:spPr>
      </p:pic>
      <p:sp>
        <p:nvSpPr>
          <p:cNvPr id="9" name="TextBox 8"/>
          <p:cNvSpPr txBox="1"/>
          <p:nvPr/>
        </p:nvSpPr>
        <p:spPr>
          <a:xfrm>
            <a:off x="1373518" y="981846"/>
            <a:ext cx="9533765" cy="369332"/>
          </a:xfrm>
          <a:prstGeom prst="rect">
            <a:avLst/>
          </a:prstGeom>
          <a:noFill/>
        </p:spPr>
        <p:txBody>
          <a:bodyPr wrap="none" rtlCol="0">
            <a:spAutoFit/>
          </a:bodyPr>
          <a:lstStyle/>
          <a:p>
            <a:pPr algn="ctr"/>
            <a:r>
              <a:rPr lang="en-US" dirty="0">
                <a:latin typeface="Helvetica" charset="0"/>
                <a:ea typeface="Helvetica" charset="0"/>
                <a:cs typeface="Helvetica" charset="0"/>
              </a:rPr>
              <a:t>3DV 2015 oral: </a:t>
            </a:r>
            <a:r>
              <a:rPr lang="en-US" b="1" dirty="0">
                <a:latin typeface="Helvetica" charset="0"/>
                <a:ea typeface="Helvetica" charset="0"/>
                <a:cs typeface="Helvetica" charset="0"/>
              </a:rPr>
              <a:t>Synthesizing Training Images for Boosting Human 3D Pose Estimation</a:t>
            </a:r>
          </a:p>
        </p:txBody>
      </p:sp>
    </p:spTree>
    <p:extLst>
      <p:ext uri="{BB962C8B-B14F-4D97-AF65-F5344CB8AC3E}">
        <p14:creationId xmlns:p14="http://schemas.microsoft.com/office/powerpoint/2010/main" val="1912844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Domain adaptation between Virtual and Reality</a:t>
            </a:r>
          </a:p>
        </p:txBody>
      </p:sp>
      <p:grpSp>
        <p:nvGrpSpPr>
          <p:cNvPr id="10" name="Group 9"/>
          <p:cNvGrpSpPr/>
          <p:nvPr/>
        </p:nvGrpSpPr>
        <p:grpSpPr>
          <a:xfrm>
            <a:off x="6772759" y="2386739"/>
            <a:ext cx="433953" cy="666427"/>
            <a:chOff x="6772759" y="2386739"/>
            <a:chExt cx="433953" cy="666427"/>
          </a:xfrm>
        </p:grpSpPr>
        <p:cxnSp>
          <p:nvCxnSpPr>
            <p:cNvPr id="6" name="Straight Connector 5"/>
            <p:cNvCxnSpPr/>
            <p:nvPr/>
          </p:nvCxnSpPr>
          <p:spPr>
            <a:xfrm>
              <a:off x="6772759" y="2386739"/>
              <a:ext cx="4184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788257" y="3050582"/>
              <a:ext cx="4184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989736" y="2386739"/>
              <a:ext cx="0" cy="66642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8614474" y="2260175"/>
            <a:ext cx="433953" cy="960889"/>
            <a:chOff x="6772759" y="2092277"/>
            <a:chExt cx="433953" cy="960889"/>
          </a:xfrm>
        </p:grpSpPr>
        <p:cxnSp>
          <p:nvCxnSpPr>
            <p:cNvPr id="12" name="Straight Connector 11"/>
            <p:cNvCxnSpPr/>
            <p:nvPr/>
          </p:nvCxnSpPr>
          <p:spPr>
            <a:xfrm>
              <a:off x="6772759" y="2092277"/>
              <a:ext cx="4184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88257" y="3050582"/>
              <a:ext cx="4184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989736" y="2092277"/>
              <a:ext cx="0" cy="96088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5" name="Content Placeholder 14"/>
          <p:cNvPicPr>
            <a:picLocks noGrp="1" noChangeAspect="1"/>
          </p:cNvPicPr>
          <p:nvPr>
            <p:ph idx="1"/>
          </p:nvPr>
        </p:nvPicPr>
        <p:blipFill>
          <a:blip r:embed="rId2"/>
          <a:stretch>
            <a:fillRect/>
          </a:stretch>
        </p:blipFill>
        <p:spPr>
          <a:xfrm>
            <a:off x="3226819" y="1169988"/>
            <a:ext cx="5803450" cy="4945062"/>
          </a:xfrm>
          <a:prstGeom prst="rect">
            <a:avLst/>
          </a:prstGeom>
        </p:spPr>
      </p:pic>
    </p:spTree>
    <p:extLst>
      <p:ext uri="{BB962C8B-B14F-4D97-AF65-F5344CB8AC3E}">
        <p14:creationId xmlns:p14="http://schemas.microsoft.com/office/powerpoint/2010/main" val="3814318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Results: 3D </a:t>
            </a:r>
            <a:r>
              <a:rPr lang="en-US" altLang="zh-CN" dirty="0">
                <a:latin typeface="Helvetica" charset="0"/>
                <a:ea typeface="Helvetica" charset="0"/>
                <a:cs typeface="Helvetica" charset="0"/>
              </a:rPr>
              <a:t>h</a:t>
            </a:r>
            <a:r>
              <a:rPr lang="en-US" dirty="0">
                <a:latin typeface="Helvetica" charset="0"/>
                <a:ea typeface="Helvetica" charset="0"/>
                <a:cs typeface="Helvetica" charset="0"/>
              </a:rPr>
              <a:t>uman pose estimation</a:t>
            </a:r>
          </a:p>
        </p:txBody>
      </p:sp>
      <p:pic>
        <p:nvPicPr>
          <p:cNvPr id="5" name="Content Placeholder 4"/>
          <p:cNvPicPr>
            <a:picLocks noGrp="1" noChangeAspect="1"/>
          </p:cNvPicPr>
          <p:nvPr>
            <p:ph idx="1"/>
          </p:nvPr>
        </p:nvPicPr>
        <p:blipFill>
          <a:blip r:embed="rId3"/>
          <a:stretch>
            <a:fillRect/>
          </a:stretch>
        </p:blipFill>
        <p:spPr>
          <a:xfrm>
            <a:off x="430213" y="1214534"/>
            <a:ext cx="11396662" cy="4855969"/>
          </a:xfrm>
          <a:prstGeom prst="rect">
            <a:avLst/>
          </a:prstGeom>
        </p:spPr>
      </p:pic>
    </p:spTree>
    <p:extLst>
      <p:ext uri="{BB962C8B-B14F-4D97-AF65-F5344CB8AC3E}">
        <p14:creationId xmlns:p14="http://schemas.microsoft.com/office/powerpoint/2010/main" val="608498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ea typeface="Helvetica" charset="0"/>
                <a:cs typeface="Helvetica" charset="0"/>
              </a:rPr>
              <a:t>Application 3: </a:t>
            </a:r>
            <a:r>
              <a:rPr lang="en-US" altLang="zh-CN" dirty="0"/>
              <a:t>Attention-based object identification</a:t>
            </a:r>
            <a:endParaRPr lang="en-US" dirty="0">
              <a:latin typeface="Helvetica" charset="0"/>
              <a:ea typeface="Helvetica" charset="0"/>
              <a:cs typeface="Helvetica" charset="0"/>
            </a:endParaRPr>
          </a:p>
        </p:txBody>
      </p:sp>
      <p:sp>
        <p:nvSpPr>
          <p:cNvPr id="6" name="Rectangle 5"/>
          <p:cNvSpPr/>
          <p:nvPr/>
        </p:nvSpPr>
        <p:spPr>
          <a:xfrm>
            <a:off x="1452487" y="1087254"/>
            <a:ext cx="9830864" cy="369332"/>
          </a:xfrm>
          <a:prstGeom prst="rect">
            <a:avLst/>
          </a:prstGeom>
        </p:spPr>
        <p:txBody>
          <a:bodyPr wrap="square">
            <a:spAutoFit/>
          </a:bodyPr>
          <a:lstStyle/>
          <a:p>
            <a:r>
              <a:rPr lang="en-US" dirty="0">
                <a:latin typeface="Helvetica" charset="0"/>
                <a:ea typeface="Helvetica" charset="0"/>
                <a:cs typeface="Helvetica" charset="0"/>
              </a:rPr>
              <a:t>SIGGRAPH Asia 2016: </a:t>
            </a:r>
            <a:r>
              <a:rPr lang="en-US" b="1" dirty="0">
                <a:latin typeface="Helvetica" charset="0"/>
                <a:ea typeface="Helvetica" charset="0"/>
                <a:cs typeface="Helvetica" charset="0"/>
              </a:rPr>
              <a:t>3D Attention-Driven Depth Acquisition for Object Identification</a:t>
            </a:r>
            <a:endParaRPr lang="en-US" dirty="0">
              <a:latin typeface="Helvetica" charset="0"/>
              <a:ea typeface="Helvetica" charset="0"/>
              <a:cs typeface="Helvetica" charset="0"/>
            </a:endParaRPr>
          </a:p>
        </p:txBody>
      </p:sp>
      <p:pic>
        <p:nvPicPr>
          <p:cNvPr id="7" name="Picture 6"/>
          <p:cNvPicPr>
            <a:picLocks noChangeAspect="1"/>
          </p:cNvPicPr>
          <p:nvPr/>
        </p:nvPicPr>
        <p:blipFill>
          <a:blip r:embed="rId3"/>
          <a:stretch>
            <a:fillRect/>
          </a:stretch>
        </p:blipFill>
        <p:spPr>
          <a:xfrm>
            <a:off x="1175547" y="1726976"/>
            <a:ext cx="9930226" cy="4794594"/>
          </a:xfrm>
          <a:prstGeom prst="rect">
            <a:avLst/>
          </a:prstGeom>
        </p:spPr>
      </p:pic>
    </p:spTree>
    <p:extLst>
      <p:ext uri="{BB962C8B-B14F-4D97-AF65-F5344CB8AC3E}">
        <p14:creationId xmlns:p14="http://schemas.microsoft.com/office/powerpoint/2010/main" val="1755034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Background</a:t>
            </a:r>
            <a:endParaRPr lang="zh-CN"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99" y="881641"/>
            <a:ext cx="10535010" cy="597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云形标注 6"/>
          <p:cNvSpPr/>
          <p:nvPr/>
        </p:nvSpPr>
        <p:spPr>
          <a:xfrm>
            <a:off x="4830336" y="1628800"/>
            <a:ext cx="5967100" cy="2736304"/>
          </a:xfrm>
          <a:prstGeom prst="cloudCallout">
            <a:avLst>
              <a:gd name="adj1" fmla="val -42182"/>
              <a:gd name="adj2" fmla="val 66402"/>
            </a:avLst>
          </a:prstGeom>
        </p:spPr>
        <p:style>
          <a:lnRef idx="2">
            <a:schemeClr val="accent1"/>
          </a:lnRef>
          <a:fillRef idx="1">
            <a:schemeClr val="lt1"/>
          </a:fillRef>
          <a:effectRef idx="0">
            <a:schemeClr val="accent1"/>
          </a:effectRef>
          <a:fontRef idx="minor">
            <a:schemeClr val="dk1"/>
          </a:fontRef>
        </p:style>
        <p:txBody>
          <a:bodyPr rtlCol="0" anchor="ctr"/>
          <a:lstStyle/>
          <a:p>
            <a:pPr marL="514350" indent="-514350" algn="ctr">
              <a:buFont typeface="+mj-lt"/>
              <a:buAutoNum type="arabicPeriod"/>
            </a:pPr>
            <a:r>
              <a:rPr lang="en-US" altLang="zh-CN" sz="2800" dirty="0"/>
              <a:t>How is the scene composited?</a:t>
            </a:r>
          </a:p>
          <a:p>
            <a:pPr marL="514350" indent="-514350" algn="ctr">
              <a:buFont typeface="+mj-lt"/>
              <a:buAutoNum type="arabicPeriod"/>
            </a:pPr>
            <a:endParaRPr lang="en-US" altLang="zh-CN" sz="2800" dirty="0"/>
          </a:p>
          <a:p>
            <a:pPr marL="514350" indent="-514350" algn="ctr">
              <a:buFont typeface="+mj-lt"/>
              <a:buAutoNum type="arabicPeriod"/>
            </a:pPr>
            <a:r>
              <a:rPr lang="en-US" altLang="zh-CN" sz="2800" b="1" dirty="0"/>
              <a:t>What are these?</a:t>
            </a:r>
            <a:endParaRPr lang="zh-CN" altLang="en-US" sz="2800" b="1" dirty="0"/>
          </a:p>
        </p:txBody>
      </p:sp>
    </p:spTree>
    <p:extLst>
      <p:ext uri="{BB962C8B-B14F-4D97-AF65-F5344CB8AC3E}">
        <p14:creationId xmlns:p14="http://schemas.microsoft.com/office/powerpoint/2010/main" val="165807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Background</a:t>
            </a:r>
            <a:endParaRPr lang="zh-CN" altLang="en-US" dirty="0"/>
          </a:p>
        </p:txBody>
      </p:sp>
      <p:sp>
        <p:nvSpPr>
          <p:cNvPr id="4" name="灯片编号占位符 3"/>
          <p:cNvSpPr>
            <a:spLocks noGrp="1"/>
          </p:cNvSpPr>
          <p:nvPr>
            <p:ph type="sldNum" sz="quarter" idx="12"/>
          </p:nvPr>
        </p:nvSpPr>
        <p:spPr/>
        <p:txBody>
          <a:bodyPr/>
          <a:lstStyle/>
          <a:p>
            <a:fld id="{9F58998E-2429-314E-B86C-A079AABAA7E0}" type="slidenum">
              <a:rPr lang="en-US" smtClean="0"/>
              <a:pPr/>
              <a:t>49</a:t>
            </a:fld>
            <a:endParaRPr lang="en-US"/>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67" y="903487"/>
            <a:ext cx="10550074" cy="595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76147" y="5806017"/>
            <a:ext cx="6224781" cy="92333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altLang="zh-CN" sz="5400" dirty="0">
                <a:ln w="0"/>
                <a:effectLst>
                  <a:outerShdw blurRad="38100" dist="19050" dir="2700000" algn="tl" rotWithShape="0">
                    <a:schemeClr val="dk1">
                      <a:alpha val="40000"/>
                    </a:schemeClr>
                  </a:outerShdw>
                </a:effectLst>
              </a:rPr>
              <a:t>Object identification</a:t>
            </a:r>
            <a:endParaRPr lang="zh-CN" altLang="en-US" sz="5400" dirty="0">
              <a:ln w="0"/>
              <a:effectLst>
                <a:outerShdw blurRad="38100" dist="19050" dir="2700000" algn="tl" rotWithShape="0">
                  <a:schemeClr val="dk1">
                    <a:alpha val="40000"/>
                  </a:schemeClr>
                </a:outerShdw>
              </a:effectLst>
            </a:endParaRPr>
          </a:p>
        </p:txBody>
      </p:sp>
      <p:sp>
        <p:nvSpPr>
          <p:cNvPr id="10" name="云形标注 9"/>
          <p:cNvSpPr/>
          <p:nvPr/>
        </p:nvSpPr>
        <p:spPr>
          <a:xfrm>
            <a:off x="6212910" y="83881"/>
            <a:ext cx="4860098" cy="2325022"/>
          </a:xfrm>
          <a:prstGeom prst="cloudCallout">
            <a:avLst>
              <a:gd name="adj1" fmla="val -15726"/>
              <a:gd name="adj2" fmla="val 7486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2800" b="1" dirty="0"/>
          </a:p>
        </p:txBody>
      </p:sp>
      <p:grpSp>
        <p:nvGrpSpPr>
          <p:cNvPr id="7" name="组合 6"/>
          <p:cNvGrpSpPr/>
          <p:nvPr/>
        </p:nvGrpSpPr>
        <p:grpSpPr>
          <a:xfrm>
            <a:off x="6920546" y="228006"/>
            <a:ext cx="3444017" cy="1744030"/>
            <a:chOff x="461436" y="3691053"/>
            <a:chExt cx="5437057" cy="2753294"/>
          </a:xfrm>
        </p:grpSpPr>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591" y="4026382"/>
              <a:ext cx="4430753" cy="2417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61436" y="3691053"/>
              <a:ext cx="5437057" cy="923182"/>
            </a:xfrm>
            <a:prstGeom prst="rect">
              <a:avLst/>
            </a:prstGeom>
            <a:noFill/>
          </p:spPr>
          <p:txBody>
            <a:bodyPr wrap="square" rtlCol="0">
              <a:spAutoFit/>
            </a:bodyPr>
            <a:lstStyle/>
            <a:p>
              <a:pPr algn="ctr"/>
              <a:r>
                <a:rPr lang="en-US" altLang="zh-CN" sz="3200" dirty="0" err="1">
                  <a:ln w="0"/>
                  <a:effectLst>
                    <a:outerShdw blurRad="38100" dist="19050" dir="2700000" algn="tl" rotWithShape="0">
                      <a:schemeClr val="dk1">
                        <a:alpha val="40000"/>
                      </a:schemeClr>
                    </a:outerShdw>
                  </a:effectLst>
                </a:rPr>
                <a:t>ShapeNet</a:t>
              </a:r>
              <a:endParaRPr lang="zh-CN" altLang="en-US" sz="320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5490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fade">
                                      <p:cBhvr>
                                        <p:cTn id="17" dur="500"/>
                                        <p:tgtEl>
                                          <p:spTgt spid="10">
                                            <p:bg/>
                                          </p:spTgt>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Perception is important for robots</a:t>
            </a:r>
          </a:p>
        </p:txBody>
      </p:sp>
      <p:pic>
        <p:nvPicPr>
          <p:cNvPr id="4" name="Picture 2" descr="http://www.smartworld.it/wp-content/uploads/2015/03/robot-domestic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48498" y="887475"/>
            <a:ext cx="8559011" cy="597052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5273768" y="6548006"/>
            <a:ext cx="5130987" cy="307777"/>
          </a:xfrm>
          <a:prstGeom prst="rect">
            <a:avLst/>
          </a:prstGeom>
          <a:solidFill>
            <a:schemeClr val="bg1"/>
          </a:solidFill>
          <a:ln>
            <a:solidFill>
              <a:schemeClr val="tx1"/>
            </a:solidFill>
          </a:ln>
        </p:spPr>
        <p:txBody>
          <a:bodyPr wrap="none" rtlCol="0">
            <a:spAutoFit/>
          </a:bodyPr>
          <a:lstStyle/>
          <a:p>
            <a:r>
              <a:rPr lang="en-US" sz="1400" i="1" dirty="0" err="1"/>
              <a:t>Cosimo</a:t>
            </a:r>
            <a:r>
              <a:rPr lang="en-US" sz="1400" i="1" dirty="0"/>
              <a:t> Alfredo Pina, “The domestic robots are getting closer” </a:t>
            </a:r>
          </a:p>
        </p:txBody>
      </p:sp>
    </p:spTree>
    <p:extLst>
      <p:ext uri="{BB962C8B-B14F-4D97-AF65-F5344CB8AC3E}">
        <p14:creationId xmlns:p14="http://schemas.microsoft.com/office/powerpoint/2010/main" val="852102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Autonomous object identification</a:t>
            </a:r>
            <a:endParaRPr lang="zh-CN" altLang="en-US" dirty="0"/>
          </a:p>
        </p:txBody>
      </p:sp>
      <p:pic>
        <p:nvPicPr>
          <p:cNvPr id="5" name="nbv">
            <a:hlinkClick r:id="" action="ppaction://media"/>
          </p:cNvPr>
          <p:cNvPicPr>
            <a:picLocks noGrp="1" noChangeAspect="1"/>
          </p:cNvPicPr>
          <p:nvPr>
            <p:ph idx="1"/>
            <a:videoFile r:link="rId1"/>
            <p:extLst>
              <p:ext uri="{DAA4B4D4-6D71-4841-9C94-3DE7FCFB9230}">
                <p14:media xmlns:p14="http://schemas.microsoft.com/office/powerpoint/2010/main" r:embed="rId2">
                  <p14:trim st="3621" end="179821.3222"/>
                </p14:media>
              </p:ext>
            </p:extLst>
          </p:nvPr>
        </p:nvPicPr>
        <p:blipFill>
          <a:blip r:embed="rId4">
            <a:lum bright="20000" contrast="20000"/>
          </a:blip>
          <a:stretch>
            <a:fillRect/>
          </a:stretch>
        </p:blipFill>
        <p:spPr>
          <a:xfrm>
            <a:off x="838916" y="906941"/>
            <a:ext cx="10578176" cy="5951059"/>
          </a:xfrm>
        </p:spPr>
      </p:pic>
    </p:spTree>
    <p:extLst>
      <p:ext uri="{BB962C8B-B14F-4D97-AF65-F5344CB8AC3E}">
        <p14:creationId xmlns:p14="http://schemas.microsoft.com/office/powerpoint/2010/main" val="128017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main challenge </a:t>
            </a:r>
            <a:r>
              <a:rPr lang="mr-IN" altLang="zh-CN" dirty="0"/>
              <a:t>–</a:t>
            </a:r>
            <a:r>
              <a:rPr lang="en-US" altLang="zh-CN" dirty="0"/>
              <a:t> next-best-view problem</a:t>
            </a:r>
            <a:endParaRPr lang="zh-CN" altLang="en-US" dirty="0"/>
          </a:p>
        </p:txBody>
      </p:sp>
      <p:sp>
        <p:nvSpPr>
          <p:cNvPr id="3" name="内容占位符 2"/>
          <p:cNvSpPr>
            <a:spLocks noGrp="1"/>
          </p:cNvSpPr>
          <p:nvPr>
            <p:ph idx="1"/>
          </p:nvPr>
        </p:nvSpPr>
        <p:spPr/>
        <p:txBody>
          <a:bodyPr>
            <a:normAutofit/>
          </a:bodyPr>
          <a:lstStyle/>
          <a:p>
            <a:r>
              <a:rPr lang="en-US" altLang="zh-CN" b="1" dirty="0"/>
              <a:t>Observation is partial and progressive</a:t>
            </a:r>
          </a:p>
          <a:p>
            <a:endParaRPr lang="en-US" altLang="zh-CN" dirty="0"/>
          </a:p>
          <a:p>
            <a:pPr marL="0" indent="0">
              <a:buNone/>
            </a:pPr>
            <a:r>
              <a:rPr lang="en-US" altLang="zh-CN" dirty="0">
                <a:sym typeface="Wingdings" panose="05000000000000000000" pitchFamily="2" charset="2"/>
              </a:rPr>
              <a:t>  </a:t>
            </a:r>
            <a:r>
              <a:rPr lang="en-US" altLang="zh-CN" dirty="0"/>
              <a:t>View planning</a:t>
            </a:r>
          </a:p>
          <a:p>
            <a:pPr lvl="1"/>
            <a:r>
              <a:rPr lang="en-US" altLang="zh-CN" dirty="0"/>
              <a:t>Assessing views whose observation is unknown </a:t>
            </a:r>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4"/>
            <a:endParaRPr lang="en-US" altLang="zh-CN" sz="1400" dirty="0"/>
          </a:p>
          <a:p>
            <a:pPr marL="457200" lvl="1" indent="0">
              <a:buNone/>
            </a:pPr>
            <a:endParaRPr lang="en-US" altLang="zh-CN" dirty="0"/>
          </a:p>
          <a:p>
            <a:pPr lvl="1"/>
            <a:endParaRPr lang="en-US" altLang="zh-CN" dirty="0"/>
          </a:p>
          <a:p>
            <a:pPr lvl="1"/>
            <a:endParaRPr lang="en-US" altLang="zh-CN" dirty="0"/>
          </a:p>
          <a:p>
            <a:pPr lvl="1"/>
            <a:endParaRPr lang="en-US" altLang="zh-CN" dirty="0"/>
          </a:p>
          <a:p>
            <a:pPr lvl="1"/>
            <a:endParaRPr lang="en-US" altLang="zh-CN" dirty="0"/>
          </a:p>
        </p:txBody>
      </p:sp>
      <p:sp>
        <p:nvSpPr>
          <p:cNvPr id="4" name="灯片编号占位符 3"/>
          <p:cNvSpPr>
            <a:spLocks noGrp="1"/>
          </p:cNvSpPr>
          <p:nvPr>
            <p:ph type="sldNum" sz="quarter" idx="12"/>
          </p:nvPr>
        </p:nvSpPr>
        <p:spPr/>
        <p:txBody>
          <a:bodyPr/>
          <a:lstStyle/>
          <a:p>
            <a:fld id="{9F58998E-2429-314E-B86C-A079AABAA7E0}" type="slidenum">
              <a:rPr lang="en-US" smtClean="0"/>
              <a:pPr/>
              <a:t>51</a:t>
            </a:fld>
            <a:endParaRPr lang="en-US"/>
          </a:p>
        </p:txBody>
      </p:sp>
      <p:grpSp>
        <p:nvGrpSpPr>
          <p:cNvPr id="14" name="组合 13"/>
          <p:cNvGrpSpPr/>
          <p:nvPr/>
        </p:nvGrpSpPr>
        <p:grpSpPr>
          <a:xfrm>
            <a:off x="2447417" y="3477925"/>
            <a:ext cx="7692096" cy="2181239"/>
            <a:chOff x="923417" y="3477924"/>
            <a:chExt cx="7692096" cy="2181239"/>
          </a:xfrm>
        </p:grpSpPr>
        <p:pic>
          <p:nvPicPr>
            <p:cNvPr id="5" name="图片 4"/>
            <p:cNvPicPr>
              <a:picLocks noChangeAspect="1"/>
            </p:cNvPicPr>
            <p:nvPr/>
          </p:nvPicPr>
          <p:blipFill>
            <a:blip r:embed="rId3"/>
            <a:stretch>
              <a:fillRect/>
            </a:stretch>
          </p:blipFill>
          <p:spPr>
            <a:xfrm flipH="1">
              <a:off x="4043715" y="3531125"/>
              <a:ext cx="1280760" cy="2128038"/>
            </a:xfrm>
            <a:prstGeom prst="rect">
              <a:avLst/>
            </a:prstGeom>
          </p:spPr>
        </p:pic>
        <p:pic>
          <p:nvPicPr>
            <p:cNvPr id="7" name="Picture 2" descr="Image result for camera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611074" flipH="1">
              <a:off x="5781606" y="3477924"/>
              <a:ext cx="628290" cy="6553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amera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905431" y="4196243"/>
              <a:ext cx="628290" cy="6553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camera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810820" flipH="1">
              <a:off x="5853403" y="4939429"/>
              <a:ext cx="628290" cy="655398"/>
            </a:xfrm>
            <a:prstGeom prst="rect">
              <a:avLst/>
            </a:prstGeom>
            <a:noFill/>
            <a:extLst>
              <a:ext uri="{909E8E84-426E-40DD-AFC4-6F175D3DCCD1}">
                <a14:hiddenFill xmlns:a14="http://schemas.microsoft.com/office/drawing/2010/main">
                  <a:solidFill>
                    <a:srgbClr val="FFFFFF"/>
                  </a:solidFill>
                </a14:hiddenFill>
              </a:ext>
            </a:extLst>
          </p:spPr>
        </p:pic>
        <p:sp>
          <p:nvSpPr>
            <p:cNvPr id="6" name="任意多边形 5"/>
            <p:cNvSpPr/>
            <p:nvPr/>
          </p:nvSpPr>
          <p:spPr>
            <a:xfrm>
              <a:off x="4083488" y="3622040"/>
              <a:ext cx="371672" cy="1885426"/>
            </a:xfrm>
            <a:custGeom>
              <a:avLst/>
              <a:gdLst>
                <a:gd name="connsiteX0" fmla="*/ 371672 w 371672"/>
                <a:gd name="connsiteY0" fmla="*/ 0 h 1885426"/>
                <a:gd name="connsiteX1" fmla="*/ 178632 w 371672"/>
                <a:gd name="connsiteY1" fmla="*/ 35560 h 1885426"/>
                <a:gd name="connsiteX2" fmla="*/ 71952 w 371672"/>
                <a:gd name="connsiteY2" fmla="*/ 116840 h 1885426"/>
                <a:gd name="connsiteX3" fmla="*/ 21152 w 371672"/>
                <a:gd name="connsiteY3" fmla="*/ 238760 h 1885426"/>
                <a:gd name="connsiteX4" fmla="*/ 832 w 371672"/>
                <a:gd name="connsiteY4" fmla="*/ 360680 h 1885426"/>
                <a:gd name="connsiteX5" fmla="*/ 46552 w 371672"/>
                <a:gd name="connsiteY5" fmla="*/ 477520 h 1885426"/>
                <a:gd name="connsiteX6" fmla="*/ 188792 w 371672"/>
                <a:gd name="connsiteY6" fmla="*/ 543560 h 1885426"/>
                <a:gd name="connsiteX7" fmla="*/ 209112 w 371672"/>
                <a:gd name="connsiteY7" fmla="*/ 701040 h 1885426"/>
                <a:gd name="connsiteX8" fmla="*/ 209112 w 371672"/>
                <a:gd name="connsiteY8" fmla="*/ 1016000 h 1885426"/>
                <a:gd name="connsiteX9" fmla="*/ 204032 w 371672"/>
                <a:gd name="connsiteY9" fmla="*/ 1173480 h 1885426"/>
                <a:gd name="connsiteX10" fmla="*/ 229432 w 371672"/>
                <a:gd name="connsiteY10" fmla="*/ 1310640 h 1885426"/>
                <a:gd name="connsiteX11" fmla="*/ 229432 w 371672"/>
                <a:gd name="connsiteY11" fmla="*/ 1544320 h 1885426"/>
                <a:gd name="connsiteX12" fmla="*/ 219272 w 371672"/>
                <a:gd name="connsiteY12" fmla="*/ 1711960 h 1885426"/>
                <a:gd name="connsiteX13" fmla="*/ 193872 w 371672"/>
                <a:gd name="connsiteY13" fmla="*/ 1803400 h 1885426"/>
                <a:gd name="connsiteX14" fmla="*/ 178632 w 371672"/>
                <a:gd name="connsiteY14" fmla="*/ 1854200 h 1885426"/>
                <a:gd name="connsiteX15" fmla="*/ 239592 w 371672"/>
                <a:gd name="connsiteY15" fmla="*/ 1884680 h 1885426"/>
                <a:gd name="connsiteX16" fmla="*/ 295472 w 371672"/>
                <a:gd name="connsiteY16" fmla="*/ 1823720 h 188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672" h="1885426">
                  <a:moveTo>
                    <a:pt x="371672" y="0"/>
                  </a:moveTo>
                  <a:cubicBezTo>
                    <a:pt x="300128" y="8043"/>
                    <a:pt x="228585" y="16087"/>
                    <a:pt x="178632" y="35560"/>
                  </a:cubicBezTo>
                  <a:cubicBezTo>
                    <a:pt x="128679" y="55033"/>
                    <a:pt x="98199" y="82973"/>
                    <a:pt x="71952" y="116840"/>
                  </a:cubicBezTo>
                  <a:cubicBezTo>
                    <a:pt x="45705" y="150707"/>
                    <a:pt x="33005" y="198120"/>
                    <a:pt x="21152" y="238760"/>
                  </a:cubicBezTo>
                  <a:cubicBezTo>
                    <a:pt x="9299" y="279400"/>
                    <a:pt x="-3401" y="320887"/>
                    <a:pt x="832" y="360680"/>
                  </a:cubicBezTo>
                  <a:cubicBezTo>
                    <a:pt x="5065" y="400473"/>
                    <a:pt x="15225" y="447040"/>
                    <a:pt x="46552" y="477520"/>
                  </a:cubicBezTo>
                  <a:cubicBezTo>
                    <a:pt x="77879" y="508000"/>
                    <a:pt x="161699" y="506307"/>
                    <a:pt x="188792" y="543560"/>
                  </a:cubicBezTo>
                  <a:cubicBezTo>
                    <a:pt x="215885" y="580813"/>
                    <a:pt x="205725" y="622300"/>
                    <a:pt x="209112" y="701040"/>
                  </a:cubicBezTo>
                  <a:cubicBezTo>
                    <a:pt x="212499" y="779780"/>
                    <a:pt x="209959" y="937260"/>
                    <a:pt x="209112" y="1016000"/>
                  </a:cubicBezTo>
                  <a:cubicBezTo>
                    <a:pt x="208265" y="1094740"/>
                    <a:pt x="200645" y="1124373"/>
                    <a:pt x="204032" y="1173480"/>
                  </a:cubicBezTo>
                  <a:cubicBezTo>
                    <a:pt x="207419" y="1222587"/>
                    <a:pt x="225199" y="1248833"/>
                    <a:pt x="229432" y="1310640"/>
                  </a:cubicBezTo>
                  <a:cubicBezTo>
                    <a:pt x="233665" y="1372447"/>
                    <a:pt x="231125" y="1477433"/>
                    <a:pt x="229432" y="1544320"/>
                  </a:cubicBezTo>
                  <a:cubicBezTo>
                    <a:pt x="227739" y="1611207"/>
                    <a:pt x="225199" y="1668780"/>
                    <a:pt x="219272" y="1711960"/>
                  </a:cubicBezTo>
                  <a:cubicBezTo>
                    <a:pt x="213345" y="1755140"/>
                    <a:pt x="200645" y="1779693"/>
                    <a:pt x="193872" y="1803400"/>
                  </a:cubicBezTo>
                  <a:cubicBezTo>
                    <a:pt x="187099" y="1827107"/>
                    <a:pt x="171012" y="1840653"/>
                    <a:pt x="178632" y="1854200"/>
                  </a:cubicBezTo>
                  <a:cubicBezTo>
                    <a:pt x="186252" y="1867747"/>
                    <a:pt x="220119" y="1889760"/>
                    <a:pt x="239592" y="1884680"/>
                  </a:cubicBezTo>
                  <a:cubicBezTo>
                    <a:pt x="259065" y="1879600"/>
                    <a:pt x="277268" y="1851660"/>
                    <a:pt x="295472" y="1823720"/>
                  </a:cubicBezTo>
                </a:path>
              </a:pathLst>
            </a:cu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lang="zh-CN" altLang="en-US"/>
            </a:p>
          </p:txBody>
        </p:sp>
        <p:grpSp>
          <p:nvGrpSpPr>
            <p:cNvPr id="11" name="组合 10"/>
            <p:cNvGrpSpPr/>
            <p:nvPr/>
          </p:nvGrpSpPr>
          <p:grpSpPr>
            <a:xfrm rot="20840116">
              <a:off x="2422618" y="3792633"/>
              <a:ext cx="1461799" cy="1426585"/>
              <a:chOff x="2563918" y="3478905"/>
              <a:chExt cx="1461799" cy="1426585"/>
            </a:xfrm>
          </p:grpSpPr>
          <p:sp>
            <p:nvSpPr>
              <p:cNvPr id="10" name="等腰三角形 9"/>
              <p:cNvSpPr/>
              <p:nvPr/>
            </p:nvSpPr>
            <p:spPr>
              <a:xfrm rot="17275597">
                <a:off x="2840731" y="3720505"/>
                <a:ext cx="1426585" cy="943386"/>
              </a:xfrm>
              <a:custGeom>
                <a:avLst/>
                <a:gdLst>
                  <a:gd name="connsiteX0" fmla="*/ 0 w 846482"/>
                  <a:gd name="connsiteY0" fmla="*/ 1028700 h 1028700"/>
                  <a:gd name="connsiteX1" fmla="*/ 423241 w 846482"/>
                  <a:gd name="connsiteY1" fmla="*/ 0 h 1028700"/>
                  <a:gd name="connsiteX2" fmla="*/ 846482 w 846482"/>
                  <a:gd name="connsiteY2" fmla="*/ 1028700 h 1028700"/>
                  <a:gd name="connsiteX3" fmla="*/ 0 w 846482"/>
                  <a:gd name="connsiteY3" fmla="*/ 1028700 h 1028700"/>
                  <a:gd name="connsiteX0" fmla="*/ 0 w 1047195"/>
                  <a:gd name="connsiteY0" fmla="*/ 1028700 h 1028700"/>
                  <a:gd name="connsiteX1" fmla="*/ 423241 w 1047195"/>
                  <a:gd name="connsiteY1" fmla="*/ 0 h 1028700"/>
                  <a:gd name="connsiteX2" fmla="*/ 1047195 w 1047195"/>
                  <a:gd name="connsiteY2" fmla="*/ 813603 h 1028700"/>
                  <a:gd name="connsiteX3" fmla="*/ 0 w 1047195"/>
                  <a:gd name="connsiteY3" fmla="*/ 1028700 h 1028700"/>
                  <a:gd name="connsiteX0" fmla="*/ 0 w 1400627"/>
                  <a:gd name="connsiteY0" fmla="*/ 802662 h 813603"/>
                  <a:gd name="connsiteX1" fmla="*/ 776673 w 1400627"/>
                  <a:gd name="connsiteY1" fmla="*/ 0 h 813603"/>
                  <a:gd name="connsiteX2" fmla="*/ 1400627 w 1400627"/>
                  <a:gd name="connsiteY2" fmla="*/ 813603 h 813603"/>
                  <a:gd name="connsiteX3" fmla="*/ 0 w 1400627"/>
                  <a:gd name="connsiteY3" fmla="*/ 802662 h 813603"/>
                  <a:gd name="connsiteX0" fmla="*/ 0 w 1435196"/>
                  <a:gd name="connsiteY0" fmla="*/ 802662 h 872592"/>
                  <a:gd name="connsiteX1" fmla="*/ 776673 w 1435196"/>
                  <a:gd name="connsiteY1" fmla="*/ 0 h 872592"/>
                  <a:gd name="connsiteX2" fmla="*/ 1435196 w 1435196"/>
                  <a:gd name="connsiteY2" fmla="*/ 872592 h 872592"/>
                  <a:gd name="connsiteX3" fmla="*/ 0 w 1435196"/>
                  <a:gd name="connsiteY3" fmla="*/ 802662 h 872592"/>
                  <a:gd name="connsiteX0" fmla="*/ 0 w 1426585"/>
                  <a:gd name="connsiteY0" fmla="*/ 793082 h 872592"/>
                  <a:gd name="connsiteX1" fmla="*/ 768062 w 1426585"/>
                  <a:gd name="connsiteY1" fmla="*/ 0 h 872592"/>
                  <a:gd name="connsiteX2" fmla="*/ 1426585 w 1426585"/>
                  <a:gd name="connsiteY2" fmla="*/ 872592 h 872592"/>
                  <a:gd name="connsiteX3" fmla="*/ 0 w 1426585"/>
                  <a:gd name="connsiteY3" fmla="*/ 793082 h 872592"/>
                </a:gdLst>
                <a:ahLst/>
                <a:cxnLst>
                  <a:cxn ang="0">
                    <a:pos x="connsiteX0" y="connsiteY0"/>
                  </a:cxn>
                  <a:cxn ang="0">
                    <a:pos x="connsiteX1" y="connsiteY1"/>
                  </a:cxn>
                  <a:cxn ang="0">
                    <a:pos x="connsiteX2" y="connsiteY2"/>
                  </a:cxn>
                  <a:cxn ang="0">
                    <a:pos x="connsiteX3" y="connsiteY3"/>
                  </a:cxn>
                </a:cxnLst>
                <a:rect l="l" t="t" r="r" b="b"/>
                <a:pathLst>
                  <a:path w="1426585" h="872592">
                    <a:moveTo>
                      <a:pt x="0" y="793082"/>
                    </a:moveTo>
                    <a:lnTo>
                      <a:pt x="768062" y="0"/>
                    </a:lnTo>
                    <a:lnTo>
                      <a:pt x="1426585" y="872592"/>
                    </a:lnTo>
                    <a:lnTo>
                      <a:pt x="0" y="793082"/>
                    </a:lnTo>
                    <a:close/>
                  </a:path>
                </a:pathLst>
              </a:custGeom>
              <a:solidFill>
                <a:schemeClr val="accent6">
                  <a:lumMod val="40000"/>
                  <a:lumOff val="60000"/>
                  <a:alpha val="56863"/>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026" name="Picture 2" descr="Image result for camera icon"/>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483">
                <a:off x="2563918" y="3614840"/>
                <a:ext cx="655398" cy="65539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矩形 11"/>
            <p:cNvSpPr/>
            <p:nvPr/>
          </p:nvSpPr>
          <p:spPr>
            <a:xfrm>
              <a:off x="923417" y="3935242"/>
              <a:ext cx="1559040" cy="830997"/>
            </a:xfrm>
            <a:prstGeom prst="rect">
              <a:avLst/>
            </a:prstGeom>
          </p:spPr>
          <p:txBody>
            <a:bodyPr wrap="square">
              <a:spAutoFit/>
            </a:bodyPr>
            <a:lstStyle/>
            <a:p>
              <a:pPr algn="ctr"/>
              <a:r>
                <a:rPr lang="en-US" altLang="zh-CN" sz="2400" dirty="0"/>
                <a:t>Observed view</a:t>
              </a:r>
              <a:endParaRPr lang="zh-CN" altLang="en-US" sz="2400" dirty="0"/>
            </a:p>
          </p:txBody>
        </p:sp>
        <p:sp>
          <p:nvSpPr>
            <p:cNvPr id="17" name="矩形 16"/>
            <p:cNvSpPr/>
            <p:nvPr/>
          </p:nvSpPr>
          <p:spPr>
            <a:xfrm>
              <a:off x="6649165" y="4087699"/>
              <a:ext cx="1966348" cy="954107"/>
            </a:xfrm>
            <a:prstGeom prst="rect">
              <a:avLst/>
            </a:prstGeom>
          </p:spPr>
          <p:txBody>
            <a:bodyPr wrap="square">
              <a:spAutoFit/>
            </a:bodyPr>
            <a:lstStyle/>
            <a:p>
              <a:pPr algn="ctr"/>
              <a:r>
                <a:rPr lang="en-US" altLang="zh-CN" sz="2800" dirty="0"/>
                <a:t>Unobserved views</a:t>
              </a:r>
              <a:endParaRPr lang="zh-CN" altLang="en-US" sz="2800" dirty="0"/>
            </a:p>
          </p:txBody>
        </p:sp>
        <p:sp>
          <p:nvSpPr>
            <p:cNvPr id="13" name="矩形 12"/>
            <p:cNvSpPr/>
            <p:nvPr/>
          </p:nvSpPr>
          <p:spPr>
            <a:xfrm>
              <a:off x="5406760" y="3718367"/>
              <a:ext cx="412292" cy="584775"/>
            </a:xfrm>
            <a:prstGeom prst="rect">
              <a:avLst/>
            </a:prstGeom>
          </p:spPr>
          <p:txBody>
            <a:bodyPr wrap="none">
              <a:spAutoFit/>
            </a:bodyPr>
            <a:lstStyle/>
            <a:p>
              <a:r>
                <a:rPr lang="en-US" altLang="zh-CN" sz="3200" dirty="0"/>
                <a:t>?</a:t>
              </a:r>
              <a:endParaRPr lang="zh-CN" altLang="en-US" sz="3200" dirty="0"/>
            </a:p>
          </p:txBody>
        </p:sp>
        <p:sp>
          <p:nvSpPr>
            <p:cNvPr id="19" name="矩形 18"/>
            <p:cNvSpPr/>
            <p:nvPr/>
          </p:nvSpPr>
          <p:spPr>
            <a:xfrm>
              <a:off x="5513829" y="4265397"/>
              <a:ext cx="412292" cy="584775"/>
            </a:xfrm>
            <a:prstGeom prst="rect">
              <a:avLst/>
            </a:prstGeom>
          </p:spPr>
          <p:txBody>
            <a:bodyPr wrap="none">
              <a:spAutoFit/>
            </a:bodyPr>
            <a:lstStyle/>
            <a:p>
              <a:r>
                <a:rPr lang="en-US" altLang="zh-CN" sz="3200" dirty="0"/>
                <a:t>?</a:t>
              </a:r>
              <a:endParaRPr lang="zh-CN" altLang="en-US" sz="3200" dirty="0"/>
            </a:p>
          </p:txBody>
        </p:sp>
        <p:sp>
          <p:nvSpPr>
            <p:cNvPr id="20" name="矩形 19"/>
            <p:cNvSpPr/>
            <p:nvPr/>
          </p:nvSpPr>
          <p:spPr>
            <a:xfrm>
              <a:off x="5466536" y="4855617"/>
              <a:ext cx="412292" cy="584775"/>
            </a:xfrm>
            <a:prstGeom prst="rect">
              <a:avLst/>
            </a:prstGeom>
          </p:spPr>
          <p:txBody>
            <a:bodyPr wrap="none">
              <a:spAutoFit/>
            </a:bodyPr>
            <a:lstStyle/>
            <a:p>
              <a:r>
                <a:rPr lang="en-US" altLang="zh-CN" sz="3200" dirty="0"/>
                <a:t>?</a:t>
              </a:r>
              <a:endParaRPr lang="zh-CN" altLang="en-US" sz="3200" dirty="0"/>
            </a:p>
          </p:txBody>
        </p:sp>
      </p:grpSp>
      <p:sp>
        <p:nvSpPr>
          <p:cNvPr id="15" name="矩形 14"/>
          <p:cNvSpPr/>
          <p:nvPr/>
        </p:nvSpPr>
        <p:spPr>
          <a:xfrm>
            <a:off x="2009544" y="5728982"/>
            <a:ext cx="7791681" cy="954107"/>
          </a:xfrm>
          <a:prstGeom prst="rect">
            <a:avLst/>
          </a:prstGeom>
        </p:spPr>
        <p:txBody>
          <a:bodyPr wrap="square">
            <a:spAutoFit/>
          </a:bodyPr>
          <a:lstStyle/>
          <a:p>
            <a:pPr lvl="1"/>
            <a:r>
              <a:rPr lang="en-US" altLang="zh-CN" sz="2800" dirty="0"/>
              <a:t>How can you know which view is better without knowing its observation?</a:t>
            </a:r>
          </a:p>
        </p:txBody>
      </p:sp>
    </p:spTree>
    <p:extLst>
      <p:ext uri="{BB962C8B-B14F-4D97-AF65-F5344CB8AC3E}">
        <p14:creationId xmlns:p14="http://schemas.microsoft.com/office/powerpoint/2010/main" val="5666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Helvetica" charset="0"/>
                <a:ea typeface="Helvetica" charset="0"/>
                <a:cs typeface="Helvetica" charset="0"/>
              </a:rPr>
              <a:t>Simulate For Reinforcement learning</a:t>
            </a:r>
          </a:p>
        </p:txBody>
      </p:sp>
      <p:pic>
        <p:nvPicPr>
          <p:cNvPr id="3" name="Picture 2"/>
          <p:cNvPicPr>
            <a:picLocks noChangeAspect="1"/>
          </p:cNvPicPr>
          <p:nvPr/>
        </p:nvPicPr>
        <p:blipFill>
          <a:blip r:embed="rId3"/>
          <a:stretch>
            <a:fillRect/>
          </a:stretch>
        </p:blipFill>
        <p:spPr>
          <a:xfrm>
            <a:off x="1535628" y="1998175"/>
            <a:ext cx="9184752" cy="4844327"/>
          </a:xfrm>
          <a:prstGeom prst="rect">
            <a:avLst/>
          </a:prstGeom>
        </p:spPr>
      </p:pic>
      <p:sp>
        <p:nvSpPr>
          <p:cNvPr id="5" name="TextBox 4"/>
          <p:cNvSpPr txBox="1"/>
          <p:nvPr/>
        </p:nvSpPr>
        <p:spPr>
          <a:xfrm>
            <a:off x="497501" y="999770"/>
            <a:ext cx="10810780" cy="830997"/>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Helvetica" charset="0"/>
                <a:ea typeface="Helvetica" charset="0"/>
                <a:cs typeface="Helvetica" charset="0"/>
              </a:rPr>
              <a:t>Train from virtual scanned </a:t>
            </a:r>
            <a:r>
              <a:rPr lang="en-US" sz="2400" dirty="0" err="1">
                <a:latin typeface="Helvetica" charset="0"/>
                <a:ea typeface="Helvetica" charset="0"/>
                <a:cs typeface="Helvetica" charset="0"/>
              </a:rPr>
              <a:t>ShapeNet</a:t>
            </a:r>
            <a:r>
              <a:rPr lang="en-US" sz="2400" dirty="0">
                <a:latin typeface="Helvetica" charset="0"/>
                <a:ea typeface="Helvetica" charset="0"/>
                <a:cs typeface="Helvetica" charset="0"/>
              </a:rPr>
              <a:t> models using Reinforcement Learning</a:t>
            </a:r>
          </a:p>
          <a:p>
            <a:pPr marL="342900" indent="-342900">
              <a:buFont typeface="Arial" panose="020B0604020202020204" pitchFamily="34" charset="0"/>
              <a:buChar char="•"/>
            </a:pPr>
            <a:r>
              <a:rPr lang="en-US" sz="2400" dirty="0">
                <a:latin typeface="Helvetica" charset="0"/>
                <a:ea typeface="Helvetica" charset="0"/>
                <a:cs typeface="Helvetica" charset="0"/>
              </a:rPr>
              <a:t>Test in a real environment</a:t>
            </a:r>
          </a:p>
        </p:txBody>
      </p:sp>
    </p:spTree>
    <p:extLst>
      <p:ext uri="{BB962C8B-B14F-4D97-AF65-F5344CB8AC3E}">
        <p14:creationId xmlns:p14="http://schemas.microsoft.com/office/powerpoint/2010/main" val="1135472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Helvetica" charset="0"/>
                <a:cs typeface="Helvetica" charset="0"/>
              </a:rPr>
              <a:t>The general framework</a:t>
            </a:r>
            <a:endParaRPr lang="zh-CN" altLang="en-US" dirty="0">
              <a:latin typeface="Helvetica" charset="0"/>
              <a:cs typeface="Helvetica" charset="0"/>
            </a:endParaRPr>
          </a:p>
        </p:txBody>
      </p:sp>
      <p:pic>
        <p:nvPicPr>
          <p:cNvPr id="5" name="图片 4"/>
          <p:cNvPicPr>
            <a:picLocks noChangeAspect="1"/>
          </p:cNvPicPr>
          <p:nvPr/>
        </p:nvPicPr>
        <p:blipFill>
          <a:blip r:embed="rId3"/>
          <a:stretch>
            <a:fillRect/>
          </a:stretch>
        </p:blipFill>
        <p:spPr>
          <a:xfrm flipH="1">
            <a:off x="3177400" y="1823371"/>
            <a:ext cx="3300467" cy="4244973"/>
          </a:xfrm>
          <a:prstGeom prst="rect">
            <a:avLst/>
          </a:prstGeom>
        </p:spPr>
      </p:pic>
      <p:pic>
        <p:nvPicPr>
          <p:cNvPr id="6" name="图片 5"/>
          <p:cNvPicPr>
            <a:picLocks noChangeAspect="1"/>
          </p:cNvPicPr>
          <p:nvPr/>
        </p:nvPicPr>
        <p:blipFill>
          <a:blip r:embed="rId4"/>
          <a:stretch>
            <a:fillRect/>
          </a:stretch>
        </p:blipFill>
        <p:spPr>
          <a:xfrm>
            <a:off x="7477001" y="3945856"/>
            <a:ext cx="1591110" cy="2574926"/>
          </a:xfrm>
          <a:prstGeom prst="rect">
            <a:avLst/>
          </a:prstGeom>
        </p:spPr>
      </p:pic>
    </p:spTree>
    <p:extLst>
      <p:ext uri="{BB962C8B-B14F-4D97-AF65-F5344CB8AC3E}">
        <p14:creationId xmlns:p14="http://schemas.microsoft.com/office/powerpoint/2010/main" val="1374921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lum bright="70000" contrast="-70000"/>
          </a:blip>
          <a:stretch>
            <a:fillRect/>
          </a:stretch>
        </p:blipFill>
        <p:spPr>
          <a:xfrm flipH="1">
            <a:off x="3177400" y="1823371"/>
            <a:ext cx="3300467" cy="4244973"/>
          </a:xfrm>
          <a:prstGeom prst="rect">
            <a:avLst/>
          </a:prstGeom>
        </p:spPr>
      </p:pic>
      <p:pic>
        <p:nvPicPr>
          <p:cNvPr id="18" name="图片 17"/>
          <p:cNvPicPr>
            <a:picLocks noChangeAspect="1"/>
          </p:cNvPicPr>
          <p:nvPr/>
        </p:nvPicPr>
        <p:blipFill>
          <a:blip r:embed="rId4">
            <a:lum bright="70000" contrast="-70000"/>
          </a:blip>
          <a:stretch>
            <a:fillRect/>
          </a:stretch>
        </p:blipFill>
        <p:spPr>
          <a:xfrm>
            <a:off x="7477001" y="3945856"/>
            <a:ext cx="1591110" cy="2574926"/>
          </a:xfrm>
          <a:prstGeom prst="rect">
            <a:avLst/>
          </a:prstGeom>
        </p:spPr>
      </p:pic>
      <p:grpSp>
        <p:nvGrpSpPr>
          <p:cNvPr id="12" name="组合 11"/>
          <p:cNvGrpSpPr/>
          <p:nvPr/>
        </p:nvGrpSpPr>
        <p:grpSpPr>
          <a:xfrm>
            <a:off x="4130594" y="1663692"/>
            <a:ext cx="1085851" cy="1085851"/>
            <a:chOff x="5219700" y="1828799"/>
            <a:chExt cx="1400175" cy="1400175"/>
          </a:xfrm>
          <a:effectLst>
            <a:glow rad="228600">
              <a:schemeClr val="accent6">
                <a:satMod val="175000"/>
                <a:alpha val="40000"/>
              </a:schemeClr>
            </a:glow>
          </a:effectLst>
        </p:grpSpPr>
        <p:sp>
          <p:nvSpPr>
            <p:cNvPr id="6" name="椭圆 5"/>
            <p:cNvSpPr/>
            <p:nvPr/>
          </p:nvSpPr>
          <p:spPr>
            <a:xfrm>
              <a:off x="5219700" y="1828799"/>
              <a:ext cx="1400175" cy="140017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Helvetica" charset="0"/>
                <a:ea typeface="Helvetica" charset="0"/>
                <a:cs typeface="Helvetica" charset="0"/>
              </a:endParaRPr>
            </a:p>
          </p:txBody>
        </p:sp>
        <p:sp>
          <p:nvSpPr>
            <p:cNvPr id="11" name="矩形 10"/>
            <p:cNvSpPr/>
            <p:nvPr/>
          </p:nvSpPr>
          <p:spPr>
            <a:xfrm>
              <a:off x="5242628" y="2138240"/>
              <a:ext cx="1354319" cy="754051"/>
            </a:xfrm>
            <a:prstGeom prst="rect">
              <a:avLst/>
            </a:prstGeom>
            <a:ln>
              <a:noFill/>
            </a:ln>
          </p:spPr>
          <p:txBody>
            <a:bodyPr wrap="none">
              <a:spAutoFit/>
            </a:bodyPr>
            <a:lstStyle/>
            <a:p>
              <a:pPr algn="ctr"/>
              <a:r>
                <a:rPr lang="en-US" altLang="zh-CN" sz="3200" dirty="0">
                  <a:latin typeface="Helvetica" charset="0"/>
                  <a:ea typeface="Helvetica" charset="0"/>
                  <a:cs typeface="Helvetica" charset="0"/>
                </a:rPr>
                <a:t>Goal</a:t>
              </a:r>
              <a:endParaRPr lang="zh-CN" altLang="en-US" sz="3200" dirty="0">
                <a:latin typeface="Helvetica" charset="0"/>
                <a:ea typeface="Helvetica" charset="0"/>
                <a:cs typeface="Helvetica" charset="0"/>
              </a:endParaRPr>
            </a:p>
          </p:txBody>
        </p:sp>
      </p:grpSp>
      <p:grpSp>
        <p:nvGrpSpPr>
          <p:cNvPr id="19" name="组合 18"/>
          <p:cNvGrpSpPr/>
          <p:nvPr/>
        </p:nvGrpSpPr>
        <p:grpSpPr>
          <a:xfrm>
            <a:off x="4068226" y="3741351"/>
            <a:ext cx="1210589" cy="1085851"/>
            <a:chOff x="5139279" y="1828799"/>
            <a:chExt cx="1561021" cy="1400175"/>
          </a:xfrm>
          <a:effectLst>
            <a:glow rad="228600">
              <a:schemeClr val="accent1">
                <a:satMod val="175000"/>
                <a:alpha val="40000"/>
              </a:schemeClr>
            </a:glow>
          </a:effectLst>
        </p:grpSpPr>
        <p:sp>
          <p:nvSpPr>
            <p:cNvPr id="20" name="椭圆 19"/>
            <p:cNvSpPr/>
            <p:nvPr/>
          </p:nvSpPr>
          <p:spPr>
            <a:xfrm>
              <a:off x="5219700" y="1828799"/>
              <a:ext cx="1400175" cy="140017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Helvetica" charset="0"/>
                <a:ea typeface="Helvetica" charset="0"/>
                <a:cs typeface="Helvetica" charset="0"/>
              </a:endParaRPr>
            </a:p>
          </p:txBody>
        </p:sp>
        <p:sp>
          <p:nvSpPr>
            <p:cNvPr id="21" name="矩形 20"/>
            <p:cNvSpPr/>
            <p:nvPr/>
          </p:nvSpPr>
          <p:spPr>
            <a:xfrm>
              <a:off x="5139279" y="2138240"/>
              <a:ext cx="1561021" cy="754051"/>
            </a:xfrm>
            <a:prstGeom prst="rect">
              <a:avLst/>
            </a:prstGeom>
            <a:ln>
              <a:noFill/>
            </a:ln>
          </p:spPr>
          <p:txBody>
            <a:bodyPr wrap="none">
              <a:spAutoFit/>
            </a:bodyPr>
            <a:lstStyle/>
            <a:p>
              <a:pPr algn="ctr"/>
              <a:r>
                <a:rPr lang="en-US" altLang="zh-CN" sz="3200" dirty="0">
                  <a:latin typeface="Helvetica" charset="0"/>
                  <a:ea typeface="Helvetica" charset="0"/>
                  <a:cs typeface="Helvetica" charset="0"/>
                </a:rPr>
                <a:t>Belief</a:t>
              </a:r>
              <a:endParaRPr lang="zh-CN" altLang="en-US" sz="3200" dirty="0">
                <a:latin typeface="Helvetica" charset="0"/>
                <a:ea typeface="Helvetica" charset="0"/>
                <a:cs typeface="Helvetica" charset="0"/>
              </a:endParaRPr>
            </a:p>
          </p:txBody>
        </p:sp>
      </p:grpSp>
      <p:sp>
        <p:nvSpPr>
          <p:cNvPr id="22" name="等腰三角形 21"/>
          <p:cNvSpPr/>
          <p:nvPr/>
        </p:nvSpPr>
        <p:spPr>
          <a:xfrm rot="17927068">
            <a:off x="4895174" y="2205200"/>
            <a:ext cx="2881115" cy="3720330"/>
          </a:xfrm>
          <a:prstGeom prst="triangle">
            <a:avLst>
              <a:gd name="adj" fmla="val 56417"/>
            </a:avLst>
          </a:prstGeom>
          <a:solidFill>
            <a:srgbClr val="F2F2F2">
              <a:alpha val="1215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Helvetica" charset="0"/>
              <a:ea typeface="Helvetica" charset="0"/>
              <a:cs typeface="Helvetica" charset="0"/>
            </a:endParaRPr>
          </a:p>
        </p:txBody>
      </p:sp>
      <p:grpSp>
        <p:nvGrpSpPr>
          <p:cNvPr id="23" name="组合 22"/>
          <p:cNvGrpSpPr/>
          <p:nvPr/>
        </p:nvGrpSpPr>
        <p:grpSpPr>
          <a:xfrm>
            <a:off x="6633933" y="3741351"/>
            <a:ext cx="1348447" cy="1085851"/>
            <a:chOff x="5050387" y="1828799"/>
            <a:chExt cx="1738784" cy="1400175"/>
          </a:xfrm>
          <a:effectLst>
            <a:glow rad="228600">
              <a:schemeClr val="accent3">
                <a:satMod val="175000"/>
                <a:alpha val="40000"/>
              </a:schemeClr>
            </a:glow>
          </a:effectLst>
        </p:grpSpPr>
        <p:sp>
          <p:nvSpPr>
            <p:cNvPr id="24" name="椭圆 23"/>
            <p:cNvSpPr/>
            <p:nvPr/>
          </p:nvSpPr>
          <p:spPr>
            <a:xfrm>
              <a:off x="5219700" y="1828799"/>
              <a:ext cx="1400175" cy="140017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Helvetica" charset="0"/>
                <a:ea typeface="Helvetica" charset="0"/>
                <a:cs typeface="Helvetica" charset="0"/>
              </a:endParaRPr>
            </a:p>
          </p:txBody>
        </p:sp>
        <p:sp>
          <p:nvSpPr>
            <p:cNvPr id="25" name="矩形 24"/>
            <p:cNvSpPr/>
            <p:nvPr/>
          </p:nvSpPr>
          <p:spPr>
            <a:xfrm>
              <a:off x="5050387" y="2231233"/>
              <a:ext cx="1738784" cy="595304"/>
            </a:xfrm>
            <a:prstGeom prst="rect">
              <a:avLst/>
            </a:prstGeom>
            <a:ln>
              <a:noFill/>
            </a:ln>
          </p:spPr>
          <p:txBody>
            <a:bodyPr wrap="none">
              <a:spAutoFit/>
            </a:bodyPr>
            <a:lstStyle/>
            <a:p>
              <a:pPr algn="ctr"/>
              <a:r>
                <a:rPr lang="en-US" altLang="zh-CN" sz="2400" dirty="0">
                  <a:latin typeface="Helvetica" charset="0"/>
                  <a:ea typeface="Helvetica" charset="0"/>
                  <a:cs typeface="Helvetica" charset="0"/>
                </a:rPr>
                <a:t>Observe</a:t>
              </a:r>
              <a:endParaRPr lang="zh-CN" altLang="en-US" sz="2400" dirty="0">
                <a:latin typeface="Helvetica" charset="0"/>
                <a:ea typeface="Helvetica" charset="0"/>
                <a:cs typeface="Helvetica" charset="0"/>
              </a:endParaRPr>
            </a:p>
          </p:txBody>
        </p:sp>
      </p:grpSp>
      <p:grpSp>
        <p:nvGrpSpPr>
          <p:cNvPr id="26" name="组合 25"/>
          <p:cNvGrpSpPr/>
          <p:nvPr/>
        </p:nvGrpSpPr>
        <p:grpSpPr>
          <a:xfrm>
            <a:off x="6716489" y="1663692"/>
            <a:ext cx="1183337" cy="1085851"/>
            <a:chOff x="5156848" y="1828799"/>
            <a:chExt cx="1525881" cy="1400175"/>
          </a:xfrm>
          <a:effectLst>
            <a:glow rad="228600">
              <a:schemeClr val="accent2">
                <a:satMod val="175000"/>
                <a:alpha val="40000"/>
              </a:schemeClr>
            </a:glow>
          </a:effectLst>
        </p:grpSpPr>
        <p:sp>
          <p:nvSpPr>
            <p:cNvPr id="27" name="椭圆 26"/>
            <p:cNvSpPr/>
            <p:nvPr/>
          </p:nvSpPr>
          <p:spPr>
            <a:xfrm>
              <a:off x="5219700" y="1828799"/>
              <a:ext cx="1400175" cy="1400175"/>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Helvetica" charset="0"/>
                <a:ea typeface="Helvetica" charset="0"/>
                <a:cs typeface="Helvetica" charset="0"/>
              </a:endParaRPr>
            </a:p>
          </p:txBody>
        </p:sp>
        <p:sp>
          <p:nvSpPr>
            <p:cNvPr id="28" name="矩形 27"/>
            <p:cNvSpPr/>
            <p:nvPr/>
          </p:nvSpPr>
          <p:spPr>
            <a:xfrm>
              <a:off x="5156848" y="2175087"/>
              <a:ext cx="1525881" cy="674678"/>
            </a:xfrm>
            <a:prstGeom prst="rect">
              <a:avLst/>
            </a:prstGeom>
            <a:ln>
              <a:noFill/>
            </a:ln>
          </p:spPr>
          <p:txBody>
            <a:bodyPr wrap="none">
              <a:spAutoFit/>
            </a:bodyPr>
            <a:lstStyle/>
            <a:p>
              <a:pPr algn="ctr"/>
              <a:r>
                <a:rPr lang="en-US" altLang="zh-CN" sz="2800" dirty="0">
                  <a:latin typeface="Helvetica" charset="0"/>
                  <a:ea typeface="Helvetica" charset="0"/>
                  <a:cs typeface="Helvetica" charset="0"/>
                </a:rPr>
                <a:t>Action</a:t>
              </a:r>
              <a:endParaRPr lang="zh-CN" altLang="en-US" sz="2800" dirty="0">
                <a:latin typeface="Helvetica" charset="0"/>
                <a:ea typeface="Helvetica" charset="0"/>
                <a:cs typeface="Helvetica" charset="0"/>
              </a:endParaRPr>
            </a:p>
          </p:txBody>
        </p:sp>
      </p:grpSp>
      <p:sp>
        <p:nvSpPr>
          <p:cNvPr id="29" name="箭头: 右 28"/>
          <p:cNvSpPr/>
          <p:nvPr/>
        </p:nvSpPr>
        <p:spPr>
          <a:xfrm rot="10800000">
            <a:off x="5216443" y="4162424"/>
            <a:ext cx="1548788" cy="276225"/>
          </a:xfrm>
          <a:prstGeom prst="rightArrow">
            <a:avLst>
              <a:gd name="adj1" fmla="val 50000"/>
              <a:gd name="adj2" fmla="val 77876"/>
            </a:avLst>
          </a:prstGeom>
          <a:solidFill>
            <a:srgbClr val="54545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atin typeface="Helvetica" charset="0"/>
              <a:ea typeface="Helvetica" charset="0"/>
              <a:cs typeface="Helvetica" charset="0"/>
            </a:endParaRPr>
          </a:p>
        </p:txBody>
      </p:sp>
      <p:sp>
        <p:nvSpPr>
          <p:cNvPr id="30" name="箭头: 右 29"/>
          <p:cNvSpPr/>
          <p:nvPr/>
        </p:nvSpPr>
        <p:spPr>
          <a:xfrm rot="16200000">
            <a:off x="4208103" y="3108437"/>
            <a:ext cx="989603" cy="276225"/>
          </a:xfrm>
          <a:prstGeom prst="rightArrow">
            <a:avLst>
              <a:gd name="adj1" fmla="val 50000"/>
              <a:gd name="adj2" fmla="val 77876"/>
            </a:avLst>
          </a:prstGeom>
          <a:solidFill>
            <a:srgbClr val="54545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atin typeface="Helvetica" charset="0"/>
              <a:ea typeface="Helvetica" charset="0"/>
              <a:cs typeface="Helvetica" charset="0"/>
            </a:endParaRPr>
          </a:p>
        </p:txBody>
      </p:sp>
      <p:sp>
        <p:nvSpPr>
          <p:cNvPr id="31" name="箭头: 右 30"/>
          <p:cNvSpPr/>
          <p:nvPr/>
        </p:nvSpPr>
        <p:spPr>
          <a:xfrm rot="19325479">
            <a:off x="4862034" y="3111077"/>
            <a:ext cx="2279509" cy="276225"/>
          </a:xfrm>
          <a:prstGeom prst="rightArrow">
            <a:avLst>
              <a:gd name="adj1" fmla="val 50000"/>
              <a:gd name="adj2" fmla="val 77876"/>
            </a:avLst>
          </a:prstGeom>
          <a:solidFill>
            <a:srgbClr val="54545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atin typeface="Helvetica" charset="0"/>
              <a:ea typeface="Helvetica" charset="0"/>
              <a:cs typeface="Helvetica" charset="0"/>
            </a:endParaRPr>
          </a:p>
        </p:txBody>
      </p:sp>
      <p:sp>
        <p:nvSpPr>
          <p:cNvPr id="32" name="箭头: 右 31"/>
          <p:cNvSpPr/>
          <p:nvPr/>
        </p:nvSpPr>
        <p:spPr>
          <a:xfrm rot="5400000">
            <a:off x="6809822" y="3108565"/>
            <a:ext cx="989350" cy="276225"/>
          </a:xfrm>
          <a:prstGeom prst="rightArrow">
            <a:avLst>
              <a:gd name="adj1" fmla="val 50000"/>
              <a:gd name="adj2" fmla="val 77876"/>
            </a:avLst>
          </a:prstGeom>
          <a:solidFill>
            <a:srgbClr val="54545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atin typeface="Helvetica" charset="0"/>
              <a:ea typeface="Helvetica" charset="0"/>
              <a:cs typeface="Helvetica" charset="0"/>
            </a:endParaRPr>
          </a:p>
        </p:txBody>
      </p:sp>
      <p:grpSp>
        <p:nvGrpSpPr>
          <p:cNvPr id="3" name="组合 2"/>
          <p:cNvGrpSpPr/>
          <p:nvPr/>
        </p:nvGrpSpPr>
        <p:grpSpPr>
          <a:xfrm>
            <a:off x="1633819" y="2117559"/>
            <a:ext cx="2314345" cy="2109311"/>
            <a:chOff x="109818" y="2117558"/>
            <a:chExt cx="2314345" cy="2109311"/>
          </a:xfrm>
        </p:grpSpPr>
        <p:sp>
          <p:nvSpPr>
            <p:cNvPr id="33" name="对话气泡: 圆角矩形 32"/>
            <p:cNvSpPr/>
            <p:nvPr/>
          </p:nvSpPr>
          <p:spPr>
            <a:xfrm>
              <a:off x="109818" y="2117558"/>
              <a:ext cx="2219095" cy="2109311"/>
            </a:xfrm>
            <a:prstGeom prst="wedgeRoundRectCallout">
              <a:avLst>
                <a:gd name="adj1" fmla="val 84997"/>
                <a:gd name="adj2" fmla="val 4115"/>
                <a:gd name="adj3" fmla="val 16667"/>
              </a:avLst>
            </a:pr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atin typeface="Helvetica" charset="0"/>
                <a:ea typeface="Helvetica" charset="0"/>
                <a:cs typeface="Helvetica" charset="0"/>
              </a:endParaRPr>
            </a:p>
          </p:txBody>
        </p:sp>
        <p:sp>
          <p:nvSpPr>
            <p:cNvPr id="34" name="文本框 33"/>
            <p:cNvSpPr txBox="1"/>
            <p:nvPr/>
          </p:nvSpPr>
          <p:spPr>
            <a:xfrm>
              <a:off x="205068" y="2202152"/>
              <a:ext cx="2219095" cy="1938992"/>
            </a:xfrm>
            <a:prstGeom prst="rect">
              <a:avLst/>
            </a:prstGeom>
            <a:noFill/>
          </p:spPr>
          <p:txBody>
            <a:bodyPr wrap="square" rtlCol="0">
              <a:spAutoFit/>
            </a:bodyPr>
            <a:lstStyle/>
            <a:p>
              <a:r>
                <a:rPr lang="en-US" altLang="zh-CN" sz="2400" dirty="0">
                  <a:latin typeface="Helvetica" charset="0"/>
                  <a:ea typeface="Helvetica" charset="0"/>
                  <a:cs typeface="Helvetica" charset="0"/>
                </a:rPr>
                <a:t>Recognition:</a:t>
              </a:r>
            </a:p>
            <a:p>
              <a:pPr marL="285750" indent="-285750">
                <a:buFont typeface="Arial" panose="020B0604020202020204" pitchFamily="34" charset="0"/>
                <a:buChar char="•"/>
              </a:pPr>
              <a:r>
                <a:rPr lang="en-US" altLang="zh-CN" sz="2400" dirty="0">
                  <a:latin typeface="Helvetica" charset="0"/>
                  <a:ea typeface="Helvetica" charset="0"/>
                  <a:cs typeface="Helvetica" charset="0"/>
                </a:rPr>
                <a:t>Incremental classification based on </a:t>
              </a:r>
              <a:r>
                <a:rPr lang="en-US" altLang="zh-CN" sz="2400" i="1" dirty="0">
                  <a:latin typeface="Helvetica" charset="0"/>
                  <a:ea typeface="Helvetica" charset="0"/>
                  <a:cs typeface="Helvetica" charset="0"/>
                </a:rPr>
                <a:t>history</a:t>
              </a:r>
              <a:r>
                <a:rPr lang="en-US" altLang="zh-CN" sz="2400" dirty="0">
                  <a:latin typeface="Helvetica" charset="0"/>
                  <a:ea typeface="Helvetica" charset="0"/>
                  <a:cs typeface="Helvetica" charset="0"/>
                </a:rPr>
                <a:t> </a:t>
              </a:r>
              <a:endParaRPr lang="zh-CN" altLang="en-US" sz="2400" dirty="0">
                <a:latin typeface="Helvetica" charset="0"/>
                <a:ea typeface="Helvetica" charset="0"/>
                <a:cs typeface="Helvetica" charset="0"/>
              </a:endParaRPr>
            </a:p>
          </p:txBody>
        </p:sp>
      </p:grpSp>
      <p:grpSp>
        <p:nvGrpSpPr>
          <p:cNvPr id="5" name="组合 4"/>
          <p:cNvGrpSpPr/>
          <p:nvPr/>
        </p:nvGrpSpPr>
        <p:grpSpPr>
          <a:xfrm>
            <a:off x="8324548" y="2085315"/>
            <a:ext cx="2219095" cy="1656036"/>
            <a:chOff x="6800547" y="2085315"/>
            <a:chExt cx="2219095" cy="1656036"/>
          </a:xfrm>
        </p:grpSpPr>
        <p:sp>
          <p:nvSpPr>
            <p:cNvPr id="35" name="对话气泡: 圆角矩形 34"/>
            <p:cNvSpPr/>
            <p:nvPr/>
          </p:nvSpPr>
          <p:spPr>
            <a:xfrm>
              <a:off x="6800547" y="2085315"/>
              <a:ext cx="2219095" cy="1656036"/>
            </a:xfrm>
            <a:prstGeom prst="wedgeRoundRectCallout">
              <a:avLst>
                <a:gd name="adj1" fmla="val -136485"/>
                <a:gd name="adj2" fmla="val 7276"/>
                <a:gd name="adj3" fmla="val 16667"/>
              </a:avLst>
            </a:pr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atin typeface="Helvetica" charset="0"/>
                <a:ea typeface="Helvetica" charset="0"/>
                <a:cs typeface="Helvetica" charset="0"/>
              </a:endParaRPr>
            </a:p>
          </p:txBody>
        </p:sp>
        <p:sp>
          <p:nvSpPr>
            <p:cNvPr id="36" name="文本框 35"/>
            <p:cNvSpPr txBox="1"/>
            <p:nvPr/>
          </p:nvSpPr>
          <p:spPr>
            <a:xfrm>
              <a:off x="6848475" y="2140603"/>
              <a:ext cx="2171167" cy="1569660"/>
            </a:xfrm>
            <a:prstGeom prst="rect">
              <a:avLst/>
            </a:prstGeom>
            <a:noFill/>
          </p:spPr>
          <p:txBody>
            <a:bodyPr wrap="square" rtlCol="0">
              <a:spAutoFit/>
            </a:bodyPr>
            <a:lstStyle/>
            <a:p>
              <a:r>
                <a:rPr lang="en-US" altLang="zh-CN" sz="2400" dirty="0">
                  <a:latin typeface="Helvetica" charset="0"/>
                  <a:ea typeface="Helvetica" charset="0"/>
                  <a:cs typeface="Helvetica" charset="0"/>
                </a:rPr>
                <a:t>View planning:</a:t>
              </a:r>
            </a:p>
            <a:p>
              <a:pPr marL="285750" indent="-285750">
                <a:buFont typeface="Arial" panose="020B0604020202020204" pitchFamily="34" charset="0"/>
                <a:buChar char="•"/>
              </a:pPr>
              <a:r>
                <a:rPr lang="en-US" altLang="zh-CN" sz="2400" dirty="0">
                  <a:latin typeface="Helvetica" charset="0"/>
                  <a:ea typeface="Helvetica" charset="0"/>
                  <a:cs typeface="Helvetica" charset="0"/>
                </a:rPr>
                <a:t>Evaluate a view based on </a:t>
              </a:r>
              <a:r>
                <a:rPr lang="en-US" altLang="zh-CN" sz="2400" i="1" dirty="0">
                  <a:latin typeface="Helvetica" charset="0"/>
                  <a:ea typeface="Helvetica" charset="0"/>
                  <a:cs typeface="Helvetica" charset="0"/>
                </a:rPr>
                <a:t>history</a:t>
              </a:r>
              <a:endParaRPr lang="zh-CN" altLang="en-US" sz="2400" i="1" dirty="0">
                <a:latin typeface="Helvetica" charset="0"/>
                <a:ea typeface="Helvetica" charset="0"/>
                <a:cs typeface="Helvetica" charset="0"/>
              </a:endParaRPr>
            </a:p>
          </p:txBody>
        </p:sp>
      </p:grpSp>
      <p:sp>
        <p:nvSpPr>
          <p:cNvPr id="38" name="标题 1"/>
          <p:cNvSpPr>
            <a:spLocks noGrp="1"/>
          </p:cNvSpPr>
          <p:nvPr>
            <p:ph type="title"/>
          </p:nvPr>
        </p:nvSpPr>
        <p:spPr>
          <a:xfrm>
            <a:off x="429768" y="85345"/>
            <a:ext cx="11396472" cy="731519"/>
          </a:xfrm>
        </p:spPr>
        <p:txBody>
          <a:bodyPr/>
          <a:lstStyle/>
          <a:p>
            <a:r>
              <a:rPr lang="en-US" altLang="zh-CN" dirty="0">
                <a:latin typeface="Helvetica" charset="0"/>
                <a:cs typeface="Helvetica" charset="0"/>
              </a:rPr>
              <a:t>The general framework</a:t>
            </a:r>
            <a:endParaRPr lang="zh-CN" altLang="en-US" dirty="0">
              <a:latin typeface="Helvetica" charset="0"/>
              <a:cs typeface="Helvetica" charset="0"/>
            </a:endParaRPr>
          </a:p>
        </p:txBody>
      </p:sp>
    </p:spTree>
    <p:extLst>
      <p:ext uri="{BB962C8B-B14F-4D97-AF65-F5344CB8AC3E}">
        <p14:creationId xmlns:p14="http://schemas.microsoft.com/office/powerpoint/2010/main" val="170878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下箭头 9"/>
          <p:cNvSpPr/>
          <p:nvPr/>
        </p:nvSpPr>
        <p:spPr>
          <a:xfrm>
            <a:off x="7789789" y="3885321"/>
            <a:ext cx="317643" cy="717082"/>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dirty="0"/>
              <a:t>Attention mechanism</a:t>
            </a:r>
            <a:endParaRPr lang="zh-CN" altLang="en-US" dirty="0"/>
          </a:p>
        </p:txBody>
      </p:sp>
      <p:sp>
        <p:nvSpPr>
          <p:cNvPr id="3" name="内容占位符 2"/>
          <p:cNvSpPr>
            <a:spLocks noGrp="1"/>
          </p:cNvSpPr>
          <p:nvPr>
            <p:ph idx="1"/>
          </p:nvPr>
        </p:nvSpPr>
        <p:spPr/>
        <p:txBody>
          <a:bodyPr/>
          <a:lstStyle/>
          <a:p>
            <a:r>
              <a:rPr lang="en-US" altLang="zh-CN" i="1" dirty="0"/>
              <a:t>Goal-oriented</a:t>
            </a:r>
            <a:r>
              <a:rPr lang="en-US" altLang="zh-CN" dirty="0"/>
              <a:t> and </a:t>
            </a:r>
            <a:r>
              <a:rPr lang="en-US" altLang="zh-CN" i="1" dirty="0"/>
              <a:t>stimulus-driven</a:t>
            </a:r>
            <a:endParaRPr lang="zh-CN" altLang="en-US" i="1" dirty="0"/>
          </a:p>
        </p:txBody>
      </p:sp>
      <p:sp>
        <p:nvSpPr>
          <p:cNvPr id="11" name="灯片编号占位符 10"/>
          <p:cNvSpPr>
            <a:spLocks noGrp="1"/>
          </p:cNvSpPr>
          <p:nvPr>
            <p:ph type="sldNum" sz="quarter" idx="12"/>
          </p:nvPr>
        </p:nvSpPr>
        <p:spPr/>
        <p:txBody>
          <a:bodyPr/>
          <a:lstStyle/>
          <a:p>
            <a:fld id="{9F58998E-2429-314E-B86C-A079AABAA7E0}" type="slidenum">
              <a:rPr lang="en-US" smtClean="0"/>
              <a:pPr/>
              <a:t>55</a:t>
            </a:fld>
            <a:endParaRPr lang="en-US"/>
          </a:p>
        </p:txBody>
      </p:sp>
      <p:sp>
        <p:nvSpPr>
          <p:cNvPr id="8" name="右箭头 7"/>
          <p:cNvSpPr/>
          <p:nvPr/>
        </p:nvSpPr>
        <p:spPr>
          <a:xfrm rot="20045166">
            <a:off x="5444844" y="3097564"/>
            <a:ext cx="1340538" cy="32813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9" name="右箭头 8"/>
          <p:cNvSpPr/>
          <p:nvPr/>
        </p:nvSpPr>
        <p:spPr>
          <a:xfrm rot="9201793">
            <a:off x="5469761" y="3402669"/>
            <a:ext cx="1447225" cy="3281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矩形 5"/>
          <p:cNvSpPr/>
          <p:nvPr/>
        </p:nvSpPr>
        <p:spPr>
          <a:xfrm>
            <a:off x="6740643" y="2537785"/>
            <a:ext cx="2415941" cy="1347537"/>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3200" dirty="0"/>
              <a:t>Glimpse</a:t>
            </a:r>
            <a:endParaRPr lang="zh-CN" altLang="en-US" sz="3200" dirty="0"/>
          </a:p>
        </p:txBody>
      </p:sp>
      <p:sp>
        <p:nvSpPr>
          <p:cNvPr id="14" name="右箭头 13"/>
          <p:cNvSpPr/>
          <p:nvPr/>
        </p:nvSpPr>
        <p:spPr>
          <a:xfrm rot="12137684">
            <a:off x="5500401" y="4592741"/>
            <a:ext cx="1447225" cy="3281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矩形 6"/>
          <p:cNvSpPr/>
          <p:nvPr/>
        </p:nvSpPr>
        <p:spPr>
          <a:xfrm>
            <a:off x="6740642" y="4621654"/>
            <a:ext cx="2415941" cy="134753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3200" dirty="0"/>
              <a:t>Task</a:t>
            </a:r>
            <a:endParaRPr lang="zh-CN" altLang="en-US" sz="3200" dirty="0"/>
          </a:p>
        </p:txBody>
      </p:sp>
      <p:sp>
        <p:nvSpPr>
          <p:cNvPr id="15" name="TextBox 14"/>
          <p:cNvSpPr txBox="1"/>
          <p:nvPr/>
        </p:nvSpPr>
        <p:spPr>
          <a:xfrm rot="20024645">
            <a:off x="5591444" y="2824757"/>
            <a:ext cx="813043" cy="369332"/>
          </a:xfrm>
          <a:prstGeom prst="rect">
            <a:avLst/>
          </a:prstGeom>
          <a:noFill/>
        </p:spPr>
        <p:txBody>
          <a:bodyPr wrap="none" rtlCol="0">
            <a:spAutoFit/>
          </a:bodyPr>
          <a:lstStyle/>
          <a:p>
            <a:r>
              <a:rPr lang="en-US" altLang="zh-CN" dirty="0"/>
              <a:t>Fixate</a:t>
            </a:r>
            <a:endParaRPr lang="zh-CN" altLang="en-US" dirty="0"/>
          </a:p>
        </p:txBody>
      </p:sp>
      <p:sp>
        <p:nvSpPr>
          <p:cNvPr id="16" name="TextBox 15"/>
          <p:cNvSpPr txBox="1"/>
          <p:nvPr/>
        </p:nvSpPr>
        <p:spPr>
          <a:xfrm>
            <a:off x="8023973" y="4025375"/>
            <a:ext cx="1005403" cy="369332"/>
          </a:xfrm>
          <a:prstGeom prst="rect">
            <a:avLst/>
          </a:prstGeom>
          <a:noFill/>
        </p:spPr>
        <p:txBody>
          <a:bodyPr wrap="none" rtlCol="0">
            <a:spAutoFit/>
          </a:bodyPr>
          <a:lstStyle/>
          <a:p>
            <a:r>
              <a:rPr lang="en-US" altLang="zh-CN" dirty="0"/>
              <a:t>Perform</a:t>
            </a:r>
            <a:endParaRPr lang="zh-CN" altLang="en-US" dirty="0"/>
          </a:p>
        </p:txBody>
      </p:sp>
      <p:sp>
        <p:nvSpPr>
          <p:cNvPr id="17" name="TextBox 16"/>
          <p:cNvSpPr txBox="1"/>
          <p:nvPr/>
        </p:nvSpPr>
        <p:spPr>
          <a:xfrm rot="19929528">
            <a:off x="5827423" y="3609836"/>
            <a:ext cx="928459" cy="369332"/>
          </a:xfrm>
          <a:prstGeom prst="rect">
            <a:avLst/>
          </a:prstGeom>
          <a:noFill/>
        </p:spPr>
        <p:txBody>
          <a:bodyPr wrap="none" rtlCol="0">
            <a:spAutoFit/>
          </a:bodyPr>
          <a:lstStyle/>
          <a:p>
            <a:r>
              <a:rPr lang="en-US" altLang="zh-CN" dirty="0"/>
              <a:t>Update</a:t>
            </a:r>
            <a:endParaRPr lang="zh-CN" altLang="en-US" dirty="0"/>
          </a:p>
        </p:txBody>
      </p:sp>
      <p:sp>
        <p:nvSpPr>
          <p:cNvPr id="18" name="TextBox 17"/>
          <p:cNvSpPr txBox="1"/>
          <p:nvPr/>
        </p:nvSpPr>
        <p:spPr>
          <a:xfrm rot="1275183">
            <a:off x="5817638" y="4332637"/>
            <a:ext cx="928459" cy="369332"/>
          </a:xfrm>
          <a:prstGeom prst="rect">
            <a:avLst/>
          </a:prstGeom>
          <a:noFill/>
        </p:spPr>
        <p:txBody>
          <a:bodyPr wrap="none" rtlCol="0">
            <a:spAutoFit/>
          </a:bodyPr>
          <a:lstStyle/>
          <a:p>
            <a:r>
              <a:rPr lang="en-US" altLang="zh-CN" dirty="0"/>
              <a:t>Update</a:t>
            </a:r>
            <a:endParaRPr lang="zh-CN" altLang="en-US" dirty="0"/>
          </a:p>
        </p:txBody>
      </p:sp>
      <p:sp>
        <p:nvSpPr>
          <p:cNvPr id="20" name="云形标注 19"/>
          <p:cNvSpPr/>
          <p:nvPr/>
        </p:nvSpPr>
        <p:spPr>
          <a:xfrm>
            <a:off x="8571064" y="5416067"/>
            <a:ext cx="2251424" cy="1313922"/>
          </a:xfrm>
          <a:prstGeom prst="cloudCallout">
            <a:avLst>
              <a:gd name="adj1" fmla="val -61361"/>
              <a:gd name="adj2" fmla="val -35515"/>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Supervision or reward</a:t>
            </a:r>
            <a:endParaRPr lang="zh-CN" altLang="en-US" dirty="0"/>
          </a:p>
        </p:txBody>
      </p:sp>
      <p:sp>
        <p:nvSpPr>
          <p:cNvPr id="21" name="右箭头 20"/>
          <p:cNvSpPr/>
          <p:nvPr/>
        </p:nvSpPr>
        <p:spPr>
          <a:xfrm rot="1403066">
            <a:off x="5332044" y="4872930"/>
            <a:ext cx="1447225" cy="32813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4" name="圆角矩形 3"/>
          <p:cNvSpPr/>
          <p:nvPr/>
        </p:nvSpPr>
        <p:spPr>
          <a:xfrm>
            <a:off x="2217107" y="3355928"/>
            <a:ext cx="3315571" cy="156891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3200" dirty="0"/>
              <a:t>Internal Representation</a:t>
            </a:r>
            <a:endParaRPr lang="zh-CN" altLang="en-US" sz="3200" dirty="0"/>
          </a:p>
        </p:txBody>
      </p:sp>
      <p:sp>
        <p:nvSpPr>
          <p:cNvPr id="19" name="云形标注 18"/>
          <p:cNvSpPr/>
          <p:nvPr/>
        </p:nvSpPr>
        <p:spPr>
          <a:xfrm>
            <a:off x="1315233" y="5036997"/>
            <a:ext cx="2894215" cy="1313922"/>
          </a:xfrm>
          <a:prstGeom prst="cloudCallout">
            <a:avLst>
              <a:gd name="adj1" fmla="val 26885"/>
              <a:gd name="adj2" fmla="val -78736"/>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Stores the info. of history</a:t>
            </a:r>
            <a:endParaRPr lang="zh-CN" altLang="en-US" sz="2000" dirty="0"/>
          </a:p>
        </p:txBody>
      </p:sp>
      <p:sp>
        <p:nvSpPr>
          <p:cNvPr id="22" name="TextBox 21"/>
          <p:cNvSpPr txBox="1"/>
          <p:nvPr/>
        </p:nvSpPr>
        <p:spPr>
          <a:xfrm rot="1415574">
            <a:off x="5388986" y="5068849"/>
            <a:ext cx="1095172" cy="369332"/>
          </a:xfrm>
          <a:prstGeom prst="rect">
            <a:avLst/>
          </a:prstGeom>
          <a:noFill/>
        </p:spPr>
        <p:txBody>
          <a:bodyPr wrap="none" rtlCol="0">
            <a:spAutoFit/>
          </a:bodyPr>
          <a:lstStyle/>
          <a:p>
            <a:r>
              <a:rPr lang="en-US" altLang="zh-CN" dirty="0"/>
              <a:t>Integrate</a:t>
            </a:r>
            <a:endParaRPr lang="zh-CN" altLang="en-US" dirty="0"/>
          </a:p>
        </p:txBody>
      </p:sp>
      <p:sp>
        <p:nvSpPr>
          <p:cNvPr id="5" name="矩形 4"/>
          <p:cNvSpPr/>
          <p:nvPr/>
        </p:nvSpPr>
        <p:spPr>
          <a:xfrm>
            <a:off x="4686301" y="1705089"/>
            <a:ext cx="5867400" cy="923330"/>
          </a:xfrm>
          <a:prstGeom prst="rect">
            <a:avLst/>
          </a:prstGeom>
        </p:spPr>
        <p:txBody>
          <a:bodyPr wrap="square">
            <a:spAutoFit/>
          </a:bodyPr>
          <a:lstStyle/>
          <a:p>
            <a:r>
              <a:rPr lang="en-US" altLang="zh-CN" dirty="0">
                <a:solidFill>
                  <a:srgbClr val="0070C0"/>
                </a:solidFill>
              </a:rPr>
              <a:t>Control of goal oriented and stimulus driven attention mechanisms in the brain, </a:t>
            </a:r>
            <a:r>
              <a:rPr lang="en-US" altLang="zh-CN" i="1" dirty="0">
                <a:solidFill>
                  <a:srgbClr val="0070C0"/>
                </a:solidFill>
              </a:rPr>
              <a:t>Nature Review Neuroscience</a:t>
            </a:r>
            <a:r>
              <a:rPr lang="en-US" altLang="zh-CN" dirty="0">
                <a:solidFill>
                  <a:srgbClr val="0070C0"/>
                </a:solidFill>
              </a:rPr>
              <a:t>. 2002</a:t>
            </a:r>
            <a:endParaRPr lang="zh-CN" altLang="en-US" dirty="0">
              <a:solidFill>
                <a:srgbClr val="0070C0"/>
              </a:solidFill>
            </a:endParaRPr>
          </a:p>
        </p:txBody>
      </p:sp>
    </p:spTree>
    <p:extLst>
      <p:ext uri="{BB962C8B-B14F-4D97-AF65-F5344CB8AC3E}">
        <p14:creationId xmlns:p14="http://schemas.microsoft.com/office/powerpoint/2010/main" val="16761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right)">
                                      <p:cBhvr>
                                        <p:cTn id="45" dur="500"/>
                                        <p:tgtEl>
                                          <p:spTgt spid="17"/>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righ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6" grpId="0" animBg="1"/>
      <p:bldP spid="14" grpId="0" animBg="1"/>
      <p:bldP spid="7" grpId="0" animBg="1"/>
      <p:bldP spid="15" grpId="0"/>
      <p:bldP spid="16" grpId="0"/>
      <p:bldP spid="17" grpId="0"/>
      <p:bldP spid="18" grpId="0"/>
      <p:bldP spid="20" grpId="0" animBg="1"/>
      <p:bldP spid="21" grpId="0" animBg="1"/>
      <p:bldP spid="4" grpId="0" animBg="1"/>
      <p:bldP spid="19" grpId="0" animBg="1"/>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3D</a:t>
            </a:r>
            <a:r>
              <a:rPr lang="en-US" altLang="zh-CN" i="1" dirty="0"/>
              <a:t> </a:t>
            </a:r>
            <a:r>
              <a:rPr lang="en-US" altLang="zh-CN" dirty="0"/>
              <a:t>Recurrent Attention Model </a:t>
            </a:r>
            <a:endParaRPr lang="zh-CN" altLang="en-US" dirty="0"/>
          </a:p>
        </p:txBody>
      </p:sp>
      <p:grpSp>
        <p:nvGrpSpPr>
          <p:cNvPr id="121" name="组合 120"/>
          <p:cNvGrpSpPr/>
          <p:nvPr/>
        </p:nvGrpSpPr>
        <p:grpSpPr>
          <a:xfrm>
            <a:off x="2748132" y="1186402"/>
            <a:ext cx="8033683" cy="5343662"/>
            <a:chOff x="668704" y="1303024"/>
            <a:chExt cx="8033683" cy="5343662"/>
          </a:xfrm>
        </p:grpSpPr>
        <p:sp>
          <p:nvSpPr>
            <p:cNvPr id="122" name="右箭头 121"/>
            <p:cNvSpPr/>
            <p:nvPr/>
          </p:nvSpPr>
          <p:spPr>
            <a:xfrm rot="19633209">
              <a:off x="2518898" y="3549565"/>
              <a:ext cx="853128"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右箭头 122"/>
            <p:cNvSpPr/>
            <p:nvPr/>
          </p:nvSpPr>
          <p:spPr>
            <a:xfrm rot="19633209">
              <a:off x="4707275" y="3545954"/>
              <a:ext cx="853128"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右箭头 123"/>
            <p:cNvSpPr/>
            <p:nvPr/>
          </p:nvSpPr>
          <p:spPr>
            <a:xfrm rot="19633209">
              <a:off x="1622001" y="4232197"/>
              <a:ext cx="690755"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右箭头 124"/>
            <p:cNvSpPr/>
            <p:nvPr/>
          </p:nvSpPr>
          <p:spPr>
            <a:xfrm rot="19633209">
              <a:off x="3794721" y="4232197"/>
              <a:ext cx="690755"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右箭头 125"/>
            <p:cNvSpPr/>
            <p:nvPr/>
          </p:nvSpPr>
          <p:spPr>
            <a:xfrm rot="16200000">
              <a:off x="2289750" y="4621008"/>
              <a:ext cx="729558"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右箭头 126"/>
            <p:cNvSpPr/>
            <p:nvPr/>
          </p:nvSpPr>
          <p:spPr>
            <a:xfrm rot="16200000">
              <a:off x="4474662" y="4621008"/>
              <a:ext cx="729558"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右箭头 127"/>
            <p:cNvSpPr/>
            <p:nvPr/>
          </p:nvSpPr>
          <p:spPr>
            <a:xfrm rot="16200000">
              <a:off x="6655697" y="4627105"/>
              <a:ext cx="729558"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右箭头 128"/>
            <p:cNvSpPr/>
            <p:nvPr/>
          </p:nvSpPr>
          <p:spPr>
            <a:xfrm rot="19633209">
              <a:off x="6943934" y="3549565"/>
              <a:ext cx="853128"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右箭头 129"/>
            <p:cNvSpPr/>
            <p:nvPr/>
          </p:nvSpPr>
          <p:spPr>
            <a:xfrm rot="16200000">
              <a:off x="2391531" y="1924433"/>
              <a:ext cx="528041"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1" name="椭圆 130"/>
                <p:cNvSpPr/>
                <p:nvPr/>
              </p:nvSpPr>
              <p:spPr>
                <a:xfrm>
                  <a:off x="2191992" y="2117389"/>
                  <a:ext cx="927118" cy="878108"/>
                </a:xfrm>
                <a:prstGeom prst="ellipse">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zh-CN" sz="2800" i="1" dirty="0">
                                <a:solidFill>
                                  <a:schemeClr val="tx1"/>
                                </a:solidFill>
                                <a:latin typeface="Cambria Math" charset="0"/>
                              </a:rPr>
                            </m:ctrlPr>
                          </m:sSubSupPr>
                          <m:e>
                            <m:r>
                              <a:rPr lang="en-US" altLang="zh-CN" sz="2800" i="1" dirty="0">
                                <a:solidFill>
                                  <a:schemeClr val="tx1"/>
                                </a:solidFill>
                                <a:latin typeface="Cambria Math"/>
                              </a:rPr>
                              <m:t>h</m:t>
                            </m:r>
                          </m:e>
                          <m:sub>
                            <m:r>
                              <a:rPr lang="en-US" altLang="zh-CN" sz="2800" i="1" dirty="0">
                                <a:solidFill>
                                  <a:schemeClr val="tx1"/>
                                </a:solidFill>
                                <a:latin typeface="Cambria Math"/>
                              </a:rPr>
                              <m:t>2</m:t>
                            </m:r>
                          </m:sub>
                          <m:sup>
                            <m:r>
                              <a:rPr lang="en-US" altLang="zh-CN" sz="2800" i="1" dirty="0">
                                <a:solidFill>
                                  <a:schemeClr val="tx1"/>
                                </a:solidFill>
                                <a:latin typeface="Cambria Math"/>
                              </a:rPr>
                              <m:t>(1)</m:t>
                            </m:r>
                          </m:sup>
                        </m:sSubSup>
                      </m:oMath>
                    </m:oMathPara>
                  </a14:m>
                  <a:endParaRPr lang="zh-CN" altLang="en-US" dirty="0">
                    <a:solidFill>
                      <a:schemeClr val="tx1"/>
                    </a:solidFill>
                  </a:endParaRPr>
                </a:p>
              </p:txBody>
            </p:sp>
          </mc:Choice>
          <mc:Fallback xmlns="">
            <p:sp>
              <p:nvSpPr>
                <p:cNvPr id="131" name="椭圆 130"/>
                <p:cNvSpPr>
                  <a:spLocks noRot="1" noChangeAspect="1" noMove="1" noResize="1" noEditPoints="1" noAdjustHandles="1" noChangeArrowheads="1" noChangeShapeType="1" noTextEdit="1"/>
                </p:cNvSpPr>
                <p:nvPr/>
              </p:nvSpPr>
              <p:spPr>
                <a:xfrm>
                  <a:off x="2191992" y="2117389"/>
                  <a:ext cx="927118" cy="878108"/>
                </a:xfrm>
                <a:prstGeom prst="ellipse">
                  <a:avLst/>
                </a:prstGeom>
                <a:blipFill>
                  <a:blip r:embed="rId3"/>
                  <a:stretch>
                    <a:fillRect/>
                  </a:stretch>
                </a:blipFill>
                <a:ln w="19050"/>
              </p:spPr>
              <p:txBody>
                <a:bodyPr/>
                <a:lstStyle/>
                <a:p>
                  <a:r>
                    <a:rPr lang="zh-CN" altLang="en-US">
                      <a:noFill/>
                    </a:rPr>
                    <a:t> </a:t>
                  </a:r>
                </a:p>
              </p:txBody>
            </p:sp>
          </mc:Fallback>
        </mc:AlternateContent>
        <p:sp>
          <p:nvSpPr>
            <p:cNvPr id="132" name="右箭头 131"/>
            <p:cNvSpPr/>
            <p:nvPr/>
          </p:nvSpPr>
          <p:spPr>
            <a:xfrm rot="16200000">
              <a:off x="4579869" y="1925769"/>
              <a:ext cx="521187"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右箭头 132"/>
            <p:cNvSpPr/>
            <p:nvPr/>
          </p:nvSpPr>
          <p:spPr>
            <a:xfrm rot="16200000">
              <a:off x="6765652" y="1927843"/>
              <a:ext cx="511694"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4" name="椭圆 133"/>
                <p:cNvSpPr/>
                <p:nvPr/>
              </p:nvSpPr>
              <p:spPr>
                <a:xfrm>
                  <a:off x="4376904" y="2128054"/>
                  <a:ext cx="927118" cy="878108"/>
                </a:xfrm>
                <a:prstGeom prst="ellipse">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zh-CN" sz="2800" i="1" dirty="0">
                                <a:solidFill>
                                  <a:schemeClr val="tx1"/>
                                </a:solidFill>
                                <a:latin typeface="Cambria Math" charset="0"/>
                              </a:rPr>
                            </m:ctrlPr>
                          </m:sSubSupPr>
                          <m:e>
                            <m:r>
                              <a:rPr lang="en-US" altLang="zh-CN" sz="2800" i="1" dirty="0">
                                <a:solidFill>
                                  <a:schemeClr val="tx1"/>
                                </a:solidFill>
                                <a:latin typeface="Cambria Math"/>
                              </a:rPr>
                              <m:t>h</m:t>
                            </m:r>
                          </m:e>
                          <m:sub>
                            <m:r>
                              <a:rPr lang="en-US" altLang="zh-CN" sz="2800" i="1" dirty="0">
                                <a:solidFill>
                                  <a:schemeClr val="tx1"/>
                                </a:solidFill>
                                <a:latin typeface="Cambria Math"/>
                              </a:rPr>
                              <m:t>2</m:t>
                            </m:r>
                          </m:sub>
                          <m:sup>
                            <m:r>
                              <a:rPr lang="en-US" altLang="zh-CN" sz="2800" i="1" dirty="0">
                                <a:solidFill>
                                  <a:schemeClr val="tx1"/>
                                </a:solidFill>
                                <a:latin typeface="Cambria Math"/>
                              </a:rPr>
                              <m:t>(2)</m:t>
                            </m:r>
                          </m:sup>
                        </m:sSubSup>
                      </m:oMath>
                    </m:oMathPara>
                  </a14:m>
                  <a:endParaRPr lang="zh-CN" altLang="en-US" dirty="0">
                    <a:solidFill>
                      <a:schemeClr val="tx1"/>
                    </a:solidFill>
                  </a:endParaRPr>
                </a:p>
              </p:txBody>
            </p:sp>
          </mc:Choice>
          <mc:Fallback xmlns="">
            <p:sp>
              <p:nvSpPr>
                <p:cNvPr id="134" name="椭圆 133"/>
                <p:cNvSpPr>
                  <a:spLocks noRot="1" noChangeAspect="1" noMove="1" noResize="1" noEditPoints="1" noAdjustHandles="1" noChangeArrowheads="1" noChangeShapeType="1" noTextEdit="1"/>
                </p:cNvSpPr>
                <p:nvPr/>
              </p:nvSpPr>
              <p:spPr>
                <a:xfrm>
                  <a:off x="4376904" y="2128054"/>
                  <a:ext cx="927118" cy="878108"/>
                </a:xfrm>
                <a:prstGeom prst="ellipse">
                  <a:avLst/>
                </a:prstGeom>
                <a:blipFill>
                  <a:blip r:embed="rId4"/>
                  <a:stretch>
                    <a:fillRect/>
                  </a:stretch>
                </a:blipFill>
                <a:ln w="19050"/>
              </p:spPr>
              <p:txBody>
                <a:bodyPr/>
                <a:lstStyle/>
                <a:p>
                  <a:r>
                    <a:rPr lang="zh-CN" altLang="en-US">
                      <a:noFill/>
                    </a:rPr>
                    <a:t> </a:t>
                  </a:r>
                </a:p>
              </p:txBody>
            </p:sp>
          </mc:Fallback>
        </mc:AlternateContent>
        <p:sp>
          <p:nvSpPr>
            <p:cNvPr id="135" name="右箭头 134"/>
            <p:cNvSpPr/>
            <p:nvPr/>
          </p:nvSpPr>
          <p:spPr>
            <a:xfrm>
              <a:off x="3119110" y="2486655"/>
              <a:ext cx="1257794"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右箭头 135"/>
            <p:cNvSpPr/>
            <p:nvPr/>
          </p:nvSpPr>
          <p:spPr>
            <a:xfrm>
              <a:off x="5304023" y="2492582"/>
              <a:ext cx="1253918"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右箭头 136"/>
            <p:cNvSpPr/>
            <p:nvPr/>
          </p:nvSpPr>
          <p:spPr>
            <a:xfrm rot="16200000">
              <a:off x="2290773" y="5677953"/>
              <a:ext cx="729558"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右箭头 137"/>
            <p:cNvSpPr/>
            <p:nvPr/>
          </p:nvSpPr>
          <p:spPr>
            <a:xfrm rot="16200000">
              <a:off x="4475685" y="5677953"/>
              <a:ext cx="729558"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右箭头 138"/>
            <p:cNvSpPr/>
            <p:nvPr/>
          </p:nvSpPr>
          <p:spPr>
            <a:xfrm rot="16200000">
              <a:off x="6656720" y="5684050"/>
              <a:ext cx="729558"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右箭头 139"/>
            <p:cNvSpPr/>
            <p:nvPr/>
          </p:nvSpPr>
          <p:spPr>
            <a:xfrm>
              <a:off x="7485061" y="2492582"/>
              <a:ext cx="641330"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1" name="Picture 5" descr="C:\Users\Kevin\Desktop\未标题-1.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2513"/>
            <a:stretch/>
          </p:blipFill>
          <p:spPr bwMode="auto">
            <a:xfrm>
              <a:off x="2246755" y="5828836"/>
              <a:ext cx="817589" cy="81785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42" name="Picture 1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531"/>
            <a:stretch/>
          </p:blipFill>
          <p:spPr bwMode="auto">
            <a:xfrm>
              <a:off x="4431667" y="5828836"/>
              <a:ext cx="817589" cy="81020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 name="Picture 1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l="10806" r="10619"/>
            <a:stretch/>
          </p:blipFill>
          <p:spPr bwMode="auto">
            <a:xfrm>
              <a:off x="6612701" y="5810217"/>
              <a:ext cx="817589" cy="82882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4" name="矩形 143"/>
                <p:cNvSpPr/>
                <p:nvPr/>
              </p:nvSpPr>
              <p:spPr>
                <a:xfrm>
                  <a:off x="2632784" y="5437662"/>
                  <a:ext cx="724942"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a:latin typeface="Cambria Math" charset="0"/>
                              </a:rPr>
                            </m:ctrlPr>
                          </m:sSupPr>
                          <m:e>
                            <m:r>
                              <a:rPr lang="en-US" altLang="zh-CN" sz="2400" i="1">
                                <a:latin typeface="Cambria Math"/>
                              </a:rPr>
                              <m:t>𝐼</m:t>
                            </m:r>
                          </m:e>
                          <m:sup>
                            <m:r>
                              <a:rPr lang="en-US" altLang="zh-CN" sz="2400" i="1">
                                <a:latin typeface="Cambria Math"/>
                              </a:rPr>
                              <m:t>(0)</m:t>
                            </m:r>
                          </m:sup>
                        </m:sSup>
                      </m:oMath>
                    </m:oMathPara>
                  </a14:m>
                  <a:endParaRPr lang="zh-CN" altLang="en-US" sz="2400" dirty="0"/>
                </a:p>
              </p:txBody>
            </p:sp>
          </mc:Choice>
          <mc:Fallback xmlns="">
            <p:sp>
              <p:nvSpPr>
                <p:cNvPr id="144" name="矩形 143"/>
                <p:cNvSpPr>
                  <a:spLocks noRot="1" noChangeAspect="1" noMove="1" noResize="1" noEditPoints="1" noAdjustHandles="1" noChangeArrowheads="1" noChangeShapeType="1" noTextEdit="1"/>
                </p:cNvSpPr>
                <p:nvPr/>
              </p:nvSpPr>
              <p:spPr>
                <a:xfrm>
                  <a:off x="2632784" y="5437662"/>
                  <a:ext cx="708912" cy="476990"/>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5" name="圆角矩形 144"/>
                <p:cNvSpPr/>
                <p:nvPr/>
              </p:nvSpPr>
              <p:spPr>
                <a:xfrm>
                  <a:off x="2139871" y="1307438"/>
                  <a:ext cx="1033512" cy="4268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92075" algn="ctr"/>
                  <a14:m>
                    <m:oMathPara xmlns:m="http://schemas.openxmlformats.org/officeDocument/2006/math">
                      <m:oMathParaPr>
                        <m:jc m:val="center"/>
                      </m:oMathParaPr>
                      <m:oMath xmlns:m="http://schemas.openxmlformats.org/officeDocument/2006/math">
                        <m:sSup>
                          <m:sSupPr>
                            <m:ctrlPr>
                              <a:rPr lang="en-US" altLang="zh-CN" sz="2000" i="1">
                                <a:latin typeface="Cambria Math" charset="0"/>
                              </a:rPr>
                            </m:ctrlPr>
                          </m:sSupPr>
                          <m:e>
                            <m:r>
                              <a:rPr lang="en-US" altLang="zh-CN" sz="2000" i="1">
                                <a:latin typeface="Cambria Math" panose="02040503050406030204" pitchFamily="18" charset="0"/>
                              </a:rPr>
                              <m:t>𝜃</m:t>
                            </m:r>
                          </m:e>
                          <m:sup>
                            <m:d>
                              <m:dPr>
                                <m:ctrlPr>
                                  <a:rPr lang="en-US" altLang="zh-CN" sz="2000" i="1">
                                    <a:latin typeface="Cambria Math" charset="0"/>
                                  </a:rPr>
                                </m:ctrlPr>
                              </m:dPr>
                              <m:e>
                                <m:r>
                                  <a:rPr lang="en-US" altLang="zh-CN" sz="2000" i="1">
                                    <a:latin typeface="Cambria Math"/>
                                  </a:rPr>
                                  <m:t>1</m:t>
                                </m:r>
                              </m:e>
                            </m:d>
                          </m:sup>
                        </m:sSup>
                        <m:r>
                          <a:rPr lang="en-US" altLang="zh-CN" sz="2000" i="1">
                            <a:latin typeface="Cambria Math"/>
                          </a:rPr>
                          <m:t>,</m:t>
                        </m:r>
                        <m:sSup>
                          <m:sSupPr>
                            <m:ctrlPr>
                              <a:rPr lang="en-US" altLang="zh-CN" sz="2000" i="1">
                                <a:latin typeface="Cambria Math" charset="0"/>
                              </a:rPr>
                            </m:ctrlPr>
                          </m:sSupPr>
                          <m:e>
                            <m:r>
                              <a:rPr lang="en-US" altLang="zh-CN" sz="2000" i="1">
                                <a:latin typeface="Cambria Math" panose="02040503050406030204" pitchFamily="18" charset="0"/>
                              </a:rPr>
                              <m:t>𝜙</m:t>
                            </m:r>
                          </m:e>
                          <m:sup>
                            <m:r>
                              <a:rPr lang="en-US" altLang="zh-CN" sz="2000" i="1">
                                <a:latin typeface="Cambria Math"/>
                              </a:rPr>
                              <m:t>(1)</m:t>
                            </m:r>
                          </m:sup>
                        </m:sSup>
                      </m:oMath>
                    </m:oMathPara>
                  </a14:m>
                  <a:endParaRPr lang="zh-CN" altLang="en-US" sz="2000" dirty="0"/>
                </a:p>
              </p:txBody>
            </p:sp>
          </mc:Choice>
          <mc:Fallback xmlns="">
            <p:sp>
              <p:nvSpPr>
                <p:cNvPr id="145" name="圆角矩形 144"/>
                <p:cNvSpPr>
                  <a:spLocks noRot="1" noChangeAspect="1" noMove="1" noResize="1" noEditPoints="1" noAdjustHandles="1" noChangeArrowheads="1" noChangeShapeType="1" noTextEdit="1"/>
                </p:cNvSpPr>
                <p:nvPr/>
              </p:nvSpPr>
              <p:spPr>
                <a:xfrm>
                  <a:off x="2139871" y="1307438"/>
                  <a:ext cx="1033512" cy="426861"/>
                </a:xfrm>
                <a:prstGeom prst="roundRect">
                  <a:avLst/>
                </a:prstGeom>
                <a:blipFill>
                  <a:blip r:embed="rId11"/>
                  <a:stretch>
                    <a:fillRect l="-2874" r="-6322" b="-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6" name="圆角矩形 145"/>
                <p:cNvSpPr/>
                <p:nvPr/>
              </p:nvSpPr>
              <p:spPr>
                <a:xfrm>
                  <a:off x="4334309" y="1307437"/>
                  <a:ext cx="1033512" cy="4268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92075" algn="ctr"/>
                  <a14:m>
                    <m:oMathPara xmlns:m="http://schemas.openxmlformats.org/officeDocument/2006/math">
                      <m:oMathParaPr>
                        <m:jc m:val="center"/>
                      </m:oMathParaPr>
                      <m:oMath xmlns:m="http://schemas.openxmlformats.org/officeDocument/2006/math">
                        <m:sSup>
                          <m:sSupPr>
                            <m:ctrlPr>
                              <a:rPr lang="en-US" altLang="zh-CN" sz="2000" i="1">
                                <a:latin typeface="Cambria Math" charset="0"/>
                              </a:rPr>
                            </m:ctrlPr>
                          </m:sSupPr>
                          <m:e>
                            <m:r>
                              <a:rPr lang="en-US" altLang="zh-CN" sz="2000" i="1">
                                <a:latin typeface="Cambria Math" panose="02040503050406030204" pitchFamily="18" charset="0"/>
                              </a:rPr>
                              <m:t>𝜃</m:t>
                            </m:r>
                          </m:e>
                          <m:sup>
                            <m:d>
                              <m:dPr>
                                <m:ctrlPr>
                                  <a:rPr lang="en-US" altLang="zh-CN" sz="2000" i="1">
                                    <a:latin typeface="Cambria Math" charset="0"/>
                                  </a:rPr>
                                </m:ctrlPr>
                              </m:dPr>
                              <m:e>
                                <m:r>
                                  <a:rPr lang="en-US" altLang="zh-CN" sz="2000" i="1">
                                    <a:latin typeface="Cambria Math"/>
                                  </a:rPr>
                                  <m:t>2</m:t>
                                </m:r>
                              </m:e>
                            </m:d>
                          </m:sup>
                        </m:sSup>
                        <m:r>
                          <a:rPr lang="en-US" altLang="zh-CN" sz="2000" i="1">
                            <a:latin typeface="Cambria Math"/>
                          </a:rPr>
                          <m:t>,</m:t>
                        </m:r>
                        <m:sSup>
                          <m:sSupPr>
                            <m:ctrlPr>
                              <a:rPr lang="en-US" altLang="zh-CN" sz="2000" i="1">
                                <a:latin typeface="Cambria Math" charset="0"/>
                              </a:rPr>
                            </m:ctrlPr>
                          </m:sSupPr>
                          <m:e>
                            <m:r>
                              <a:rPr lang="en-US" altLang="zh-CN" sz="2000" i="1">
                                <a:latin typeface="Cambria Math" panose="02040503050406030204" pitchFamily="18" charset="0"/>
                              </a:rPr>
                              <m:t>𝜙</m:t>
                            </m:r>
                          </m:e>
                          <m:sup>
                            <m:r>
                              <a:rPr lang="en-US" altLang="zh-CN" sz="2000" i="1">
                                <a:latin typeface="Cambria Math"/>
                              </a:rPr>
                              <m:t>(2)</m:t>
                            </m:r>
                          </m:sup>
                        </m:sSup>
                      </m:oMath>
                    </m:oMathPara>
                  </a14:m>
                  <a:endParaRPr lang="zh-CN" altLang="en-US" sz="2000" dirty="0"/>
                </a:p>
              </p:txBody>
            </p:sp>
          </mc:Choice>
          <mc:Fallback xmlns="">
            <p:sp>
              <p:nvSpPr>
                <p:cNvPr id="146" name="圆角矩形 145"/>
                <p:cNvSpPr>
                  <a:spLocks noRot="1" noChangeAspect="1" noMove="1" noResize="1" noEditPoints="1" noAdjustHandles="1" noChangeArrowheads="1" noChangeShapeType="1" noTextEdit="1"/>
                </p:cNvSpPr>
                <p:nvPr/>
              </p:nvSpPr>
              <p:spPr>
                <a:xfrm>
                  <a:off x="4334309" y="1307437"/>
                  <a:ext cx="1033512" cy="426861"/>
                </a:xfrm>
                <a:prstGeom prst="roundRect">
                  <a:avLst/>
                </a:prstGeom>
                <a:blipFill>
                  <a:blip r:embed="rId12"/>
                  <a:stretch>
                    <a:fillRect l="-2874" r="-6322" b="-108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7" name="圆角矩形 146"/>
                <p:cNvSpPr/>
                <p:nvPr/>
              </p:nvSpPr>
              <p:spPr>
                <a:xfrm>
                  <a:off x="6515343" y="1303024"/>
                  <a:ext cx="1033512" cy="4366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92075" algn="ctr"/>
                  <a14:m>
                    <m:oMathPara xmlns:m="http://schemas.openxmlformats.org/officeDocument/2006/math">
                      <m:oMathParaPr>
                        <m:jc m:val="center"/>
                      </m:oMathParaPr>
                      <m:oMath xmlns:m="http://schemas.openxmlformats.org/officeDocument/2006/math">
                        <m:sSup>
                          <m:sSupPr>
                            <m:ctrlPr>
                              <a:rPr lang="en-US" altLang="zh-CN" sz="2000" i="1">
                                <a:latin typeface="Cambria Math" charset="0"/>
                              </a:rPr>
                            </m:ctrlPr>
                          </m:sSupPr>
                          <m:e>
                            <m:r>
                              <a:rPr lang="en-US" altLang="zh-CN" sz="2000" i="1">
                                <a:latin typeface="Cambria Math" panose="02040503050406030204" pitchFamily="18" charset="0"/>
                              </a:rPr>
                              <m:t>𝜃</m:t>
                            </m:r>
                          </m:e>
                          <m:sup>
                            <m:d>
                              <m:dPr>
                                <m:ctrlPr>
                                  <a:rPr lang="en-US" altLang="zh-CN" sz="2000" i="1">
                                    <a:latin typeface="Cambria Math" charset="0"/>
                                  </a:rPr>
                                </m:ctrlPr>
                              </m:dPr>
                              <m:e>
                                <m:r>
                                  <a:rPr lang="en-US" altLang="zh-CN" sz="2000" i="1">
                                    <a:latin typeface="Cambria Math"/>
                                  </a:rPr>
                                  <m:t>3</m:t>
                                </m:r>
                              </m:e>
                            </m:d>
                          </m:sup>
                        </m:sSup>
                        <m:r>
                          <a:rPr lang="en-US" altLang="zh-CN" sz="2000" i="1">
                            <a:latin typeface="Cambria Math"/>
                          </a:rPr>
                          <m:t>,</m:t>
                        </m:r>
                        <m:sSup>
                          <m:sSupPr>
                            <m:ctrlPr>
                              <a:rPr lang="en-US" altLang="zh-CN" sz="2000" i="1">
                                <a:latin typeface="Cambria Math" charset="0"/>
                              </a:rPr>
                            </m:ctrlPr>
                          </m:sSupPr>
                          <m:e>
                            <m:r>
                              <a:rPr lang="en-US" altLang="zh-CN" sz="2000" i="1">
                                <a:latin typeface="Cambria Math" panose="02040503050406030204" pitchFamily="18" charset="0"/>
                              </a:rPr>
                              <m:t>𝜙</m:t>
                            </m:r>
                          </m:e>
                          <m:sup>
                            <m:r>
                              <a:rPr lang="en-US" altLang="zh-CN" sz="2000" i="1">
                                <a:latin typeface="Cambria Math"/>
                              </a:rPr>
                              <m:t>(3)</m:t>
                            </m:r>
                          </m:sup>
                        </m:sSup>
                      </m:oMath>
                    </m:oMathPara>
                  </a14:m>
                  <a:endParaRPr lang="zh-CN" altLang="en-US" sz="2000" dirty="0"/>
                </a:p>
              </p:txBody>
            </p:sp>
          </mc:Choice>
          <mc:Fallback xmlns="">
            <p:sp>
              <p:nvSpPr>
                <p:cNvPr id="147" name="圆角矩形 146"/>
                <p:cNvSpPr>
                  <a:spLocks noRot="1" noChangeAspect="1" noMove="1" noResize="1" noEditPoints="1" noAdjustHandles="1" noChangeArrowheads="1" noChangeShapeType="1" noTextEdit="1"/>
                </p:cNvSpPr>
                <p:nvPr/>
              </p:nvSpPr>
              <p:spPr>
                <a:xfrm>
                  <a:off x="6515343" y="1303024"/>
                  <a:ext cx="1033512" cy="436615"/>
                </a:xfrm>
                <a:prstGeom prst="roundRect">
                  <a:avLst/>
                </a:prstGeom>
                <a:blipFill>
                  <a:blip r:embed="rId13"/>
                  <a:stretch>
                    <a:fillRect l="-3468" r="-6358" b="-9333"/>
                  </a:stretch>
                </a:blipFill>
              </p:spPr>
              <p:txBody>
                <a:bodyPr/>
                <a:lstStyle/>
                <a:p>
                  <a:r>
                    <a:rPr lang="zh-CN" altLang="en-US">
                      <a:noFill/>
                    </a:rPr>
                    <a:t> </a:t>
                  </a:r>
                </a:p>
              </p:txBody>
            </p:sp>
          </mc:Fallback>
        </mc:AlternateContent>
        <p:sp>
          <p:nvSpPr>
            <p:cNvPr id="148" name="TextBox 23"/>
            <p:cNvSpPr txBox="1"/>
            <p:nvPr/>
          </p:nvSpPr>
          <p:spPr>
            <a:xfrm>
              <a:off x="8056056" y="2122381"/>
              <a:ext cx="646331" cy="646331"/>
            </a:xfrm>
            <a:prstGeom prst="rect">
              <a:avLst/>
            </a:prstGeom>
            <a:noFill/>
          </p:spPr>
          <p:txBody>
            <a:bodyPr wrap="none" rtlCol="0">
              <a:spAutoFit/>
            </a:bodyPr>
            <a:lstStyle/>
            <a:p>
              <a:r>
                <a:rPr lang="en-US" altLang="zh-CN" sz="3600" dirty="0"/>
                <a:t>…</a:t>
              </a:r>
              <a:endParaRPr lang="zh-CN" altLang="en-US" sz="3600" dirty="0"/>
            </a:p>
          </p:txBody>
        </p:sp>
        <mc:AlternateContent xmlns:mc="http://schemas.openxmlformats.org/markup-compatibility/2006" xmlns:a14="http://schemas.microsoft.com/office/drawing/2010/main">
          <mc:Choice Requires="a14">
            <p:sp>
              <p:nvSpPr>
                <p:cNvPr id="149" name="矩形 148"/>
                <p:cNvSpPr/>
                <p:nvPr/>
              </p:nvSpPr>
              <p:spPr>
                <a:xfrm>
                  <a:off x="4829419" y="5437662"/>
                  <a:ext cx="724942"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a:latin typeface="Cambria Math" charset="0"/>
                              </a:rPr>
                            </m:ctrlPr>
                          </m:sSupPr>
                          <m:e>
                            <m:r>
                              <a:rPr lang="en-US" altLang="zh-CN" sz="2400" i="1">
                                <a:latin typeface="Cambria Math"/>
                              </a:rPr>
                              <m:t>𝐼</m:t>
                            </m:r>
                          </m:e>
                          <m:sup>
                            <m:r>
                              <a:rPr lang="en-US" altLang="zh-CN" sz="2400" i="1">
                                <a:latin typeface="Cambria Math"/>
                              </a:rPr>
                              <m:t>(1)</m:t>
                            </m:r>
                          </m:sup>
                        </m:sSup>
                      </m:oMath>
                    </m:oMathPara>
                  </a14:m>
                  <a:endParaRPr lang="zh-CN" altLang="en-US" sz="2400" dirty="0"/>
                </a:p>
              </p:txBody>
            </p:sp>
          </mc:Choice>
          <mc:Fallback xmlns="">
            <p:sp>
              <p:nvSpPr>
                <p:cNvPr id="149" name="矩形 148"/>
                <p:cNvSpPr>
                  <a:spLocks noRot="1" noChangeAspect="1" noMove="1" noResize="1" noEditPoints="1" noAdjustHandles="1" noChangeArrowheads="1" noChangeShapeType="1" noTextEdit="1"/>
                </p:cNvSpPr>
                <p:nvPr/>
              </p:nvSpPr>
              <p:spPr>
                <a:xfrm>
                  <a:off x="4829419" y="5437662"/>
                  <a:ext cx="708912" cy="476990"/>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0" name="矩形 149"/>
                <p:cNvSpPr/>
                <p:nvPr/>
              </p:nvSpPr>
              <p:spPr>
                <a:xfrm>
                  <a:off x="7002459" y="5419465"/>
                  <a:ext cx="724942"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sz="2400" i="1">
                                <a:latin typeface="Cambria Math" charset="0"/>
                              </a:rPr>
                            </m:ctrlPr>
                          </m:sSupPr>
                          <m:e>
                            <m:r>
                              <a:rPr lang="en-US" altLang="zh-CN" sz="2400" i="1">
                                <a:latin typeface="Cambria Math"/>
                              </a:rPr>
                              <m:t>𝐼</m:t>
                            </m:r>
                          </m:e>
                          <m:sup>
                            <m:r>
                              <a:rPr lang="en-US" altLang="zh-CN" sz="2400" i="1">
                                <a:latin typeface="Cambria Math"/>
                              </a:rPr>
                              <m:t>(2)</m:t>
                            </m:r>
                          </m:sup>
                        </m:sSup>
                      </m:oMath>
                    </m:oMathPara>
                  </a14:m>
                  <a:endParaRPr lang="zh-CN" altLang="en-US" sz="2400" dirty="0"/>
                </a:p>
              </p:txBody>
            </p:sp>
          </mc:Choice>
          <mc:Fallback xmlns="">
            <p:sp>
              <p:nvSpPr>
                <p:cNvPr id="150" name="矩形 149"/>
                <p:cNvSpPr>
                  <a:spLocks noRot="1" noChangeAspect="1" noMove="1" noResize="1" noEditPoints="1" noAdjustHandles="1" noChangeArrowheads="1" noChangeShapeType="1" noTextEdit="1"/>
                </p:cNvSpPr>
                <p:nvPr/>
              </p:nvSpPr>
              <p:spPr>
                <a:xfrm>
                  <a:off x="7002459" y="5419465"/>
                  <a:ext cx="708912" cy="476990"/>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1" name="椭圆 150"/>
                <p:cNvSpPr/>
                <p:nvPr/>
              </p:nvSpPr>
              <p:spPr>
                <a:xfrm>
                  <a:off x="6557940" y="2128054"/>
                  <a:ext cx="927118" cy="878108"/>
                </a:xfrm>
                <a:prstGeom prst="ellipse">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zh-CN" sz="2800" i="1" dirty="0">
                                <a:solidFill>
                                  <a:schemeClr val="tx1"/>
                                </a:solidFill>
                                <a:latin typeface="Cambria Math" charset="0"/>
                              </a:rPr>
                            </m:ctrlPr>
                          </m:sSubSupPr>
                          <m:e>
                            <m:r>
                              <a:rPr lang="en-US" altLang="zh-CN" sz="2800" i="1" dirty="0">
                                <a:solidFill>
                                  <a:schemeClr val="tx1"/>
                                </a:solidFill>
                                <a:latin typeface="Cambria Math"/>
                              </a:rPr>
                              <m:t>h</m:t>
                            </m:r>
                          </m:e>
                          <m:sub>
                            <m:r>
                              <a:rPr lang="en-US" altLang="zh-CN" sz="2800" i="1" dirty="0">
                                <a:solidFill>
                                  <a:schemeClr val="tx1"/>
                                </a:solidFill>
                                <a:latin typeface="Cambria Math"/>
                              </a:rPr>
                              <m:t>2</m:t>
                            </m:r>
                          </m:sub>
                          <m:sup>
                            <m:r>
                              <a:rPr lang="en-US" altLang="zh-CN" sz="2800" i="1" dirty="0">
                                <a:solidFill>
                                  <a:schemeClr val="tx1"/>
                                </a:solidFill>
                                <a:latin typeface="Cambria Math"/>
                              </a:rPr>
                              <m:t>(3)</m:t>
                            </m:r>
                          </m:sup>
                        </m:sSubSup>
                      </m:oMath>
                    </m:oMathPara>
                  </a14:m>
                  <a:endParaRPr lang="zh-CN" altLang="en-US" dirty="0">
                    <a:solidFill>
                      <a:schemeClr val="tx1"/>
                    </a:solidFill>
                  </a:endParaRPr>
                </a:p>
              </p:txBody>
            </p:sp>
          </mc:Choice>
          <mc:Fallback xmlns="">
            <p:sp>
              <p:nvSpPr>
                <p:cNvPr id="151" name="椭圆 150"/>
                <p:cNvSpPr>
                  <a:spLocks noRot="1" noChangeAspect="1" noMove="1" noResize="1" noEditPoints="1" noAdjustHandles="1" noChangeArrowheads="1" noChangeShapeType="1" noTextEdit="1"/>
                </p:cNvSpPr>
                <p:nvPr/>
              </p:nvSpPr>
              <p:spPr>
                <a:xfrm>
                  <a:off x="6557940" y="2128054"/>
                  <a:ext cx="927118" cy="878108"/>
                </a:xfrm>
                <a:prstGeom prst="ellipse">
                  <a:avLst/>
                </a:prstGeom>
                <a:blipFill>
                  <a:blip r:embed="rId16"/>
                  <a:stretch>
                    <a:fillRect/>
                  </a:stretch>
                </a:blipFill>
                <a:ln w="19050"/>
              </p:spPr>
              <p:txBody>
                <a:bodyPr/>
                <a:lstStyle/>
                <a:p>
                  <a:r>
                    <a:rPr lang="zh-CN" altLang="en-US">
                      <a:noFill/>
                    </a:rPr>
                    <a:t> </a:t>
                  </a:r>
                </a:p>
              </p:txBody>
            </p:sp>
          </mc:Fallback>
        </mc:AlternateContent>
        <p:sp>
          <p:nvSpPr>
            <p:cNvPr id="152" name="矩形 151"/>
            <p:cNvSpPr/>
            <p:nvPr/>
          </p:nvSpPr>
          <p:spPr>
            <a:xfrm>
              <a:off x="2692626" y="1763001"/>
              <a:ext cx="1633781" cy="369332"/>
            </a:xfrm>
            <a:prstGeom prst="rect">
              <a:avLst/>
            </a:prstGeom>
          </p:spPr>
          <p:txBody>
            <a:bodyPr wrap="none">
              <a:spAutoFit/>
            </a:bodyPr>
            <a:lstStyle/>
            <a:p>
              <a:r>
                <a:rPr lang="en-US" altLang="zh-CN" dirty="0"/>
                <a:t>NBV emission</a:t>
              </a:r>
              <a:endParaRPr lang="zh-CN" altLang="en-US" dirty="0"/>
            </a:p>
          </p:txBody>
        </p:sp>
        <p:sp>
          <p:nvSpPr>
            <p:cNvPr id="153" name="矩形 152"/>
            <p:cNvSpPr/>
            <p:nvPr/>
          </p:nvSpPr>
          <p:spPr>
            <a:xfrm>
              <a:off x="4883573" y="1763001"/>
              <a:ext cx="1633781" cy="369332"/>
            </a:xfrm>
            <a:prstGeom prst="rect">
              <a:avLst/>
            </a:prstGeom>
          </p:spPr>
          <p:txBody>
            <a:bodyPr wrap="none">
              <a:spAutoFit/>
            </a:bodyPr>
            <a:lstStyle/>
            <a:p>
              <a:r>
                <a:rPr lang="en-US" altLang="zh-CN" dirty="0"/>
                <a:t>NBV emission</a:t>
              </a:r>
              <a:endParaRPr lang="zh-CN" altLang="en-US" dirty="0"/>
            </a:p>
          </p:txBody>
        </p:sp>
        <p:sp>
          <p:nvSpPr>
            <p:cNvPr id="154" name="矩形 153"/>
            <p:cNvSpPr/>
            <p:nvPr/>
          </p:nvSpPr>
          <p:spPr>
            <a:xfrm>
              <a:off x="7050820" y="1782094"/>
              <a:ext cx="1633781" cy="369332"/>
            </a:xfrm>
            <a:prstGeom prst="rect">
              <a:avLst/>
            </a:prstGeom>
          </p:spPr>
          <p:txBody>
            <a:bodyPr wrap="none">
              <a:spAutoFit/>
            </a:bodyPr>
            <a:lstStyle/>
            <a:p>
              <a:r>
                <a:rPr lang="en-US" altLang="zh-CN" dirty="0"/>
                <a:t>NBV emission</a:t>
              </a:r>
              <a:endParaRPr lang="zh-CN" altLang="en-US" dirty="0"/>
            </a:p>
          </p:txBody>
        </p:sp>
        <p:sp>
          <p:nvSpPr>
            <p:cNvPr id="155" name="右箭头 154"/>
            <p:cNvSpPr/>
            <p:nvPr/>
          </p:nvSpPr>
          <p:spPr>
            <a:xfrm rot="16200000">
              <a:off x="2098900" y="3471223"/>
              <a:ext cx="1113299"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右箭头 155"/>
            <p:cNvSpPr/>
            <p:nvPr/>
          </p:nvSpPr>
          <p:spPr>
            <a:xfrm rot="16200000">
              <a:off x="4291037" y="3476358"/>
              <a:ext cx="1098848"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右箭头 156"/>
            <p:cNvSpPr/>
            <p:nvPr/>
          </p:nvSpPr>
          <p:spPr>
            <a:xfrm rot="16200000">
              <a:off x="6482081" y="3483694"/>
              <a:ext cx="1078833" cy="158455"/>
            </a:xfrm>
            <a:prstGeom prst="rightArrow">
              <a:avLst>
                <a:gd name="adj1" fmla="val 50000"/>
                <a:gd name="adj2" fmla="val 620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右箭头 157"/>
            <p:cNvSpPr/>
            <p:nvPr/>
          </p:nvSpPr>
          <p:spPr>
            <a:xfrm>
              <a:off x="3119108" y="3815950"/>
              <a:ext cx="1257794"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右箭头 158"/>
            <p:cNvSpPr/>
            <p:nvPr/>
          </p:nvSpPr>
          <p:spPr>
            <a:xfrm>
              <a:off x="5304021" y="3821877"/>
              <a:ext cx="1253918"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右箭头 159"/>
            <p:cNvSpPr/>
            <p:nvPr/>
          </p:nvSpPr>
          <p:spPr>
            <a:xfrm>
              <a:off x="7485059" y="3821877"/>
              <a:ext cx="641330"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TextBox 38"/>
            <p:cNvSpPr txBox="1"/>
            <p:nvPr/>
          </p:nvSpPr>
          <p:spPr>
            <a:xfrm>
              <a:off x="8056054" y="3451676"/>
              <a:ext cx="646331" cy="646331"/>
            </a:xfrm>
            <a:prstGeom prst="rect">
              <a:avLst/>
            </a:prstGeom>
            <a:noFill/>
          </p:spPr>
          <p:txBody>
            <a:bodyPr wrap="none" rtlCol="0">
              <a:spAutoFit/>
            </a:bodyPr>
            <a:lstStyle/>
            <a:p>
              <a:r>
                <a:rPr lang="en-US" altLang="zh-CN" sz="3600" dirty="0"/>
                <a:t>…</a:t>
              </a:r>
              <a:endParaRPr lang="zh-CN" altLang="en-US" sz="3600" dirty="0"/>
            </a:p>
          </p:txBody>
        </p:sp>
        <mc:AlternateContent xmlns:mc="http://schemas.openxmlformats.org/markup-compatibility/2006" xmlns:a14="http://schemas.microsoft.com/office/drawing/2010/main">
          <mc:Choice Requires="a14">
            <p:sp>
              <p:nvSpPr>
                <p:cNvPr id="162" name="椭圆 161"/>
                <p:cNvSpPr/>
                <p:nvPr/>
              </p:nvSpPr>
              <p:spPr>
                <a:xfrm>
                  <a:off x="2191990" y="3446684"/>
                  <a:ext cx="927118" cy="878108"/>
                </a:xfrm>
                <a:prstGeom prst="ellipse">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zh-CN" sz="2800" i="1" dirty="0">
                                <a:solidFill>
                                  <a:schemeClr val="tx1"/>
                                </a:solidFill>
                                <a:latin typeface="Cambria Math" charset="0"/>
                              </a:rPr>
                            </m:ctrlPr>
                          </m:sSubSupPr>
                          <m:e>
                            <m:r>
                              <a:rPr lang="en-US" altLang="zh-CN" sz="2800" i="1" dirty="0">
                                <a:solidFill>
                                  <a:schemeClr val="tx1"/>
                                </a:solidFill>
                                <a:latin typeface="Cambria Math"/>
                              </a:rPr>
                              <m:t>h</m:t>
                            </m:r>
                          </m:e>
                          <m:sub>
                            <m:r>
                              <a:rPr lang="en-US" altLang="zh-CN" sz="2800" i="1" dirty="0">
                                <a:solidFill>
                                  <a:schemeClr val="tx1"/>
                                </a:solidFill>
                                <a:latin typeface="Cambria Math"/>
                              </a:rPr>
                              <m:t>1</m:t>
                            </m:r>
                          </m:sub>
                          <m:sup>
                            <m:r>
                              <a:rPr lang="en-US" altLang="zh-CN" sz="2800" i="1" dirty="0">
                                <a:solidFill>
                                  <a:schemeClr val="tx1"/>
                                </a:solidFill>
                                <a:latin typeface="Cambria Math"/>
                              </a:rPr>
                              <m:t>(1)</m:t>
                            </m:r>
                          </m:sup>
                        </m:sSubSup>
                      </m:oMath>
                    </m:oMathPara>
                  </a14:m>
                  <a:endParaRPr lang="zh-CN" altLang="en-US" dirty="0">
                    <a:solidFill>
                      <a:schemeClr val="tx1"/>
                    </a:solidFill>
                  </a:endParaRPr>
                </a:p>
              </p:txBody>
            </p:sp>
          </mc:Choice>
          <mc:Fallback xmlns="">
            <p:sp>
              <p:nvSpPr>
                <p:cNvPr id="162" name="椭圆 161"/>
                <p:cNvSpPr>
                  <a:spLocks noRot="1" noChangeAspect="1" noMove="1" noResize="1" noEditPoints="1" noAdjustHandles="1" noChangeArrowheads="1" noChangeShapeType="1" noTextEdit="1"/>
                </p:cNvSpPr>
                <p:nvPr/>
              </p:nvSpPr>
              <p:spPr>
                <a:xfrm>
                  <a:off x="2191990" y="3446684"/>
                  <a:ext cx="927118" cy="878108"/>
                </a:xfrm>
                <a:prstGeom prst="ellipse">
                  <a:avLst/>
                </a:prstGeom>
                <a:blipFill>
                  <a:blip r:embed="rId17"/>
                  <a:stretch>
                    <a:fillRect/>
                  </a:stretch>
                </a:blipFill>
                <a:ln w="19050"/>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3" name="椭圆 162"/>
                <p:cNvSpPr/>
                <p:nvPr/>
              </p:nvSpPr>
              <p:spPr>
                <a:xfrm>
                  <a:off x="4376902" y="3457349"/>
                  <a:ext cx="927118" cy="878108"/>
                </a:xfrm>
                <a:prstGeom prst="ellipse">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zh-CN" sz="2800" i="1" dirty="0">
                                <a:solidFill>
                                  <a:schemeClr val="tx1"/>
                                </a:solidFill>
                                <a:latin typeface="Cambria Math" charset="0"/>
                              </a:rPr>
                            </m:ctrlPr>
                          </m:sSubSupPr>
                          <m:e>
                            <m:r>
                              <a:rPr lang="en-US" altLang="zh-CN" sz="2800" i="1" dirty="0">
                                <a:solidFill>
                                  <a:schemeClr val="tx1"/>
                                </a:solidFill>
                                <a:latin typeface="Cambria Math"/>
                              </a:rPr>
                              <m:t>h</m:t>
                            </m:r>
                          </m:e>
                          <m:sub>
                            <m:r>
                              <a:rPr lang="en-US" altLang="zh-CN" sz="2800" i="1" dirty="0">
                                <a:solidFill>
                                  <a:schemeClr val="tx1"/>
                                </a:solidFill>
                                <a:latin typeface="Cambria Math"/>
                              </a:rPr>
                              <m:t>1</m:t>
                            </m:r>
                          </m:sub>
                          <m:sup>
                            <m:r>
                              <a:rPr lang="en-US" altLang="zh-CN" sz="2800" i="1" dirty="0">
                                <a:solidFill>
                                  <a:schemeClr val="tx1"/>
                                </a:solidFill>
                                <a:latin typeface="Cambria Math"/>
                              </a:rPr>
                              <m:t>(2)</m:t>
                            </m:r>
                          </m:sup>
                        </m:sSubSup>
                      </m:oMath>
                    </m:oMathPara>
                  </a14:m>
                  <a:endParaRPr lang="zh-CN" altLang="en-US" dirty="0">
                    <a:solidFill>
                      <a:schemeClr val="tx1"/>
                    </a:solidFill>
                  </a:endParaRPr>
                </a:p>
              </p:txBody>
            </p:sp>
          </mc:Choice>
          <mc:Fallback xmlns="">
            <p:sp>
              <p:nvSpPr>
                <p:cNvPr id="163" name="椭圆 162"/>
                <p:cNvSpPr>
                  <a:spLocks noRot="1" noChangeAspect="1" noMove="1" noResize="1" noEditPoints="1" noAdjustHandles="1" noChangeArrowheads="1" noChangeShapeType="1" noTextEdit="1"/>
                </p:cNvSpPr>
                <p:nvPr/>
              </p:nvSpPr>
              <p:spPr>
                <a:xfrm>
                  <a:off x="4376902" y="3457349"/>
                  <a:ext cx="927118" cy="878108"/>
                </a:xfrm>
                <a:prstGeom prst="ellipse">
                  <a:avLst/>
                </a:prstGeom>
                <a:blipFill>
                  <a:blip r:embed="rId18"/>
                  <a:stretch>
                    <a:fillRect/>
                  </a:stretch>
                </a:blipFill>
                <a:ln w="19050"/>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4" name="椭圆 163"/>
                <p:cNvSpPr/>
                <p:nvPr/>
              </p:nvSpPr>
              <p:spPr>
                <a:xfrm>
                  <a:off x="6557938" y="3457349"/>
                  <a:ext cx="927118" cy="878108"/>
                </a:xfrm>
                <a:prstGeom prst="ellipse">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zh-CN" sz="2800" i="1" dirty="0">
                                <a:solidFill>
                                  <a:schemeClr val="tx1"/>
                                </a:solidFill>
                                <a:latin typeface="Cambria Math" charset="0"/>
                              </a:rPr>
                            </m:ctrlPr>
                          </m:sSubSupPr>
                          <m:e>
                            <m:r>
                              <a:rPr lang="en-US" altLang="zh-CN" sz="2800" i="1" dirty="0">
                                <a:solidFill>
                                  <a:schemeClr val="tx1"/>
                                </a:solidFill>
                                <a:latin typeface="Cambria Math"/>
                              </a:rPr>
                              <m:t>h</m:t>
                            </m:r>
                          </m:e>
                          <m:sub>
                            <m:r>
                              <a:rPr lang="en-US" altLang="zh-CN" sz="2800" i="1" dirty="0">
                                <a:solidFill>
                                  <a:schemeClr val="tx1"/>
                                </a:solidFill>
                                <a:latin typeface="Cambria Math"/>
                              </a:rPr>
                              <m:t>1</m:t>
                            </m:r>
                          </m:sub>
                          <m:sup>
                            <m:r>
                              <a:rPr lang="en-US" altLang="zh-CN" sz="2800" i="1" dirty="0">
                                <a:solidFill>
                                  <a:schemeClr val="tx1"/>
                                </a:solidFill>
                                <a:latin typeface="Cambria Math"/>
                              </a:rPr>
                              <m:t>(3)</m:t>
                            </m:r>
                          </m:sup>
                        </m:sSubSup>
                      </m:oMath>
                    </m:oMathPara>
                  </a14:m>
                  <a:endParaRPr lang="zh-CN" altLang="en-US" dirty="0">
                    <a:solidFill>
                      <a:schemeClr val="tx1"/>
                    </a:solidFill>
                  </a:endParaRPr>
                </a:p>
              </p:txBody>
            </p:sp>
          </mc:Choice>
          <mc:Fallback xmlns="">
            <p:sp>
              <p:nvSpPr>
                <p:cNvPr id="164" name="椭圆 163"/>
                <p:cNvSpPr>
                  <a:spLocks noRot="1" noChangeAspect="1" noMove="1" noResize="1" noEditPoints="1" noAdjustHandles="1" noChangeArrowheads="1" noChangeShapeType="1" noTextEdit="1"/>
                </p:cNvSpPr>
                <p:nvPr/>
              </p:nvSpPr>
              <p:spPr>
                <a:xfrm>
                  <a:off x="6557938" y="3457349"/>
                  <a:ext cx="927118" cy="878108"/>
                </a:xfrm>
                <a:prstGeom prst="ellipse">
                  <a:avLst/>
                </a:prstGeom>
                <a:blipFill>
                  <a:blip r:embed="rId19"/>
                  <a:stretch>
                    <a:fillRect/>
                  </a:stretch>
                </a:blipFill>
                <a:ln w="19050"/>
              </p:spPr>
              <p:txBody>
                <a:bodyPr/>
                <a:lstStyle/>
                <a:p>
                  <a:r>
                    <a:rPr lang="zh-CN" altLang="en-US">
                      <a:noFill/>
                    </a:rPr>
                    <a:t> </a:t>
                  </a:r>
                </a:p>
              </p:txBody>
            </p:sp>
          </mc:Fallback>
        </mc:AlternateContent>
        <p:sp>
          <p:nvSpPr>
            <p:cNvPr id="165" name="矩形 164"/>
            <p:cNvSpPr/>
            <p:nvPr/>
          </p:nvSpPr>
          <p:spPr>
            <a:xfrm>
              <a:off x="2054636" y="4843703"/>
              <a:ext cx="1201825" cy="540060"/>
            </a:xfrm>
            <a:prstGeom prst="rect">
              <a:avLst/>
            </a:prstGeom>
            <a:solidFill>
              <a:schemeClr val="accent2">
                <a:lumMod val="20000"/>
                <a:lumOff val="80000"/>
              </a:schemeClr>
            </a:solid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lnSpc>
                  <a:spcPts val="1800"/>
                </a:lnSpc>
              </a:pPr>
              <a:r>
                <a:rPr lang="en-US" altLang="zh-CN" dirty="0"/>
                <a:t>Feature extraction</a:t>
              </a:r>
              <a:endParaRPr lang="zh-CN" altLang="en-US" dirty="0"/>
            </a:p>
          </p:txBody>
        </p:sp>
        <p:sp>
          <p:nvSpPr>
            <p:cNvPr id="166" name="矩形 165"/>
            <p:cNvSpPr/>
            <p:nvPr/>
          </p:nvSpPr>
          <p:spPr>
            <a:xfrm>
              <a:off x="4250152" y="4845581"/>
              <a:ext cx="1201825" cy="540060"/>
            </a:xfrm>
            <a:prstGeom prst="rect">
              <a:avLst/>
            </a:prstGeom>
            <a:solidFill>
              <a:schemeClr val="accent2">
                <a:lumMod val="20000"/>
                <a:lumOff val="80000"/>
              </a:schemeClr>
            </a:solid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lnSpc>
                  <a:spcPts val="1800"/>
                </a:lnSpc>
              </a:pPr>
              <a:r>
                <a:rPr lang="en-US" altLang="zh-CN" dirty="0"/>
                <a:t>Feature extraction</a:t>
              </a:r>
              <a:endParaRPr lang="zh-CN" altLang="en-US" dirty="0"/>
            </a:p>
          </p:txBody>
        </p:sp>
        <p:sp>
          <p:nvSpPr>
            <p:cNvPr id="167" name="矩形 166"/>
            <p:cNvSpPr/>
            <p:nvPr/>
          </p:nvSpPr>
          <p:spPr>
            <a:xfrm>
              <a:off x="6420586" y="4839642"/>
              <a:ext cx="1201825" cy="540060"/>
            </a:xfrm>
            <a:prstGeom prst="rect">
              <a:avLst/>
            </a:prstGeom>
            <a:solidFill>
              <a:schemeClr val="accent2">
                <a:lumMod val="20000"/>
                <a:lumOff val="80000"/>
              </a:schemeClr>
            </a:solid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lnSpc>
                  <a:spcPts val="1800"/>
                </a:lnSpc>
              </a:pPr>
              <a:r>
                <a:rPr lang="en-US" altLang="zh-CN" dirty="0"/>
                <a:t>Feature extraction</a:t>
              </a:r>
              <a:endParaRPr lang="zh-CN" altLang="en-US" dirty="0"/>
            </a:p>
          </p:txBody>
        </p:sp>
        <mc:AlternateContent xmlns:mc="http://schemas.openxmlformats.org/markup-compatibility/2006" xmlns:a14="http://schemas.microsoft.com/office/drawing/2010/main">
          <mc:Choice Requires="a14">
            <p:sp>
              <p:nvSpPr>
                <p:cNvPr id="168" name="圆角矩形 167"/>
                <p:cNvSpPr/>
                <p:nvPr/>
              </p:nvSpPr>
              <p:spPr>
                <a:xfrm>
                  <a:off x="668704" y="4325607"/>
                  <a:ext cx="1250549" cy="516502"/>
                </a:xfrm>
                <a:prstGeom prst="roundRect">
                  <a:avLst/>
                </a:prstGeom>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92075" algn="ctr"/>
                  <a14:m>
                    <m:oMathPara xmlns:m="http://schemas.openxmlformats.org/officeDocument/2006/math">
                      <m:oMathParaPr>
                        <m:jc m:val="center"/>
                      </m:oMathParaPr>
                      <m:oMath xmlns:m="http://schemas.openxmlformats.org/officeDocument/2006/math">
                        <m:sSup>
                          <m:sSupPr>
                            <m:ctrlPr>
                              <a:rPr lang="en-US" altLang="zh-CN" sz="2400" i="1">
                                <a:latin typeface="Cambria Math" charset="0"/>
                              </a:rPr>
                            </m:ctrlPr>
                          </m:sSupPr>
                          <m:e>
                            <m:r>
                              <a:rPr lang="en-US" altLang="zh-CN" sz="2400" i="1">
                                <a:latin typeface="Cambria Math" panose="02040503050406030204" pitchFamily="18" charset="0"/>
                              </a:rPr>
                              <m:t>𝜃</m:t>
                            </m:r>
                          </m:e>
                          <m:sup>
                            <m:d>
                              <m:dPr>
                                <m:ctrlPr>
                                  <a:rPr lang="en-US" altLang="zh-CN" sz="2400" i="1">
                                    <a:latin typeface="Cambria Math" charset="0"/>
                                  </a:rPr>
                                </m:ctrlPr>
                              </m:dPr>
                              <m:e>
                                <m:r>
                                  <a:rPr lang="en-US" altLang="zh-CN" sz="2400" i="1">
                                    <a:latin typeface="Cambria Math"/>
                                  </a:rPr>
                                  <m:t>0</m:t>
                                </m:r>
                              </m:e>
                            </m:d>
                          </m:sup>
                        </m:sSup>
                        <m:r>
                          <a:rPr lang="en-US" altLang="zh-CN" sz="2400" i="1">
                            <a:latin typeface="Cambria Math"/>
                          </a:rPr>
                          <m:t>,</m:t>
                        </m:r>
                        <m:sSup>
                          <m:sSupPr>
                            <m:ctrlPr>
                              <a:rPr lang="en-US" altLang="zh-CN" sz="2400" i="1">
                                <a:latin typeface="Cambria Math" charset="0"/>
                              </a:rPr>
                            </m:ctrlPr>
                          </m:sSupPr>
                          <m:e>
                            <m:r>
                              <a:rPr lang="en-US" altLang="zh-CN" sz="2400" i="1">
                                <a:latin typeface="Cambria Math" panose="02040503050406030204" pitchFamily="18" charset="0"/>
                              </a:rPr>
                              <m:t>𝜙</m:t>
                            </m:r>
                          </m:e>
                          <m:sup>
                            <m:r>
                              <a:rPr lang="en-US" altLang="zh-CN" sz="2400" i="1">
                                <a:latin typeface="Cambria Math"/>
                              </a:rPr>
                              <m:t>(0)</m:t>
                            </m:r>
                          </m:sup>
                        </m:sSup>
                      </m:oMath>
                    </m:oMathPara>
                  </a14:m>
                  <a:endParaRPr lang="zh-CN" altLang="en-US" sz="2400" dirty="0"/>
                </a:p>
              </p:txBody>
            </p:sp>
          </mc:Choice>
          <mc:Fallback xmlns="">
            <p:sp>
              <p:nvSpPr>
                <p:cNvPr id="168" name="圆角矩形 167"/>
                <p:cNvSpPr>
                  <a:spLocks noRot="1" noChangeAspect="1" noMove="1" noResize="1" noEditPoints="1" noAdjustHandles="1" noChangeArrowheads="1" noChangeShapeType="1" noTextEdit="1"/>
                </p:cNvSpPr>
                <p:nvPr/>
              </p:nvSpPr>
              <p:spPr>
                <a:xfrm>
                  <a:off x="668704" y="4325607"/>
                  <a:ext cx="1250549" cy="516502"/>
                </a:xfrm>
                <a:prstGeom prst="roundRect">
                  <a:avLst/>
                </a:prstGeom>
                <a:blipFill>
                  <a:blip r:embed="rId20"/>
                  <a:stretch>
                    <a:fillRect/>
                  </a:stretch>
                </a:blipFill>
                <a:ln>
                  <a:solidFill>
                    <a:schemeClr val="tx2">
                      <a:lumMod val="60000"/>
                      <a:lumOff val="40000"/>
                    </a:schemeClr>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9" name="圆角矩形 168"/>
                <p:cNvSpPr/>
                <p:nvPr/>
              </p:nvSpPr>
              <p:spPr>
                <a:xfrm>
                  <a:off x="3363236" y="4360956"/>
                  <a:ext cx="939556" cy="3880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92075" algn="ctr"/>
                  <a14:m>
                    <m:oMathPara xmlns:m="http://schemas.openxmlformats.org/officeDocument/2006/math">
                      <m:oMathParaPr>
                        <m:jc m:val="center"/>
                      </m:oMathParaPr>
                      <m:oMath xmlns:m="http://schemas.openxmlformats.org/officeDocument/2006/math">
                        <m:sSup>
                          <m:sSupPr>
                            <m:ctrlPr>
                              <a:rPr lang="en-US" altLang="zh-CN" i="1">
                                <a:latin typeface="Cambria Math" charset="0"/>
                              </a:rPr>
                            </m:ctrlPr>
                          </m:sSupPr>
                          <m:e>
                            <m:r>
                              <a:rPr lang="en-US" altLang="zh-CN" i="1">
                                <a:latin typeface="Cambria Math" panose="02040503050406030204" pitchFamily="18" charset="0"/>
                              </a:rPr>
                              <m:t>𝜃</m:t>
                            </m:r>
                          </m:e>
                          <m:sup>
                            <m:d>
                              <m:dPr>
                                <m:ctrlPr>
                                  <a:rPr lang="en-US" altLang="zh-CN" i="1">
                                    <a:latin typeface="Cambria Math" charset="0"/>
                                  </a:rPr>
                                </m:ctrlPr>
                              </m:dPr>
                              <m:e>
                                <m:r>
                                  <a:rPr lang="en-US" altLang="zh-CN" i="1">
                                    <a:latin typeface="Cambria Math"/>
                                  </a:rPr>
                                  <m:t>1</m:t>
                                </m:r>
                              </m:e>
                            </m:d>
                          </m:sup>
                        </m:sSup>
                        <m:r>
                          <a:rPr lang="en-US" altLang="zh-CN" i="1">
                            <a:latin typeface="Cambria Math"/>
                          </a:rPr>
                          <m:t>,</m:t>
                        </m:r>
                        <m:sSup>
                          <m:sSupPr>
                            <m:ctrlPr>
                              <a:rPr lang="en-US" altLang="zh-CN" i="1">
                                <a:latin typeface="Cambria Math" charset="0"/>
                              </a:rPr>
                            </m:ctrlPr>
                          </m:sSupPr>
                          <m:e>
                            <m:r>
                              <a:rPr lang="en-US" altLang="zh-CN" i="1">
                                <a:latin typeface="Cambria Math" panose="02040503050406030204" pitchFamily="18" charset="0"/>
                              </a:rPr>
                              <m:t>𝜙</m:t>
                            </m:r>
                          </m:e>
                          <m:sup>
                            <m:r>
                              <a:rPr lang="en-US" altLang="zh-CN" i="1">
                                <a:latin typeface="Cambria Math"/>
                              </a:rPr>
                              <m:t>(1)</m:t>
                            </m:r>
                          </m:sup>
                        </m:sSup>
                      </m:oMath>
                    </m:oMathPara>
                  </a14:m>
                  <a:endParaRPr lang="zh-CN" altLang="en-US" dirty="0"/>
                </a:p>
              </p:txBody>
            </p:sp>
          </mc:Choice>
          <mc:Fallback xmlns="">
            <p:sp>
              <p:nvSpPr>
                <p:cNvPr id="169" name="圆角矩形 168"/>
                <p:cNvSpPr>
                  <a:spLocks noRot="1" noChangeAspect="1" noMove="1" noResize="1" noEditPoints="1" noAdjustHandles="1" noChangeArrowheads="1" noChangeShapeType="1" noTextEdit="1"/>
                </p:cNvSpPr>
                <p:nvPr/>
              </p:nvSpPr>
              <p:spPr>
                <a:xfrm>
                  <a:off x="3363236" y="4360956"/>
                  <a:ext cx="939556" cy="388055"/>
                </a:xfrm>
                <a:prstGeom prst="roundRect">
                  <a:avLst/>
                </a:prstGeom>
                <a:blipFill>
                  <a:blip r:embed="rId21"/>
                  <a:stretch>
                    <a:fillRect l="-2532" r="-5696" b="-8824"/>
                  </a:stretch>
                </a:blipFill>
              </p:spPr>
              <p:txBody>
                <a:bodyPr/>
                <a:lstStyle/>
                <a:p>
                  <a:r>
                    <a:rPr lang="zh-CN" altLang="en-US">
                      <a:noFill/>
                    </a:rPr>
                    <a:t> </a:t>
                  </a:r>
                </a:p>
              </p:txBody>
            </p:sp>
          </mc:Fallback>
        </mc:AlternateContent>
        <p:sp>
          <p:nvSpPr>
            <p:cNvPr id="170" name="右箭头 169"/>
            <p:cNvSpPr/>
            <p:nvPr/>
          </p:nvSpPr>
          <p:spPr>
            <a:xfrm rot="19633209">
              <a:off x="5975499" y="4232197"/>
              <a:ext cx="690755" cy="158455"/>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71" name="圆角矩形 170"/>
                <p:cNvSpPr/>
                <p:nvPr/>
              </p:nvSpPr>
              <p:spPr>
                <a:xfrm>
                  <a:off x="5529746" y="4360956"/>
                  <a:ext cx="939556" cy="3880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92075" algn="ctr"/>
                  <a14:m>
                    <m:oMathPara xmlns:m="http://schemas.openxmlformats.org/officeDocument/2006/math">
                      <m:oMathParaPr>
                        <m:jc m:val="center"/>
                      </m:oMathParaPr>
                      <m:oMath xmlns:m="http://schemas.openxmlformats.org/officeDocument/2006/math">
                        <m:sSup>
                          <m:sSupPr>
                            <m:ctrlPr>
                              <a:rPr lang="en-US" altLang="zh-CN" i="1">
                                <a:latin typeface="Cambria Math" charset="0"/>
                              </a:rPr>
                            </m:ctrlPr>
                          </m:sSupPr>
                          <m:e>
                            <m:r>
                              <a:rPr lang="en-US" altLang="zh-CN" i="1">
                                <a:latin typeface="Cambria Math" panose="02040503050406030204" pitchFamily="18" charset="0"/>
                              </a:rPr>
                              <m:t>𝜃</m:t>
                            </m:r>
                          </m:e>
                          <m:sup>
                            <m:d>
                              <m:dPr>
                                <m:ctrlPr>
                                  <a:rPr lang="en-US" altLang="zh-CN" i="1">
                                    <a:latin typeface="Cambria Math" charset="0"/>
                                  </a:rPr>
                                </m:ctrlPr>
                              </m:dPr>
                              <m:e>
                                <m:r>
                                  <a:rPr lang="en-US" altLang="zh-CN" i="1">
                                    <a:latin typeface="Cambria Math"/>
                                  </a:rPr>
                                  <m:t>2</m:t>
                                </m:r>
                              </m:e>
                            </m:d>
                          </m:sup>
                        </m:sSup>
                        <m:r>
                          <a:rPr lang="en-US" altLang="zh-CN" i="1">
                            <a:latin typeface="Cambria Math"/>
                          </a:rPr>
                          <m:t>,</m:t>
                        </m:r>
                        <m:sSup>
                          <m:sSupPr>
                            <m:ctrlPr>
                              <a:rPr lang="en-US" altLang="zh-CN" i="1">
                                <a:latin typeface="Cambria Math" charset="0"/>
                              </a:rPr>
                            </m:ctrlPr>
                          </m:sSupPr>
                          <m:e>
                            <m:r>
                              <a:rPr lang="en-US" altLang="zh-CN" i="1">
                                <a:latin typeface="Cambria Math" panose="02040503050406030204" pitchFamily="18" charset="0"/>
                              </a:rPr>
                              <m:t>𝜙</m:t>
                            </m:r>
                          </m:e>
                          <m:sup>
                            <m:r>
                              <a:rPr lang="en-US" altLang="zh-CN" i="1">
                                <a:latin typeface="Cambria Math"/>
                              </a:rPr>
                              <m:t>(2)</m:t>
                            </m:r>
                          </m:sup>
                        </m:sSup>
                      </m:oMath>
                    </m:oMathPara>
                  </a14:m>
                  <a:endParaRPr lang="zh-CN" altLang="en-US" dirty="0"/>
                </a:p>
              </p:txBody>
            </p:sp>
          </mc:Choice>
          <mc:Fallback xmlns="">
            <p:sp>
              <p:nvSpPr>
                <p:cNvPr id="171" name="圆角矩形 170"/>
                <p:cNvSpPr>
                  <a:spLocks noRot="1" noChangeAspect="1" noMove="1" noResize="1" noEditPoints="1" noAdjustHandles="1" noChangeArrowheads="1" noChangeShapeType="1" noTextEdit="1"/>
                </p:cNvSpPr>
                <p:nvPr/>
              </p:nvSpPr>
              <p:spPr>
                <a:xfrm>
                  <a:off x="5529746" y="4360956"/>
                  <a:ext cx="939556" cy="388055"/>
                </a:xfrm>
                <a:prstGeom prst="roundRect">
                  <a:avLst/>
                </a:prstGeom>
                <a:blipFill>
                  <a:blip r:embed="rId22"/>
                  <a:stretch>
                    <a:fillRect l="-1899" r="-6329" b="-8824"/>
                  </a:stretch>
                </a:blipFill>
              </p:spPr>
              <p:txBody>
                <a:bodyPr/>
                <a:lstStyle/>
                <a:p>
                  <a:r>
                    <a:rPr lang="zh-CN" altLang="en-US">
                      <a:noFill/>
                    </a:rPr>
                    <a:t> </a:t>
                  </a:r>
                </a:p>
              </p:txBody>
            </p:sp>
          </mc:Fallback>
        </mc:AlternateContent>
        <p:sp>
          <p:nvSpPr>
            <p:cNvPr id="172" name="矩形 171"/>
            <p:cNvSpPr/>
            <p:nvPr/>
          </p:nvSpPr>
          <p:spPr>
            <a:xfrm>
              <a:off x="696474" y="4003756"/>
              <a:ext cx="1236236" cy="369332"/>
            </a:xfrm>
            <a:prstGeom prst="rect">
              <a:avLst/>
            </a:prstGeom>
          </p:spPr>
          <p:txBody>
            <a:bodyPr wrap="none">
              <a:spAutoFit/>
            </a:bodyPr>
            <a:lstStyle/>
            <a:p>
              <a:r>
                <a:rPr lang="en-US" altLang="zh-CN" dirty="0"/>
                <a:t>initial view</a:t>
              </a:r>
              <a:endParaRPr lang="zh-CN" altLang="en-US" dirty="0"/>
            </a:p>
          </p:txBody>
        </p:sp>
        <p:sp>
          <p:nvSpPr>
            <p:cNvPr id="173" name="矩形 172"/>
            <p:cNvSpPr/>
            <p:nvPr/>
          </p:nvSpPr>
          <p:spPr>
            <a:xfrm>
              <a:off x="5407554" y="3136763"/>
              <a:ext cx="941283" cy="369332"/>
            </a:xfrm>
            <a:prstGeom prst="rect">
              <a:avLst/>
            </a:prstGeom>
          </p:spPr>
          <p:txBody>
            <a:bodyPr wrap="none">
              <a:spAutoFit/>
            </a:bodyPr>
            <a:lstStyle/>
            <a:p>
              <a:r>
                <a:rPr lang="en-US" altLang="zh-CN" dirty="0"/>
                <a:t>classify</a:t>
              </a:r>
              <a:endParaRPr lang="zh-CN" altLang="en-US" dirty="0"/>
            </a:p>
          </p:txBody>
        </p:sp>
        <p:sp>
          <p:nvSpPr>
            <p:cNvPr id="174" name="矩形 173"/>
            <p:cNvSpPr/>
            <p:nvPr/>
          </p:nvSpPr>
          <p:spPr>
            <a:xfrm>
              <a:off x="7656549" y="3144727"/>
              <a:ext cx="941283" cy="369332"/>
            </a:xfrm>
            <a:prstGeom prst="rect">
              <a:avLst/>
            </a:prstGeom>
          </p:spPr>
          <p:txBody>
            <a:bodyPr wrap="none">
              <a:spAutoFit/>
            </a:bodyPr>
            <a:lstStyle/>
            <a:p>
              <a:r>
                <a:rPr lang="en-US" altLang="zh-CN" dirty="0"/>
                <a:t>classify</a:t>
              </a:r>
              <a:endParaRPr lang="zh-CN" altLang="en-US" dirty="0"/>
            </a:p>
          </p:txBody>
        </p:sp>
        <p:sp>
          <p:nvSpPr>
            <p:cNvPr id="175" name="矩形 174"/>
            <p:cNvSpPr/>
            <p:nvPr/>
          </p:nvSpPr>
          <p:spPr>
            <a:xfrm>
              <a:off x="3227586" y="3136763"/>
              <a:ext cx="941283" cy="369332"/>
            </a:xfrm>
            <a:prstGeom prst="rect">
              <a:avLst/>
            </a:prstGeom>
          </p:spPr>
          <p:txBody>
            <a:bodyPr wrap="none">
              <a:spAutoFit/>
            </a:bodyPr>
            <a:lstStyle/>
            <a:p>
              <a:r>
                <a:rPr lang="en-US" altLang="zh-CN" dirty="0"/>
                <a:t>classify</a:t>
              </a:r>
              <a:endParaRPr lang="zh-CN" altLang="en-US" dirty="0"/>
            </a:p>
          </p:txBody>
        </p:sp>
      </p:grpSp>
      <p:sp>
        <p:nvSpPr>
          <p:cNvPr id="5" name="矩形 4"/>
          <p:cNvSpPr/>
          <p:nvPr/>
        </p:nvSpPr>
        <p:spPr>
          <a:xfrm>
            <a:off x="1365337" y="1523714"/>
            <a:ext cx="2821910" cy="954107"/>
          </a:xfrm>
          <a:prstGeom prst="rect">
            <a:avLst/>
          </a:prstGeom>
        </p:spPr>
        <p:txBody>
          <a:bodyPr wrap="square">
            <a:spAutoFit/>
          </a:bodyPr>
          <a:lstStyle/>
          <a:p>
            <a:r>
              <a:rPr lang="en-US" altLang="zh-CN" sz="2800" dirty="0">
                <a:solidFill>
                  <a:srgbClr val="FF5050"/>
                </a:solidFill>
              </a:rPr>
              <a:t>Discriminative view selection</a:t>
            </a:r>
            <a:endParaRPr lang="zh-CN" altLang="en-US" sz="2800" dirty="0">
              <a:solidFill>
                <a:srgbClr val="FF5050"/>
              </a:solidFill>
            </a:endParaRPr>
          </a:p>
        </p:txBody>
      </p:sp>
      <p:sp>
        <p:nvSpPr>
          <p:cNvPr id="6" name="圆角矩形 5"/>
          <p:cNvSpPr/>
          <p:nvPr/>
        </p:nvSpPr>
        <p:spPr>
          <a:xfrm>
            <a:off x="4076701" y="1038225"/>
            <a:ext cx="1352550" cy="1989880"/>
          </a:xfrm>
          <a:prstGeom prst="roundRect">
            <a:avLst/>
          </a:prstGeom>
          <a:noFill/>
          <a:ln w="38100">
            <a:solidFill>
              <a:srgbClr val="FF9999"/>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1" name="圆角矩形 5"/>
          <p:cNvSpPr/>
          <p:nvPr/>
        </p:nvSpPr>
        <p:spPr>
          <a:xfrm>
            <a:off x="4077021" y="3199863"/>
            <a:ext cx="1352550" cy="1208471"/>
          </a:xfrm>
          <a:prstGeom prst="roundRect">
            <a:avLst/>
          </a:prstGeom>
          <a:noFill/>
          <a:ln w="38100">
            <a:solidFill>
              <a:srgbClr val="92D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2" name="矩形 61"/>
          <p:cNvSpPr/>
          <p:nvPr/>
        </p:nvSpPr>
        <p:spPr>
          <a:xfrm>
            <a:off x="1579907" y="2939581"/>
            <a:ext cx="2376260" cy="954107"/>
          </a:xfrm>
          <a:prstGeom prst="rect">
            <a:avLst/>
          </a:prstGeom>
        </p:spPr>
        <p:txBody>
          <a:bodyPr wrap="square">
            <a:spAutoFit/>
          </a:bodyPr>
          <a:lstStyle/>
          <a:p>
            <a:pPr algn="ctr"/>
            <a:r>
              <a:rPr lang="en-US" altLang="zh-CN" sz="2800" dirty="0">
                <a:solidFill>
                  <a:srgbClr val="00B050"/>
                </a:solidFill>
              </a:rPr>
              <a:t>View aggregation</a:t>
            </a:r>
            <a:endParaRPr lang="zh-CN" altLang="en-US" sz="2800" dirty="0">
              <a:solidFill>
                <a:srgbClr val="00B050"/>
              </a:solidFill>
            </a:endParaRPr>
          </a:p>
        </p:txBody>
      </p:sp>
    </p:spTree>
    <p:extLst>
      <p:ext uri="{BB962C8B-B14F-4D97-AF65-F5344CB8AC3E}">
        <p14:creationId xmlns:p14="http://schemas.microsoft.com/office/powerpoint/2010/main" val="1454814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Helvetica" charset="0"/>
                <a:cs typeface="Helvetica" charset="0"/>
              </a:rPr>
              <a:t>Reinforcement learning needs LOTS of data to train!</a:t>
            </a:r>
          </a:p>
        </p:txBody>
      </p:sp>
      <p:sp>
        <p:nvSpPr>
          <p:cNvPr id="3" name="Content Placeholder 2"/>
          <p:cNvSpPr>
            <a:spLocks noGrp="1"/>
          </p:cNvSpPr>
          <p:nvPr>
            <p:ph idx="1"/>
          </p:nvPr>
        </p:nvSpPr>
        <p:spPr>
          <a:xfrm>
            <a:off x="429768" y="1170433"/>
            <a:ext cx="11396472" cy="520581"/>
          </a:xfrm>
        </p:spPr>
        <p:txBody>
          <a:bodyPr/>
          <a:lstStyle/>
          <a:p>
            <a:r>
              <a:rPr lang="en-US" dirty="0"/>
              <a:t>Simulate many many scan sequences in virtual environment</a:t>
            </a:r>
          </a:p>
        </p:txBody>
      </p:sp>
      <p:grpSp>
        <p:nvGrpSpPr>
          <p:cNvPr id="6" name="Group 5"/>
          <p:cNvGrpSpPr/>
          <p:nvPr/>
        </p:nvGrpSpPr>
        <p:grpSpPr>
          <a:xfrm>
            <a:off x="162483" y="2589251"/>
            <a:ext cx="11883500" cy="2446211"/>
            <a:chOff x="2204580" y="2714512"/>
            <a:chExt cx="8523961" cy="1754652"/>
          </a:xfrm>
        </p:grpSpPr>
        <p:pic>
          <p:nvPicPr>
            <p:cNvPr id="4" name="Picture 3"/>
            <p:cNvPicPr>
              <a:picLocks noChangeAspect="1"/>
            </p:cNvPicPr>
            <p:nvPr/>
          </p:nvPicPr>
          <p:blipFill rotWithShape="1">
            <a:blip r:embed="rId3"/>
            <a:srcRect r="77089"/>
            <a:stretch/>
          </p:blipFill>
          <p:spPr>
            <a:xfrm>
              <a:off x="2204580" y="2714512"/>
              <a:ext cx="2793304" cy="1754652"/>
            </a:xfrm>
            <a:prstGeom prst="rect">
              <a:avLst/>
            </a:prstGeom>
          </p:spPr>
        </p:pic>
        <p:pic>
          <p:nvPicPr>
            <p:cNvPr id="5" name="Picture 4"/>
            <p:cNvPicPr>
              <a:picLocks noChangeAspect="1"/>
            </p:cNvPicPr>
            <p:nvPr/>
          </p:nvPicPr>
          <p:blipFill rotWithShape="1">
            <a:blip r:embed="rId3"/>
            <a:srcRect l="52996"/>
            <a:stretch/>
          </p:blipFill>
          <p:spPr>
            <a:xfrm>
              <a:off x="4997884" y="2714512"/>
              <a:ext cx="5730657" cy="1754652"/>
            </a:xfrm>
            <a:prstGeom prst="rect">
              <a:avLst/>
            </a:prstGeom>
          </p:spPr>
        </p:pic>
      </p:grpSp>
    </p:spTree>
    <p:extLst>
      <p:ext uri="{BB962C8B-B14F-4D97-AF65-F5344CB8AC3E}">
        <p14:creationId xmlns:p14="http://schemas.microsoft.com/office/powerpoint/2010/main" val="806858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Results</a:t>
            </a:r>
            <a:endParaRPr lang="zh-CN" altLang="en-US" dirty="0"/>
          </a:p>
        </p:txBody>
      </p:sp>
      <p:grpSp>
        <p:nvGrpSpPr>
          <p:cNvPr id="5" name="Group 4"/>
          <p:cNvGrpSpPr/>
          <p:nvPr/>
        </p:nvGrpSpPr>
        <p:grpSpPr>
          <a:xfrm>
            <a:off x="279160" y="1190474"/>
            <a:ext cx="11361855" cy="5341239"/>
            <a:chOff x="329265" y="1015111"/>
            <a:chExt cx="9114038" cy="4284534"/>
          </a:xfrm>
        </p:grpSpPr>
        <p:pic>
          <p:nvPicPr>
            <p:cNvPr id="6" name="图片 5"/>
            <p:cNvPicPr>
              <a:picLocks noChangeAspect="1"/>
            </p:cNvPicPr>
            <p:nvPr/>
          </p:nvPicPr>
          <p:blipFill rotWithShape="1">
            <a:blip r:embed="rId3"/>
            <a:srcRect t="4862" r="50749" b="64961"/>
            <a:stretch/>
          </p:blipFill>
          <p:spPr>
            <a:xfrm>
              <a:off x="329265" y="1015111"/>
              <a:ext cx="7291104" cy="2071446"/>
            </a:xfrm>
            <a:prstGeom prst="rect">
              <a:avLst/>
            </a:prstGeom>
          </p:spPr>
        </p:pic>
        <p:pic>
          <p:nvPicPr>
            <p:cNvPr id="7" name="图片 6"/>
            <p:cNvPicPr>
              <a:picLocks noChangeAspect="1"/>
            </p:cNvPicPr>
            <p:nvPr/>
          </p:nvPicPr>
          <p:blipFill rotWithShape="1">
            <a:blip r:embed="rId3"/>
            <a:srcRect l="49377" t="4862" r="3765" b="64961"/>
            <a:stretch/>
          </p:blipFill>
          <p:spPr>
            <a:xfrm>
              <a:off x="2506556" y="3228199"/>
              <a:ext cx="6936747" cy="2071446"/>
            </a:xfrm>
            <a:prstGeom prst="rect">
              <a:avLst/>
            </a:prstGeom>
          </p:spPr>
        </p:pic>
      </p:grpSp>
    </p:spTree>
    <p:extLst>
      <p:ext uri="{BB962C8B-B14F-4D97-AF65-F5344CB8AC3E}">
        <p14:creationId xmlns:p14="http://schemas.microsoft.com/office/powerpoint/2010/main" val="840606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Results</a:t>
            </a:r>
            <a:endParaRPr lang="zh-CN" altLang="en-US" dirty="0"/>
          </a:p>
        </p:txBody>
      </p:sp>
      <p:sp>
        <p:nvSpPr>
          <p:cNvPr id="4" name="灯片编号占位符 3"/>
          <p:cNvSpPr>
            <a:spLocks noGrp="1"/>
          </p:cNvSpPr>
          <p:nvPr>
            <p:ph type="sldNum" sz="quarter" idx="12"/>
          </p:nvPr>
        </p:nvSpPr>
        <p:spPr/>
        <p:txBody>
          <a:bodyPr/>
          <a:lstStyle/>
          <a:p>
            <a:fld id="{9F58998E-2429-314E-B86C-A079AABAA7E0}" type="slidenum">
              <a:rPr lang="en-US" smtClean="0"/>
              <a:pPr/>
              <a:t>59</a:t>
            </a:fld>
            <a:endParaRPr lang="en-US"/>
          </a:p>
        </p:txBody>
      </p:sp>
      <p:grpSp>
        <p:nvGrpSpPr>
          <p:cNvPr id="5" name="Group 4"/>
          <p:cNvGrpSpPr/>
          <p:nvPr/>
        </p:nvGrpSpPr>
        <p:grpSpPr>
          <a:xfrm>
            <a:off x="561084" y="1226811"/>
            <a:ext cx="11133840" cy="5356878"/>
            <a:chOff x="1524001" y="2126814"/>
            <a:chExt cx="9145844" cy="4400384"/>
          </a:xfrm>
        </p:grpSpPr>
        <p:pic>
          <p:nvPicPr>
            <p:cNvPr id="6" name="图片 5"/>
            <p:cNvPicPr>
              <a:picLocks noChangeAspect="1"/>
            </p:cNvPicPr>
            <p:nvPr/>
          </p:nvPicPr>
          <p:blipFill rotWithShape="1">
            <a:blip r:embed="rId2"/>
            <a:srcRect t="35585" r="50749" b="31934"/>
            <a:stretch/>
          </p:blipFill>
          <p:spPr>
            <a:xfrm>
              <a:off x="1524001" y="2126814"/>
              <a:ext cx="7164729" cy="2190886"/>
            </a:xfrm>
            <a:prstGeom prst="rect">
              <a:avLst/>
            </a:prstGeom>
          </p:spPr>
        </p:pic>
        <p:pic>
          <p:nvPicPr>
            <p:cNvPr id="7" name="图片 6"/>
            <p:cNvPicPr>
              <a:picLocks noChangeAspect="1"/>
            </p:cNvPicPr>
            <p:nvPr/>
          </p:nvPicPr>
          <p:blipFill rotWithShape="1">
            <a:blip r:embed="rId2"/>
            <a:srcRect l="49357" t="37277" b="31934"/>
            <a:stretch/>
          </p:blipFill>
          <p:spPr>
            <a:xfrm>
              <a:off x="3473153" y="4498563"/>
              <a:ext cx="7196692" cy="2028635"/>
            </a:xfrm>
            <a:prstGeom prst="rect">
              <a:avLst/>
            </a:prstGeom>
          </p:spPr>
        </p:pic>
      </p:grpSp>
    </p:spTree>
    <p:extLst>
      <p:ext uri="{BB962C8B-B14F-4D97-AF65-F5344CB8AC3E}">
        <p14:creationId xmlns:p14="http://schemas.microsoft.com/office/powerpoint/2010/main" val="1505274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Perception is important for robots</a:t>
            </a:r>
          </a:p>
        </p:txBody>
      </p:sp>
      <p:pic>
        <p:nvPicPr>
          <p:cNvPr id="4" name="Picture 2" descr="http://www.smartworld.it/wp-content/uploads/2015/03/robot-domestic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48498" y="887475"/>
            <a:ext cx="8559011" cy="597052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Freeform 6"/>
          <p:cNvSpPr/>
          <p:nvPr/>
        </p:nvSpPr>
        <p:spPr>
          <a:xfrm>
            <a:off x="1836892" y="890124"/>
            <a:ext cx="7962563" cy="4839037"/>
          </a:xfrm>
          <a:custGeom>
            <a:avLst/>
            <a:gdLst>
              <a:gd name="connsiteX0" fmla="*/ 0 w 7962563"/>
              <a:gd name="connsiteY0" fmla="*/ 4839037 h 4839037"/>
              <a:gd name="connsiteX1" fmla="*/ 0 w 7962563"/>
              <a:gd name="connsiteY1" fmla="*/ 0 h 4839037"/>
              <a:gd name="connsiteX2" fmla="*/ 7946379 w 7962563"/>
              <a:gd name="connsiteY2" fmla="*/ 8092 h 4839037"/>
              <a:gd name="connsiteX3" fmla="*/ 7962563 w 7962563"/>
              <a:gd name="connsiteY3" fmla="*/ 4207858 h 4839037"/>
              <a:gd name="connsiteX4" fmla="*/ 0 w 7962563"/>
              <a:gd name="connsiteY4" fmla="*/ 4839037 h 4839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2563" h="4839037">
                <a:moveTo>
                  <a:pt x="0" y="4839037"/>
                </a:moveTo>
                <a:lnTo>
                  <a:pt x="0" y="0"/>
                </a:lnTo>
                <a:lnTo>
                  <a:pt x="7946379" y="8092"/>
                </a:lnTo>
                <a:cubicBezTo>
                  <a:pt x="7951774" y="1408014"/>
                  <a:pt x="7957168" y="2807936"/>
                  <a:pt x="7962563" y="4207858"/>
                </a:cubicBezTo>
                <a:lnTo>
                  <a:pt x="0" y="4839037"/>
                </a:lnTo>
                <a:close/>
              </a:path>
            </a:pathLst>
          </a:custGeom>
          <a:solidFill>
            <a:srgbClr val="5B9BD5">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28800" y="5106073"/>
            <a:ext cx="7971921" cy="1751927"/>
          </a:xfrm>
          <a:custGeom>
            <a:avLst/>
            <a:gdLst>
              <a:gd name="connsiteX0" fmla="*/ 0 w 7986839"/>
              <a:gd name="connsiteY0" fmla="*/ 631179 h 1739788"/>
              <a:gd name="connsiteX1" fmla="*/ 7986839 w 7986839"/>
              <a:gd name="connsiteY1" fmla="*/ 0 h 1739788"/>
              <a:gd name="connsiteX2" fmla="*/ 7970655 w 7986839"/>
              <a:gd name="connsiteY2" fmla="*/ 1642684 h 1739788"/>
              <a:gd name="connsiteX3" fmla="*/ 0 w 7986839"/>
              <a:gd name="connsiteY3" fmla="*/ 1739788 h 1739788"/>
              <a:gd name="connsiteX4" fmla="*/ 0 w 7986839"/>
              <a:gd name="connsiteY4" fmla="*/ 631179 h 1739788"/>
              <a:gd name="connsiteX0" fmla="*/ 0 w 7988108"/>
              <a:gd name="connsiteY0" fmla="*/ 631179 h 1739788"/>
              <a:gd name="connsiteX1" fmla="*/ 7986839 w 7988108"/>
              <a:gd name="connsiteY1" fmla="*/ 0 h 1739788"/>
              <a:gd name="connsiteX2" fmla="*/ 7988108 w 7988108"/>
              <a:gd name="connsiteY2" fmla="*/ 1737815 h 1739788"/>
              <a:gd name="connsiteX3" fmla="*/ 0 w 7988108"/>
              <a:gd name="connsiteY3" fmla="*/ 1739788 h 1739788"/>
              <a:gd name="connsiteX4" fmla="*/ 0 w 7988108"/>
              <a:gd name="connsiteY4" fmla="*/ 631179 h 1739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8108" h="1739788">
                <a:moveTo>
                  <a:pt x="0" y="631179"/>
                </a:moveTo>
                <a:lnTo>
                  <a:pt x="7986839" y="0"/>
                </a:lnTo>
                <a:lnTo>
                  <a:pt x="7988108" y="1737815"/>
                </a:lnTo>
                <a:lnTo>
                  <a:pt x="0" y="1739788"/>
                </a:lnTo>
                <a:lnTo>
                  <a:pt x="0" y="631179"/>
                </a:lnTo>
                <a:close/>
              </a:path>
            </a:pathLst>
          </a:cu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791363" y="882032"/>
            <a:ext cx="635844" cy="5975968"/>
          </a:xfrm>
          <a:custGeom>
            <a:avLst/>
            <a:gdLst>
              <a:gd name="connsiteX0" fmla="*/ 0 w 623087"/>
              <a:gd name="connsiteY0" fmla="*/ 0 h 5680609"/>
              <a:gd name="connsiteX1" fmla="*/ 623087 w 623087"/>
              <a:gd name="connsiteY1" fmla="*/ 0 h 5680609"/>
              <a:gd name="connsiteX2" fmla="*/ 606902 w 623087"/>
              <a:gd name="connsiteY2" fmla="*/ 5680609 h 5680609"/>
              <a:gd name="connsiteX3" fmla="*/ 0 w 623087"/>
              <a:gd name="connsiteY3" fmla="*/ 5664425 h 5680609"/>
              <a:gd name="connsiteX4" fmla="*/ 0 w 623087"/>
              <a:gd name="connsiteY4" fmla="*/ 0 h 568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87" h="5680609">
                <a:moveTo>
                  <a:pt x="0" y="0"/>
                </a:moveTo>
                <a:lnTo>
                  <a:pt x="623087" y="0"/>
                </a:lnTo>
                <a:lnTo>
                  <a:pt x="606902" y="5680609"/>
                </a:lnTo>
                <a:lnTo>
                  <a:pt x="0" y="5664425"/>
                </a:lnTo>
                <a:lnTo>
                  <a:pt x="0" y="0"/>
                </a:lnTo>
                <a:close/>
              </a:path>
            </a:pathLst>
          </a:custGeom>
          <a:solidFill>
            <a:srgbClr val="70AD47">
              <a:alpha val="25098"/>
            </a:srgbClr>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339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results</a:t>
            </a:r>
          </a:p>
        </p:txBody>
      </p:sp>
      <p:pic>
        <p:nvPicPr>
          <p:cNvPr id="4" name="Content Placeholder 3"/>
          <p:cNvPicPr>
            <a:picLocks noGrp="1" noChangeAspect="1"/>
          </p:cNvPicPr>
          <p:nvPr>
            <p:ph idx="1"/>
          </p:nvPr>
        </p:nvPicPr>
        <p:blipFill>
          <a:blip r:embed="rId2"/>
          <a:stretch>
            <a:fillRect/>
          </a:stretch>
        </p:blipFill>
        <p:spPr>
          <a:xfrm>
            <a:off x="1867832" y="1132409"/>
            <a:ext cx="8520343" cy="5493859"/>
          </a:xfrm>
          <a:prstGeom prst="rect">
            <a:avLst/>
          </a:prstGeom>
        </p:spPr>
      </p:pic>
    </p:spTree>
    <p:extLst>
      <p:ext uri="{BB962C8B-B14F-4D97-AF65-F5344CB8AC3E}">
        <p14:creationId xmlns:p14="http://schemas.microsoft.com/office/powerpoint/2010/main" val="1272290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Reconstructed 3D scene</a:t>
            </a:r>
          </a:p>
        </p:txBody>
      </p:sp>
      <p:sp>
        <p:nvSpPr>
          <p:cNvPr id="6" name="Rectangle 5"/>
          <p:cNvSpPr/>
          <p:nvPr/>
        </p:nvSpPr>
        <p:spPr>
          <a:xfrm>
            <a:off x="1452487" y="1087254"/>
            <a:ext cx="9830864"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SIGGRAPH Asia 2016: </a:t>
            </a:r>
            <a:r>
              <a:rPr lang="en-US" b="1" dirty="0">
                <a:latin typeface="Arial" panose="020B0604020202020204" pitchFamily="34" charset="0"/>
                <a:cs typeface="Arial" panose="020B0604020202020204" pitchFamily="34" charset="0"/>
              </a:rPr>
              <a:t>3D Attention-Driven Depth Acquisition for Object Identification</a:t>
            </a:r>
          </a:p>
        </p:txBody>
      </p:sp>
      <p:pic>
        <p:nvPicPr>
          <p:cNvPr id="4" name="Picture 3"/>
          <p:cNvPicPr>
            <a:picLocks noChangeAspect="1"/>
          </p:cNvPicPr>
          <p:nvPr/>
        </p:nvPicPr>
        <p:blipFill>
          <a:blip r:embed="rId3"/>
          <a:stretch>
            <a:fillRect/>
          </a:stretch>
        </p:blipFill>
        <p:spPr>
          <a:xfrm>
            <a:off x="1035252" y="1577357"/>
            <a:ext cx="10185504" cy="4944214"/>
          </a:xfrm>
          <a:prstGeom prst="rect">
            <a:avLst/>
          </a:prstGeom>
        </p:spPr>
      </p:pic>
    </p:spTree>
    <p:extLst>
      <p:ext uri="{BB962C8B-B14F-4D97-AF65-F5344CB8AC3E}">
        <p14:creationId xmlns:p14="http://schemas.microsoft.com/office/powerpoint/2010/main" val="2084303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Summary</a:t>
            </a:r>
          </a:p>
        </p:txBody>
      </p:sp>
      <p:sp>
        <p:nvSpPr>
          <p:cNvPr id="3" name="Content Placeholder 2"/>
          <p:cNvSpPr>
            <a:spLocks noGrp="1"/>
          </p:cNvSpPr>
          <p:nvPr>
            <p:ph idx="1"/>
          </p:nvPr>
        </p:nvSpPr>
        <p:spPr>
          <a:xfrm>
            <a:off x="429768" y="1170433"/>
            <a:ext cx="7400821" cy="4943856"/>
          </a:xfrm>
        </p:spPr>
        <p:txBody>
          <a:bodyPr/>
          <a:lstStyle/>
          <a:p>
            <a:r>
              <a:rPr lang="en-US" dirty="0">
                <a:latin typeface="Helvetica" charset="0"/>
                <a:cs typeface="Helvetica" charset="0"/>
              </a:rPr>
              <a:t>Key theme: learn in a virtual environment of 3D shapes, test in real scenes of 2D RGB(D) images</a:t>
            </a:r>
          </a:p>
          <a:p>
            <a:endParaRPr lang="en-US" dirty="0">
              <a:latin typeface="Helvetica" charset="0"/>
              <a:ea typeface="Helvetica" charset="0"/>
              <a:cs typeface="Helvetica" charset="0"/>
            </a:endParaRPr>
          </a:p>
          <a:p>
            <a:r>
              <a:rPr lang="en-US" dirty="0">
                <a:latin typeface="Helvetica" charset="0"/>
                <a:ea typeface="Helvetica" charset="0"/>
                <a:cs typeface="Helvetica" charset="0"/>
              </a:rPr>
              <a:t>Data: build a large-scale 3D database </a:t>
            </a:r>
            <a:r>
              <a:rPr lang="en-US" dirty="0">
                <a:latin typeface="Helvetica" charset="0"/>
                <a:cs typeface="Helvetica" charset="0"/>
              </a:rPr>
              <a:t>(</a:t>
            </a:r>
            <a:r>
              <a:rPr lang="en-US" dirty="0" err="1">
                <a:latin typeface="Helvetica" charset="0"/>
                <a:cs typeface="Helvetica" charset="0"/>
              </a:rPr>
              <a:t>ShapeNet</a:t>
            </a:r>
            <a:r>
              <a:rPr lang="en-US" dirty="0">
                <a:latin typeface="Helvetica" charset="0"/>
                <a:cs typeface="Helvetica" charset="0"/>
              </a:rPr>
              <a:t>) </a:t>
            </a:r>
            <a:r>
              <a:rPr lang="en-US" dirty="0">
                <a:latin typeface="Helvetica" charset="0"/>
                <a:ea typeface="Helvetica" charset="0"/>
                <a:cs typeface="Helvetica" charset="0"/>
              </a:rPr>
              <a:t>with rich annotations</a:t>
            </a:r>
          </a:p>
          <a:p>
            <a:endParaRPr lang="en-US" dirty="0">
              <a:latin typeface="Helvetica" charset="0"/>
              <a:ea typeface="Helvetica" charset="0"/>
              <a:cs typeface="Helvetica" charset="0"/>
            </a:endParaRPr>
          </a:p>
          <a:p>
            <a:r>
              <a:rPr lang="en-US" dirty="0">
                <a:latin typeface="Helvetica" charset="0"/>
                <a:ea typeface="Helvetica" charset="0"/>
                <a:cs typeface="Helvetica" charset="0"/>
              </a:rPr>
              <a:t>Synthesize training data for deep learning, applicable for many tasks</a:t>
            </a:r>
          </a:p>
        </p:txBody>
      </p:sp>
      <p:grpSp>
        <p:nvGrpSpPr>
          <p:cNvPr id="4" name="Group 3"/>
          <p:cNvGrpSpPr/>
          <p:nvPr/>
        </p:nvGrpSpPr>
        <p:grpSpPr>
          <a:xfrm>
            <a:off x="7680963" y="1423127"/>
            <a:ext cx="4361411" cy="4002474"/>
            <a:chOff x="2142908" y="2817750"/>
            <a:chExt cx="4069428" cy="3734519"/>
          </a:xfrm>
        </p:grpSpPr>
        <p:sp>
          <p:nvSpPr>
            <p:cNvPr id="5" name="Oval 4"/>
            <p:cNvSpPr/>
            <p:nvPr/>
          </p:nvSpPr>
          <p:spPr>
            <a:xfrm>
              <a:off x="3902850" y="4242783"/>
              <a:ext cx="2309486" cy="2309486"/>
            </a:xfrm>
            <a:prstGeom prst="ellipse">
              <a:avLst/>
            </a:prstGeom>
            <a:solidFill>
              <a:schemeClr val="accent6">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a:latin typeface="Helvetica" charset="0"/>
                  <a:ea typeface="Helvetica" charset="0"/>
                  <a:cs typeface="Helvetica" charset="0"/>
                </a:rPr>
                <a:t>CV</a:t>
              </a:r>
            </a:p>
          </p:txBody>
        </p:sp>
        <p:sp>
          <p:nvSpPr>
            <p:cNvPr id="6" name="Oval 5"/>
            <p:cNvSpPr/>
            <p:nvPr/>
          </p:nvSpPr>
          <p:spPr>
            <a:xfrm>
              <a:off x="2142908" y="4242783"/>
              <a:ext cx="2309486" cy="2309486"/>
            </a:xfrm>
            <a:prstGeom prst="ellipse">
              <a:avLst/>
            </a:prstGeom>
            <a:solidFill>
              <a:schemeClr val="accent2">
                <a:alpha val="7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400" b="1" dirty="0">
                  <a:latin typeface="Helvetica" charset="0"/>
                  <a:ea typeface="Helvetica" charset="0"/>
                  <a:cs typeface="Helvetica" charset="0"/>
                </a:rPr>
                <a:t>CG</a:t>
              </a:r>
            </a:p>
          </p:txBody>
        </p:sp>
        <p:sp>
          <p:nvSpPr>
            <p:cNvPr id="7" name="Oval 6"/>
            <p:cNvSpPr/>
            <p:nvPr/>
          </p:nvSpPr>
          <p:spPr>
            <a:xfrm>
              <a:off x="2999374" y="2817750"/>
              <a:ext cx="2309486" cy="2309486"/>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Helvetica" charset="0"/>
                  <a:ea typeface="Helvetica" charset="0"/>
                  <a:cs typeface="Helvetica" charset="0"/>
                </a:rPr>
                <a:t>ML</a:t>
              </a:r>
            </a:p>
          </p:txBody>
        </p:sp>
      </p:grpSp>
    </p:spTree>
    <p:extLst>
      <p:ext uri="{BB962C8B-B14F-4D97-AF65-F5344CB8AC3E}">
        <p14:creationId xmlns:p14="http://schemas.microsoft.com/office/powerpoint/2010/main" val="1519547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05430"/>
            <a:ext cx="9144000" cy="2387600"/>
          </a:xfrm>
        </p:spPr>
        <p:txBody>
          <a:bodyPr/>
          <a:lstStyle/>
          <a:p>
            <a:r>
              <a:rPr lang="en-US" altLang="zh-CN" dirty="0">
                <a:latin typeface="Arial" panose="020B0604020202020204" pitchFamily="34" charset="0"/>
                <a:cs typeface="Arial" panose="020B0604020202020204" pitchFamily="34" charset="0"/>
              </a:rPr>
              <a:t>Thank</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you!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04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Perception is important for robots</a:t>
            </a:r>
          </a:p>
        </p:txBody>
      </p:sp>
      <p:pic>
        <p:nvPicPr>
          <p:cNvPr id="4" name="Picture 2" descr="http://www.smartworld.it/wp-content/uploads/2015/03/robot-domestic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48498" y="887475"/>
            <a:ext cx="8559011" cy="597052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Freeform 6"/>
          <p:cNvSpPr/>
          <p:nvPr/>
        </p:nvSpPr>
        <p:spPr>
          <a:xfrm>
            <a:off x="1836892" y="890124"/>
            <a:ext cx="7962563" cy="4839037"/>
          </a:xfrm>
          <a:custGeom>
            <a:avLst/>
            <a:gdLst>
              <a:gd name="connsiteX0" fmla="*/ 0 w 7962563"/>
              <a:gd name="connsiteY0" fmla="*/ 4839037 h 4839037"/>
              <a:gd name="connsiteX1" fmla="*/ 0 w 7962563"/>
              <a:gd name="connsiteY1" fmla="*/ 0 h 4839037"/>
              <a:gd name="connsiteX2" fmla="*/ 7946379 w 7962563"/>
              <a:gd name="connsiteY2" fmla="*/ 8092 h 4839037"/>
              <a:gd name="connsiteX3" fmla="*/ 7962563 w 7962563"/>
              <a:gd name="connsiteY3" fmla="*/ 4207858 h 4839037"/>
              <a:gd name="connsiteX4" fmla="*/ 0 w 7962563"/>
              <a:gd name="connsiteY4" fmla="*/ 4839037 h 4839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2563" h="4839037">
                <a:moveTo>
                  <a:pt x="0" y="4839037"/>
                </a:moveTo>
                <a:lnTo>
                  <a:pt x="0" y="0"/>
                </a:lnTo>
                <a:lnTo>
                  <a:pt x="7946379" y="8092"/>
                </a:lnTo>
                <a:cubicBezTo>
                  <a:pt x="7951774" y="1408014"/>
                  <a:pt x="7957168" y="2807936"/>
                  <a:pt x="7962563" y="4207858"/>
                </a:cubicBezTo>
                <a:lnTo>
                  <a:pt x="0" y="4839037"/>
                </a:lnTo>
                <a:close/>
              </a:path>
            </a:pathLst>
          </a:custGeom>
          <a:solidFill>
            <a:srgbClr val="5B9BD5">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28800" y="5106073"/>
            <a:ext cx="7971921" cy="1751927"/>
          </a:xfrm>
          <a:custGeom>
            <a:avLst/>
            <a:gdLst>
              <a:gd name="connsiteX0" fmla="*/ 0 w 7986839"/>
              <a:gd name="connsiteY0" fmla="*/ 631179 h 1739788"/>
              <a:gd name="connsiteX1" fmla="*/ 7986839 w 7986839"/>
              <a:gd name="connsiteY1" fmla="*/ 0 h 1739788"/>
              <a:gd name="connsiteX2" fmla="*/ 7970655 w 7986839"/>
              <a:gd name="connsiteY2" fmla="*/ 1642684 h 1739788"/>
              <a:gd name="connsiteX3" fmla="*/ 0 w 7986839"/>
              <a:gd name="connsiteY3" fmla="*/ 1739788 h 1739788"/>
              <a:gd name="connsiteX4" fmla="*/ 0 w 7986839"/>
              <a:gd name="connsiteY4" fmla="*/ 631179 h 1739788"/>
              <a:gd name="connsiteX0" fmla="*/ 0 w 7988108"/>
              <a:gd name="connsiteY0" fmla="*/ 631179 h 1739788"/>
              <a:gd name="connsiteX1" fmla="*/ 7986839 w 7988108"/>
              <a:gd name="connsiteY1" fmla="*/ 0 h 1739788"/>
              <a:gd name="connsiteX2" fmla="*/ 7988108 w 7988108"/>
              <a:gd name="connsiteY2" fmla="*/ 1737815 h 1739788"/>
              <a:gd name="connsiteX3" fmla="*/ 0 w 7988108"/>
              <a:gd name="connsiteY3" fmla="*/ 1739788 h 1739788"/>
              <a:gd name="connsiteX4" fmla="*/ 0 w 7988108"/>
              <a:gd name="connsiteY4" fmla="*/ 631179 h 1739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8108" h="1739788">
                <a:moveTo>
                  <a:pt x="0" y="631179"/>
                </a:moveTo>
                <a:lnTo>
                  <a:pt x="7986839" y="0"/>
                </a:lnTo>
                <a:lnTo>
                  <a:pt x="7988108" y="1737815"/>
                </a:lnTo>
                <a:lnTo>
                  <a:pt x="0" y="1739788"/>
                </a:lnTo>
                <a:lnTo>
                  <a:pt x="0" y="631179"/>
                </a:lnTo>
                <a:close/>
              </a:path>
            </a:pathLst>
          </a:cu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791363" y="882032"/>
            <a:ext cx="635844" cy="5975968"/>
          </a:xfrm>
          <a:custGeom>
            <a:avLst/>
            <a:gdLst>
              <a:gd name="connsiteX0" fmla="*/ 0 w 623087"/>
              <a:gd name="connsiteY0" fmla="*/ 0 h 5680609"/>
              <a:gd name="connsiteX1" fmla="*/ 623087 w 623087"/>
              <a:gd name="connsiteY1" fmla="*/ 0 h 5680609"/>
              <a:gd name="connsiteX2" fmla="*/ 606902 w 623087"/>
              <a:gd name="connsiteY2" fmla="*/ 5680609 h 5680609"/>
              <a:gd name="connsiteX3" fmla="*/ 0 w 623087"/>
              <a:gd name="connsiteY3" fmla="*/ 5664425 h 5680609"/>
              <a:gd name="connsiteX4" fmla="*/ 0 w 623087"/>
              <a:gd name="connsiteY4" fmla="*/ 0 h 568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87" h="5680609">
                <a:moveTo>
                  <a:pt x="0" y="0"/>
                </a:moveTo>
                <a:lnTo>
                  <a:pt x="623087" y="0"/>
                </a:lnTo>
                <a:lnTo>
                  <a:pt x="606902" y="5680609"/>
                </a:lnTo>
                <a:lnTo>
                  <a:pt x="0" y="5664425"/>
                </a:lnTo>
                <a:lnTo>
                  <a:pt x="0" y="0"/>
                </a:lnTo>
                <a:close/>
              </a:path>
            </a:pathLst>
          </a:custGeom>
          <a:solidFill>
            <a:srgbClr val="70AD47">
              <a:alpha val="25098"/>
            </a:srgbClr>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072439" y="3180170"/>
            <a:ext cx="364142" cy="4046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116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Perception is important for robots</a:t>
            </a:r>
          </a:p>
        </p:txBody>
      </p:sp>
      <p:pic>
        <p:nvPicPr>
          <p:cNvPr id="4" name="Picture 2" descr="http://www.smartworld.it/wp-content/uploads/2015/03/robot-domestic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48498" y="887475"/>
            <a:ext cx="8559011" cy="597052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Freeform 6"/>
          <p:cNvSpPr/>
          <p:nvPr/>
        </p:nvSpPr>
        <p:spPr>
          <a:xfrm>
            <a:off x="1836892" y="890124"/>
            <a:ext cx="7962563" cy="4839037"/>
          </a:xfrm>
          <a:custGeom>
            <a:avLst/>
            <a:gdLst>
              <a:gd name="connsiteX0" fmla="*/ 0 w 7962563"/>
              <a:gd name="connsiteY0" fmla="*/ 4839037 h 4839037"/>
              <a:gd name="connsiteX1" fmla="*/ 0 w 7962563"/>
              <a:gd name="connsiteY1" fmla="*/ 0 h 4839037"/>
              <a:gd name="connsiteX2" fmla="*/ 7946379 w 7962563"/>
              <a:gd name="connsiteY2" fmla="*/ 8092 h 4839037"/>
              <a:gd name="connsiteX3" fmla="*/ 7962563 w 7962563"/>
              <a:gd name="connsiteY3" fmla="*/ 4207858 h 4839037"/>
              <a:gd name="connsiteX4" fmla="*/ 0 w 7962563"/>
              <a:gd name="connsiteY4" fmla="*/ 4839037 h 4839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2563" h="4839037">
                <a:moveTo>
                  <a:pt x="0" y="4839037"/>
                </a:moveTo>
                <a:lnTo>
                  <a:pt x="0" y="0"/>
                </a:lnTo>
                <a:lnTo>
                  <a:pt x="7946379" y="8092"/>
                </a:lnTo>
                <a:cubicBezTo>
                  <a:pt x="7951774" y="1408014"/>
                  <a:pt x="7957168" y="2807936"/>
                  <a:pt x="7962563" y="4207858"/>
                </a:cubicBezTo>
                <a:lnTo>
                  <a:pt x="0" y="4839037"/>
                </a:lnTo>
                <a:close/>
              </a:path>
            </a:pathLst>
          </a:custGeom>
          <a:solidFill>
            <a:srgbClr val="5B9BD5">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28800" y="5106073"/>
            <a:ext cx="7971921" cy="1751927"/>
          </a:xfrm>
          <a:custGeom>
            <a:avLst/>
            <a:gdLst>
              <a:gd name="connsiteX0" fmla="*/ 0 w 7986839"/>
              <a:gd name="connsiteY0" fmla="*/ 631179 h 1739788"/>
              <a:gd name="connsiteX1" fmla="*/ 7986839 w 7986839"/>
              <a:gd name="connsiteY1" fmla="*/ 0 h 1739788"/>
              <a:gd name="connsiteX2" fmla="*/ 7970655 w 7986839"/>
              <a:gd name="connsiteY2" fmla="*/ 1642684 h 1739788"/>
              <a:gd name="connsiteX3" fmla="*/ 0 w 7986839"/>
              <a:gd name="connsiteY3" fmla="*/ 1739788 h 1739788"/>
              <a:gd name="connsiteX4" fmla="*/ 0 w 7986839"/>
              <a:gd name="connsiteY4" fmla="*/ 631179 h 1739788"/>
              <a:gd name="connsiteX0" fmla="*/ 0 w 7988108"/>
              <a:gd name="connsiteY0" fmla="*/ 631179 h 1739788"/>
              <a:gd name="connsiteX1" fmla="*/ 7986839 w 7988108"/>
              <a:gd name="connsiteY1" fmla="*/ 0 h 1739788"/>
              <a:gd name="connsiteX2" fmla="*/ 7988108 w 7988108"/>
              <a:gd name="connsiteY2" fmla="*/ 1737815 h 1739788"/>
              <a:gd name="connsiteX3" fmla="*/ 0 w 7988108"/>
              <a:gd name="connsiteY3" fmla="*/ 1739788 h 1739788"/>
              <a:gd name="connsiteX4" fmla="*/ 0 w 7988108"/>
              <a:gd name="connsiteY4" fmla="*/ 631179 h 1739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8108" h="1739788">
                <a:moveTo>
                  <a:pt x="0" y="631179"/>
                </a:moveTo>
                <a:lnTo>
                  <a:pt x="7986839" y="0"/>
                </a:lnTo>
                <a:lnTo>
                  <a:pt x="7988108" y="1737815"/>
                </a:lnTo>
                <a:lnTo>
                  <a:pt x="0" y="1739788"/>
                </a:lnTo>
                <a:lnTo>
                  <a:pt x="0" y="631179"/>
                </a:lnTo>
                <a:close/>
              </a:path>
            </a:pathLst>
          </a:cu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791363" y="882032"/>
            <a:ext cx="635844" cy="5975968"/>
          </a:xfrm>
          <a:custGeom>
            <a:avLst/>
            <a:gdLst>
              <a:gd name="connsiteX0" fmla="*/ 0 w 623087"/>
              <a:gd name="connsiteY0" fmla="*/ 0 h 5680609"/>
              <a:gd name="connsiteX1" fmla="*/ 623087 w 623087"/>
              <a:gd name="connsiteY1" fmla="*/ 0 h 5680609"/>
              <a:gd name="connsiteX2" fmla="*/ 606902 w 623087"/>
              <a:gd name="connsiteY2" fmla="*/ 5680609 h 5680609"/>
              <a:gd name="connsiteX3" fmla="*/ 0 w 623087"/>
              <a:gd name="connsiteY3" fmla="*/ 5664425 h 5680609"/>
              <a:gd name="connsiteX4" fmla="*/ 0 w 623087"/>
              <a:gd name="connsiteY4" fmla="*/ 0 h 568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87" h="5680609">
                <a:moveTo>
                  <a:pt x="0" y="0"/>
                </a:moveTo>
                <a:lnTo>
                  <a:pt x="623087" y="0"/>
                </a:lnTo>
                <a:lnTo>
                  <a:pt x="606902" y="5680609"/>
                </a:lnTo>
                <a:lnTo>
                  <a:pt x="0" y="5664425"/>
                </a:lnTo>
                <a:lnTo>
                  <a:pt x="0" y="0"/>
                </a:lnTo>
                <a:close/>
              </a:path>
            </a:pathLst>
          </a:custGeom>
          <a:solidFill>
            <a:srgbClr val="70AD47">
              <a:alpha val="25098"/>
            </a:srgbClr>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072439" y="3180170"/>
            <a:ext cx="364142" cy="4046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959150" y="3180170"/>
            <a:ext cx="113289" cy="33177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840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Perception is important for robots</a:t>
            </a:r>
          </a:p>
        </p:txBody>
      </p:sp>
      <p:pic>
        <p:nvPicPr>
          <p:cNvPr id="4" name="Picture 2" descr="http://www.smartworld.it/wp-content/uploads/2015/03/robot-domestic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48498" y="887475"/>
            <a:ext cx="8559011" cy="597052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Freeform 6"/>
          <p:cNvSpPr/>
          <p:nvPr/>
        </p:nvSpPr>
        <p:spPr>
          <a:xfrm>
            <a:off x="1836892" y="890124"/>
            <a:ext cx="7962563" cy="4839037"/>
          </a:xfrm>
          <a:custGeom>
            <a:avLst/>
            <a:gdLst>
              <a:gd name="connsiteX0" fmla="*/ 0 w 7962563"/>
              <a:gd name="connsiteY0" fmla="*/ 4839037 h 4839037"/>
              <a:gd name="connsiteX1" fmla="*/ 0 w 7962563"/>
              <a:gd name="connsiteY1" fmla="*/ 0 h 4839037"/>
              <a:gd name="connsiteX2" fmla="*/ 7946379 w 7962563"/>
              <a:gd name="connsiteY2" fmla="*/ 8092 h 4839037"/>
              <a:gd name="connsiteX3" fmla="*/ 7962563 w 7962563"/>
              <a:gd name="connsiteY3" fmla="*/ 4207858 h 4839037"/>
              <a:gd name="connsiteX4" fmla="*/ 0 w 7962563"/>
              <a:gd name="connsiteY4" fmla="*/ 4839037 h 4839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2563" h="4839037">
                <a:moveTo>
                  <a:pt x="0" y="4839037"/>
                </a:moveTo>
                <a:lnTo>
                  <a:pt x="0" y="0"/>
                </a:lnTo>
                <a:lnTo>
                  <a:pt x="7946379" y="8092"/>
                </a:lnTo>
                <a:cubicBezTo>
                  <a:pt x="7951774" y="1408014"/>
                  <a:pt x="7957168" y="2807936"/>
                  <a:pt x="7962563" y="4207858"/>
                </a:cubicBezTo>
                <a:lnTo>
                  <a:pt x="0" y="4839037"/>
                </a:lnTo>
                <a:close/>
              </a:path>
            </a:pathLst>
          </a:custGeom>
          <a:solidFill>
            <a:srgbClr val="5B9BD5">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28800" y="5106073"/>
            <a:ext cx="7971921" cy="1751927"/>
          </a:xfrm>
          <a:custGeom>
            <a:avLst/>
            <a:gdLst>
              <a:gd name="connsiteX0" fmla="*/ 0 w 7986839"/>
              <a:gd name="connsiteY0" fmla="*/ 631179 h 1739788"/>
              <a:gd name="connsiteX1" fmla="*/ 7986839 w 7986839"/>
              <a:gd name="connsiteY1" fmla="*/ 0 h 1739788"/>
              <a:gd name="connsiteX2" fmla="*/ 7970655 w 7986839"/>
              <a:gd name="connsiteY2" fmla="*/ 1642684 h 1739788"/>
              <a:gd name="connsiteX3" fmla="*/ 0 w 7986839"/>
              <a:gd name="connsiteY3" fmla="*/ 1739788 h 1739788"/>
              <a:gd name="connsiteX4" fmla="*/ 0 w 7986839"/>
              <a:gd name="connsiteY4" fmla="*/ 631179 h 1739788"/>
              <a:gd name="connsiteX0" fmla="*/ 0 w 7988108"/>
              <a:gd name="connsiteY0" fmla="*/ 631179 h 1739788"/>
              <a:gd name="connsiteX1" fmla="*/ 7986839 w 7988108"/>
              <a:gd name="connsiteY1" fmla="*/ 0 h 1739788"/>
              <a:gd name="connsiteX2" fmla="*/ 7988108 w 7988108"/>
              <a:gd name="connsiteY2" fmla="*/ 1737815 h 1739788"/>
              <a:gd name="connsiteX3" fmla="*/ 0 w 7988108"/>
              <a:gd name="connsiteY3" fmla="*/ 1739788 h 1739788"/>
              <a:gd name="connsiteX4" fmla="*/ 0 w 7988108"/>
              <a:gd name="connsiteY4" fmla="*/ 631179 h 1739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8108" h="1739788">
                <a:moveTo>
                  <a:pt x="0" y="631179"/>
                </a:moveTo>
                <a:lnTo>
                  <a:pt x="7986839" y="0"/>
                </a:lnTo>
                <a:lnTo>
                  <a:pt x="7988108" y="1737815"/>
                </a:lnTo>
                <a:lnTo>
                  <a:pt x="0" y="1739788"/>
                </a:lnTo>
                <a:lnTo>
                  <a:pt x="0" y="631179"/>
                </a:lnTo>
                <a:close/>
              </a:path>
            </a:pathLst>
          </a:cu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791363" y="882032"/>
            <a:ext cx="635844" cy="5975968"/>
          </a:xfrm>
          <a:custGeom>
            <a:avLst/>
            <a:gdLst>
              <a:gd name="connsiteX0" fmla="*/ 0 w 623087"/>
              <a:gd name="connsiteY0" fmla="*/ 0 h 5680609"/>
              <a:gd name="connsiteX1" fmla="*/ 623087 w 623087"/>
              <a:gd name="connsiteY1" fmla="*/ 0 h 5680609"/>
              <a:gd name="connsiteX2" fmla="*/ 606902 w 623087"/>
              <a:gd name="connsiteY2" fmla="*/ 5680609 h 5680609"/>
              <a:gd name="connsiteX3" fmla="*/ 0 w 623087"/>
              <a:gd name="connsiteY3" fmla="*/ 5664425 h 5680609"/>
              <a:gd name="connsiteX4" fmla="*/ 0 w 623087"/>
              <a:gd name="connsiteY4" fmla="*/ 0 h 568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87" h="5680609">
                <a:moveTo>
                  <a:pt x="0" y="0"/>
                </a:moveTo>
                <a:lnTo>
                  <a:pt x="623087" y="0"/>
                </a:lnTo>
                <a:lnTo>
                  <a:pt x="606902" y="5680609"/>
                </a:lnTo>
                <a:lnTo>
                  <a:pt x="0" y="5664425"/>
                </a:lnTo>
                <a:lnTo>
                  <a:pt x="0" y="0"/>
                </a:lnTo>
                <a:close/>
              </a:path>
            </a:pathLst>
          </a:custGeom>
          <a:solidFill>
            <a:srgbClr val="70AD47">
              <a:alpha val="25098"/>
            </a:srgbClr>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072439" y="3180170"/>
            <a:ext cx="364142" cy="4046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959150" y="3180170"/>
            <a:ext cx="113289" cy="33177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835625" y="2484255"/>
            <a:ext cx="485522" cy="30749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887590" y="2937409"/>
            <a:ext cx="8091" cy="47743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00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0.8|2.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39422</TotalTime>
  <Words>3858</Words>
  <Application>Microsoft Macintosh PowerPoint</Application>
  <PresentationFormat>Widescreen</PresentationFormat>
  <Paragraphs>512</Paragraphs>
  <Slides>63</Slides>
  <Notes>56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63</vt:i4>
      </vt:variant>
    </vt:vector>
  </HeadingPairs>
  <TitlesOfParts>
    <vt:vector size="77" baseType="lpstr">
      <vt:lpstr>Arial Black</vt:lpstr>
      <vt:lpstr>Calibri</vt:lpstr>
      <vt:lpstr>Cambria Math</vt:lpstr>
      <vt:lpstr>Corbel</vt:lpstr>
      <vt:lpstr>Helvetica</vt:lpstr>
      <vt:lpstr>Mangal</vt:lpstr>
      <vt:lpstr>ＭＳ Ｐゴシック</vt:lpstr>
      <vt:lpstr>Proxima Nova Regular</vt:lpstr>
      <vt:lpstr>Wingdings</vt:lpstr>
      <vt:lpstr>宋体</vt:lpstr>
      <vt:lpstr>微软雅黑</vt:lpstr>
      <vt:lpstr>黑体</vt:lpstr>
      <vt:lpstr>Arial</vt:lpstr>
      <vt:lpstr>Office 主题</vt:lpstr>
      <vt:lpstr>Synthesize for Learning: Joint analysis of 2D images and 3D shapes</vt:lpstr>
      <vt:lpstr>How humans represent 3D in mind?</vt:lpstr>
      <vt:lpstr>Mental rotation</vt:lpstr>
      <vt:lpstr>Shape constancy</vt:lpstr>
      <vt:lpstr>3D Perception is important for robots</vt:lpstr>
      <vt:lpstr>3D Perception is important for robots</vt:lpstr>
      <vt:lpstr>3D Perception is important for robots</vt:lpstr>
      <vt:lpstr>3D Perception is important for robots</vt:lpstr>
      <vt:lpstr>3D Perception is important for robots</vt:lpstr>
      <vt:lpstr>2D-3D lifting by machine learning</vt:lpstr>
      <vt:lpstr>Synthesize for learning: from virtual world to real world</vt:lpstr>
      <vt:lpstr>Synthesize for learning: from virtual world to real world</vt:lpstr>
      <vt:lpstr>Synthesize for learning: from virtual world to real world</vt:lpstr>
      <vt:lpstr>Synthesize for learning: from virtual world to real world</vt:lpstr>
      <vt:lpstr>Machine learning is data hungry</vt:lpstr>
      <vt:lpstr>Status review of 3D datasets</vt:lpstr>
      <vt:lpstr>Status review of 3D datasets</vt:lpstr>
      <vt:lpstr>My work: Build large-scale 3D datasets of objects</vt:lpstr>
      <vt:lpstr>An object-centric 3D knowledge-base</vt:lpstr>
      <vt:lpstr>ShapeNet: a large-scale 3D datasets of objects</vt:lpstr>
      <vt:lpstr>My work: Develop data-driven 3D learning algorithms</vt:lpstr>
      <vt:lpstr>Application 1: 3D viewpoint estimation</vt:lpstr>
      <vt:lpstr>Accurate viewpoint label acquisition is expensive</vt:lpstr>
      <vt:lpstr>PowerPoint Presentation</vt:lpstr>
      <vt:lpstr>PowerPoint Presentation</vt:lpstr>
      <vt:lpstr>A “Data Engineering” journey</vt:lpstr>
      <vt:lpstr>A “Data Engineering” journey</vt:lpstr>
      <vt:lpstr>A “Data Engineering” journey</vt:lpstr>
      <vt:lpstr>A “Data Engineering” journey</vt:lpstr>
      <vt:lpstr>A “Data Engineering” journey</vt:lpstr>
      <vt:lpstr>A “Data Engineering” journey</vt:lpstr>
      <vt:lpstr>A “Data Engineering” journey</vt:lpstr>
      <vt:lpstr>Render for CNN Image Synthesis Pipeline</vt:lpstr>
      <vt:lpstr>2.4M synthesized images for 12 categories</vt:lpstr>
      <vt:lpstr>PowerPoint Presentation</vt:lpstr>
      <vt:lpstr>Results</vt:lpstr>
      <vt:lpstr>Application 2: 3D human pose estimation</vt:lpstr>
      <vt:lpstr>Challenge: clothing variation </vt:lpstr>
      <vt:lpstr>Automatic texture transfer from images to shapes</vt:lpstr>
      <vt:lpstr>PowerPoint Presentation</vt:lpstr>
      <vt:lpstr>Effectiveness of texture augmentation</vt:lpstr>
      <vt:lpstr>Texture transfer for rigid objects </vt:lpstr>
      <vt:lpstr>Domain adaptation between Virtual and Reality</vt:lpstr>
      <vt:lpstr>Adversarial learning based domain adaptation</vt:lpstr>
      <vt:lpstr>Domain adaptation between Virtual and Reality</vt:lpstr>
      <vt:lpstr>Results: 3D human pose estimation</vt:lpstr>
      <vt:lpstr>Application 3: Attention-based object identification</vt:lpstr>
      <vt:lpstr>Background</vt:lpstr>
      <vt:lpstr>Background</vt:lpstr>
      <vt:lpstr>Autonomous object identification</vt:lpstr>
      <vt:lpstr>The main challenge – next-best-view problem</vt:lpstr>
      <vt:lpstr>Simulate For Reinforcement learning</vt:lpstr>
      <vt:lpstr>The general framework</vt:lpstr>
      <vt:lpstr>The general framework</vt:lpstr>
      <vt:lpstr>Attention mechanism</vt:lpstr>
      <vt:lpstr>3D Recurrent Attention Model </vt:lpstr>
      <vt:lpstr>Reinforcement learning needs LOTS of data to train!</vt:lpstr>
      <vt:lpstr>Results</vt:lpstr>
      <vt:lpstr>Results</vt:lpstr>
      <vt:lpstr>Quantitative results</vt:lpstr>
      <vt:lpstr>Reconstructed 3D scene</vt:lpstr>
      <vt:lpstr>Summary</vt:lpstr>
      <vt:lpstr>Thank you!</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Estimating Image Depth from Shape Collections</dc:title>
  <dc:creator>Hao Su</dc:creator>
  <cp:lastModifiedBy>Hao Su</cp:lastModifiedBy>
  <cp:revision>1626</cp:revision>
  <cp:lastPrinted>2016-10-16T12:54:15Z</cp:lastPrinted>
  <dcterms:created xsi:type="dcterms:W3CDTF">2014-07-30T21:45:37Z</dcterms:created>
  <dcterms:modified xsi:type="dcterms:W3CDTF">2016-12-16T00:19:44Z</dcterms:modified>
</cp:coreProperties>
</file>