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7" r:id="rId2"/>
    <p:sldId id="477" r:id="rId3"/>
    <p:sldId id="413" r:id="rId4"/>
    <p:sldId id="366" r:id="rId5"/>
    <p:sldId id="586" r:id="rId6"/>
    <p:sldId id="479" r:id="rId7"/>
    <p:sldId id="484" r:id="rId8"/>
    <p:sldId id="425" r:id="rId9"/>
    <p:sldId id="485" r:id="rId10"/>
    <p:sldId id="465" r:id="rId11"/>
    <p:sldId id="498" r:id="rId12"/>
    <p:sldId id="488" r:id="rId13"/>
    <p:sldId id="491" r:id="rId14"/>
    <p:sldId id="534" r:id="rId15"/>
    <p:sldId id="499" r:id="rId16"/>
    <p:sldId id="585" r:id="rId17"/>
    <p:sldId id="496" r:id="rId18"/>
    <p:sldId id="529" r:id="rId19"/>
    <p:sldId id="580" r:id="rId20"/>
    <p:sldId id="523" r:id="rId21"/>
    <p:sldId id="525" r:id="rId22"/>
    <p:sldId id="527" r:id="rId23"/>
    <p:sldId id="556" r:id="rId24"/>
    <p:sldId id="513" r:id="rId25"/>
    <p:sldId id="514" r:id="rId26"/>
    <p:sldId id="528" r:id="rId27"/>
    <p:sldId id="533" r:id="rId28"/>
    <p:sldId id="535" r:id="rId29"/>
    <p:sldId id="541" r:id="rId30"/>
    <p:sldId id="566" r:id="rId31"/>
    <p:sldId id="568" r:id="rId32"/>
    <p:sldId id="569" r:id="rId33"/>
    <p:sldId id="575" r:id="rId34"/>
    <p:sldId id="547" r:id="rId35"/>
    <p:sldId id="588" r:id="rId36"/>
    <p:sldId id="577" r:id="rId37"/>
    <p:sldId id="581" r:id="rId38"/>
    <p:sldId id="582" r:id="rId39"/>
    <p:sldId id="567" r:id="rId40"/>
    <p:sldId id="559" r:id="rId41"/>
    <p:sldId id="560" r:id="rId42"/>
    <p:sldId id="562" r:id="rId43"/>
    <p:sldId id="579" r:id="rId44"/>
    <p:sldId id="564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A50021"/>
    <a:srgbClr val="336600"/>
    <a:srgbClr val="0000FF"/>
    <a:srgbClr val="E2E2F6"/>
    <a:srgbClr val="DCFFB9"/>
    <a:srgbClr val="DCEEF0"/>
    <a:srgbClr val="99CC00"/>
    <a:srgbClr val="663300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3" autoAdjust="0"/>
    <p:restoredTop sz="97546" autoAdjust="0"/>
  </p:normalViewPr>
  <p:slideViewPr>
    <p:cSldViewPr>
      <p:cViewPr varScale="1">
        <p:scale>
          <a:sx n="89" d="100"/>
          <a:sy n="89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0ECA4-B69A-4B25-A217-8B08CB559D4A}" type="datetimeFigureOut">
              <a:rPr lang="en-US" smtClean="0"/>
              <a:pPr/>
              <a:t>3/1/2012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7857A-0A9C-4B8B-8C10-1F74C11A6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EE7C7EC-622F-4784-ACA2-46CEE0EBB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60C8A-ECB7-48A0-8763-62402335701D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60C8A-ECB7-48A0-8763-62402335701D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176611-5C5E-46EA-812D-9D110F093088}" type="slidenum">
              <a:rPr lang="en-US"/>
              <a:pPr/>
              <a:t>29</a:t>
            </a:fld>
            <a:endParaRPr lang="en-US"/>
          </a:p>
        </p:txBody>
      </p:sp>
      <p:sp>
        <p:nvSpPr>
          <p:cNvPr id="97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5A13F-337C-4584-BC30-4AB093526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EB04D-3F2B-4779-9CBB-401CF868C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2B061-1D48-4538-B215-5719F93FF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E2BF1-9DE2-4EC6-9892-A64F0332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06D6C-897F-4544-8F60-60D9B2806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32DE-44DA-4860-AD17-18E962056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B52F8-03FD-4DFE-AC93-714914BE4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AB253-00D2-4BC0-A6F2-12E9787C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21550-3F07-44D7-B6E8-46B7D6F2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16FBA-9528-438B-ABE2-ABAC65FAD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03BE4-674F-4102-97DE-C111EDA14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805C43B-38EB-4BEA-BF80-275CB451A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latombe\Desktop\jc\videos\hivV1.mpeg" TargetMode="External"/><Relationship Id="rId2" Type="http://schemas.openxmlformats.org/officeDocument/2006/relationships/video" Target="file:///C:\Users\latombe\Desktop\jc\videos\hivall.mpeg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atombe\Desktop\jc\videos\hivall.mpeg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latombe\Desktop\jc\videos\chipsi_rle85.avi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latombe\Desktop\jc\videos\chipsi_rle85.avi" TargetMode="External"/><Relationship Id="rId1" Type="http://schemas.openxmlformats.org/officeDocument/2006/relationships/video" Target="file:///C:\Users\latombe\Desktop\jc\videos\irb_vwbody.avi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latombe\Desktop\jc\videos\RandomWalk6Flat.mpeg" TargetMode="Externa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latombe\Desktop\jc\papers\folded-sampling\figures\2lao_init_targ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6146800" cy="4610100"/>
          </a:xfrm>
          <a:prstGeom prst="rect">
            <a:avLst/>
          </a:prstGeom>
          <a:noFill/>
        </p:spPr>
      </p:pic>
      <p:sp>
        <p:nvSpPr>
          <p:cNvPr id="205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990600"/>
            <a:ext cx="8991600" cy="1219200"/>
          </a:xfrm>
          <a:noFill/>
        </p:spPr>
        <p:txBody>
          <a:bodyPr/>
          <a:lstStyle/>
          <a:p>
            <a:r>
              <a:rPr lang="en-US" sz="4800" b="1" dirty="0" smtClean="0">
                <a:solidFill>
                  <a:schemeClr val="accent6"/>
                </a:solidFill>
                <a:latin typeface="Comic Sans MS" pitchFamily="66" charset="0"/>
                <a:cs typeface="Calibri" pitchFamily="34" charset="0"/>
              </a:rPr>
              <a:t>Study of Protein Motion</a:t>
            </a:r>
            <a:endParaRPr lang="en-US" sz="4800" dirty="0">
              <a:solidFill>
                <a:schemeClr val="accent6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205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172200"/>
            <a:ext cx="2133600" cy="476250"/>
          </a:xfrm>
          <a:noFill/>
        </p:spPr>
        <p:txBody>
          <a:bodyPr/>
          <a:lstStyle/>
          <a:p>
            <a:fld id="{BD5C92C6-A17E-4879-86BD-49926A46AAA2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2"/>
                </a:solidFill>
                <a:latin typeface="Comic Sans MS" pitchFamily="66" charset="0"/>
              </a:rPr>
              <a:t>Timescales of Protein Motion</a:t>
            </a:r>
          </a:p>
        </p:txBody>
      </p:sp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3AACA3-1FE1-4F75-A686-4AE1785E9C88}" type="slidenum">
              <a:rPr lang="en-US" smtClean="0"/>
              <a:pPr/>
              <a:t>10</a:t>
            </a:fld>
            <a:endParaRPr lang="en-US" dirty="0" smtClean="0"/>
          </a:p>
        </p:txBody>
      </p:sp>
      <p:grpSp>
        <p:nvGrpSpPr>
          <p:cNvPr id="55" name="Group 39"/>
          <p:cNvGrpSpPr>
            <a:grpSpLocks/>
          </p:cNvGrpSpPr>
          <p:nvPr/>
        </p:nvGrpSpPr>
        <p:grpSpPr bwMode="auto">
          <a:xfrm>
            <a:off x="304800" y="1600200"/>
            <a:ext cx="8001000" cy="2525713"/>
            <a:chOff x="304800" y="1457325"/>
            <a:chExt cx="8001000" cy="2525713"/>
          </a:xfrm>
        </p:grpSpPr>
        <p:grpSp>
          <p:nvGrpSpPr>
            <p:cNvPr id="56" name="Group 41"/>
            <p:cNvGrpSpPr>
              <a:grpSpLocks/>
            </p:cNvGrpSpPr>
            <p:nvPr/>
          </p:nvGrpSpPr>
          <p:grpSpPr bwMode="auto">
            <a:xfrm>
              <a:off x="685800" y="1981200"/>
              <a:ext cx="7389813" cy="539750"/>
              <a:chOff x="1060400" y="2282651"/>
              <a:chExt cx="7015386" cy="539130"/>
            </a:xfrm>
          </p:grpSpPr>
          <p:sp>
            <p:nvSpPr>
              <p:cNvPr id="74" name="Rectangle 7"/>
              <p:cNvSpPr>
                <a:spLocks/>
              </p:cNvSpPr>
              <p:nvPr/>
            </p:nvSpPr>
            <p:spPr bwMode="auto">
              <a:xfrm>
                <a:off x="1060400" y="2282651"/>
                <a:ext cx="7015386" cy="539130"/>
              </a:xfrm>
              <a:prstGeom prst="rect">
                <a:avLst/>
              </a:prstGeom>
              <a:gradFill rotWithShape="0">
                <a:gsLst>
                  <a:gs pos="0">
                    <a:srgbClr val="FF8200"/>
                  </a:gs>
                  <a:gs pos="100000">
                    <a:srgbClr val="00008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5" name="Rectangle 8"/>
              <p:cNvSpPr>
                <a:spLocks/>
              </p:cNvSpPr>
              <p:nvPr/>
            </p:nvSpPr>
            <p:spPr bwMode="auto">
              <a:xfrm>
                <a:off x="1060401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6" name="Rectangle 9"/>
              <p:cNvSpPr>
                <a:spLocks/>
              </p:cNvSpPr>
              <p:nvPr/>
            </p:nvSpPr>
            <p:spPr bwMode="auto">
              <a:xfrm>
                <a:off x="1499071" y="2282651"/>
                <a:ext cx="437555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7" name="Rectangle 10"/>
              <p:cNvSpPr>
                <a:spLocks/>
              </p:cNvSpPr>
              <p:nvPr/>
            </p:nvSpPr>
            <p:spPr bwMode="auto">
              <a:xfrm>
                <a:off x="1936626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8" name="Rectangle 11"/>
              <p:cNvSpPr>
                <a:spLocks/>
              </p:cNvSpPr>
              <p:nvPr/>
            </p:nvSpPr>
            <p:spPr bwMode="auto">
              <a:xfrm>
                <a:off x="2375297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9" name="Rectangle 12"/>
              <p:cNvSpPr>
                <a:spLocks/>
              </p:cNvSpPr>
              <p:nvPr/>
            </p:nvSpPr>
            <p:spPr bwMode="auto">
              <a:xfrm>
                <a:off x="2813968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0" name="Rectangle 13"/>
              <p:cNvSpPr>
                <a:spLocks/>
              </p:cNvSpPr>
              <p:nvPr/>
            </p:nvSpPr>
            <p:spPr bwMode="auto">
              <a:xfrm>
                <a:off x="3252639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1" name="Rectangle 14"/>
              <p:cNvSpPr>
                <a:spLocks/>
              </p:cNvSpPr>
              <p:nvPr/>
            </p:nvSpPr>
            <p:spPr bwMode="auto">
              <a:xfrm>
                <a:off x="3691310" y="2282651"/>
                <a:ext cx="437555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2" name="Rectangle 15"/>
              <p:cNvSpPr>
                <a:spLocks/>
              </p:cNvSpPr>
              <p:nvPr/>
            </p:nvSpPr>
            <p:spPr bwMode="auto">
              <a:xfrm>
                <a:off x="4128865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3" name="Rectangle 16"/>
              <p:cNvSpPr>
                <a:spLocks/>
              </p:cNvSpPr>
              <p:nvPr/>
            </p:nvSpPr>
            <p:spPr bwMode="auto">
              <a:xfrm>
                <a:off x="4567535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4" name="Rectangle 17"/>
              <p:cNvSpPr>
                <a:spLocks/>
              </p:cNvSpPr>
              <p:nvPr/>
            </p:nvSpPr>
            <p:spPr bwMode="auto">
              <a:xfrm>
                <a:off x="5006207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5" name="Rectangle 18"/>
              <p:cNvSpPr>
                <a:spLocks/>
              </p:cNvSpPr>
              <p:nvPr/>
            </p:nvSpPr>
            <p:spPr bwMode="auto">
              <a:xfrm>
                <a:off x="5444877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6" name="Rectangle 19"/>
              <p:cNvSpPr>
                <a:spLocks/>
              </p:cNvSpPr>
              <p:nvPr/>
            </p:nvSpPr>
            <p:spPr bwMode="auto">
              <a:xfrm>
                <a:off x="5883548" y="2282651"/>
                <a:ext cx="437555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7" name="Rectangle 20"/>
              <p:cNvSpPr>
                <a:spLocks/>
              </p:cNvSpPr>
              <p:nvPr/>
            </p:nvSpPr>
            <p:spPr bwMode="auto">
              <a:xfrm>
                <a:off x="6321103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8" name="Rectangle 21"/>
              <p:cNvSpPr>
                <a:spLocks/>
              </p:cNvSpPr>
              <p:nvPr/>
            </p:nvSpPr>
            <p:spPr bwMode="auto">
              <a:xfrm>
                <a:off x="6759774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9" name="Rectangle 22"/>
              <p:cNvSpPr>
                <a:spLocks/>
              </p:cNvSpPr>
              <p:nvPr/>
            </p:nvSpPr>
            <p:spPr bwMode="auto">
              <a:xfrm>
                <a:off x="7198445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90" name="Rectangle 23"/>
              <p:cNvSpPr>
                <a:spLocks/>
              </p:cNvSpPr>
              <p:nvPr/>
            </p:nvSpPr>
            <p:spPr bwMode="auto">
              <a:xfrm>
                <a:off x="7637115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</p:grpSp>
        <p:sp>
          <p:nvSpPr>
            <p:cNvPr id="57" name="Rectangle 24"/>
            <p:cNvSpPr>
              <a:spLocks/>
            </p:cNvSpPr>
            <p:nvPr/>
          </p:nvSpPr>
          <p:spPr bwMode="auto">
            <a:xfrm>
              <a:off x="622300" y="2700338"/>
              <a:ext cx="1054100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-15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femtosec</a:t>
              </a:r>
            </a:p>
          </p:txBody>
        </p:sp>
        <p:sp>
          <p:nvSpPr>
            <p:cNvPr id="58" name="Rectangle 25"/>
            <p:cNvSpPr>
              <a:spLocks/>
            </p:cNvSpPr>
            <p:nvPr/>
          </p:nvSpPr>
          <p:spPr bwMode="auto">
            <a:xfrm>
              <a:off x="1949450" y="2700338"/>
              <a:ext cx="857250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-12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picosec</a:t>
              </a:r>
            </a:p>
          </p:txBody>
        </p:sp>
        <p:sp>
          <p:nvSpPr>
            <p:cNvPr id="59" name="Rectangle 26"/>
            <p:cNvSpPr>
              <a:spLocks/>
            </p:cNvSpPr>
            <p:nvPr/>
          </p:nvSpPr>
          <p:spPr bwMode="auto">
            <a:xfrm>
              <a:off x="3338513" y="2700338"/>
              <a:ext cx="928687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-9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nanosec</a:t>
              </a:r>
            </a:p>
          </p:txBody>
        </p:sp>
        <p:sp>
          <p:nvSpPr>
            <p:cNvPr id="60" name="Rectangle 27"/>
            <p:cNvSpPr>
              <a:spLocks/>
            </p:cNvSpPr>
            <p:nvPr/>
          </p:nvSpPr>
          <p:spPr bwMode="auto">
            <a:xfrm>
              <a:off x="4713288" y="2700338"/>
              <a:ext cx="1001712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-6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microsec</a:t>
              </a:r>
            </a:p>
          </p:txBody>
        </p:sp>
        <p:sp>
          <p:nvSpPr>
            <p:cNvPr id="61" name="Rectangle 28"/>
            <p:cNvSpPr>
              <a:spLocks/>
            </p:cNvSpPr>
            <p:nvPr/>
          </p:nvSpPr>
          <p:spPr bwMode="auto">
            <a:xfrm>
              <a:off x="5969000" y="2700338"/>
              <a:ext cx="889000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-3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millisec</a:t>
              </a:r>
            </a:p>
          </p:txBody>
        </p:sp>
        <p:sp>
          <p:nvSpPr>
            <p:cNvPr id="62" name="Rectangle 29"/>
            <p:cNvSpPr>
              <a:spLocks/>
            </p:cNvSpPr>
            <p:nvPr/>
          </p:nvSpPr>
          <p:spPr bwMode="auto">
            <a:xfrm>
              <a:off x="7270750" y="2700338"/>
              <a:ext cx="1030288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0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seconds</a:t>
              </a:r>
            </a:p>
          </p:txBody>
        </p:sp>
        <p:sp>
          <p:nvSpPr>
            <p:cNvPr id="63" name="Rectangle 30"/>
            <p:cNvSpPr>
              <a:spLocks/>
            </p:cNvSpPr>
            <p:nvPr/>
          </p:nvSpPr>
          <p:spPr bwMode="auto">
            <a:xfrm>
              <a:off x="501650" y="1457325"/>
              <a:ext cx="1098550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Bond/atomic 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vibration</a:t>
              </a:r>
            </a:p>
          </p:txBody>
        </p:sp>
        <p:sp>
          <p:nvSpPr>
            <p:cNvPr id="64" name="Rectangle 32"/>
            <p:cNvSpPr>
              <a:spLocks/>
            </p:cNvSpPr>
            <p:nvPr/>
          </p:nvSpPr>
          <p:spPr bwMode="auto">
            <a:xfrm>
              <a:off x="2695575" y="1457325"/>
              <a:ext cx="1071563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Water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dynamics</a:t>
              </a:r>
            </a:p>
          </p:txBody>
        </p:sp>
        <p:sp>
          <p:nvSpPr>
            <p:cNvPr id="65" name="Rectangle 33"/>
            <p:cNvSpPr>
              <a:spLocks/>
            </p:cNvSpPr>
            <p:nvPr/>
          </p:nvSpPr>
          <p:spPr bwMode="auto">
            <a:xfrm>
              <a:off x="4044950" y="1457325"/>
              <a:ext cx="709613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Helix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forms</a:t>
              </a:r>
            </a:p>
          </p:txBody>
        </p:sp>
        <p:sp>
          <p:nvSpPr>
            <p:cNvPr id="66" name="Rectangle 34"/>
            <p:cNvSpPr>
              <a:spLocks/>
            </p:cNvSpPr>
            <p:nvPr/>
          </p:nvSpPr>
          <p:spPr bwMode="auto">
            <a:xfrm>
              <a:off x="4811713" y="1457325"/>
              <a:ext cx="1331912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Fast correlated</a:t>
              </a:r>
              <a:b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</a:br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conf change</a:t>
              </a:r>
            </a:p>
          </p:txBody>
        </p:sp>
        <p:sp>
          <p:nvSpPr>
            <p:cNvPr id="67" name="Rectangle 35"/>
            <p:cNvSpPr>
              <a:spLocks/>
            </p:cNvSpPr>
            <p:nvPr/>
          </p:nvSpPr>
          <p:spPr bwMode="auto">
            <a:xfrm>
              <a:off x="4724400" y="3203575"/>
              <a:ext cx="949325" cy="7794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long 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MD run</a:t>
              </a:r>
            </a:p>
          </p:txBody>
        </p:sp>
        <p:sp>
          <p:nvSpPr>
            <p:cNvPr id="68" name="Rectangle 36"/>
            <p:cNvSpPr>
              <a:spLocks/>
            </p:cNvSpPr>
            <p:nvPr/>
          </p:nvSpPr>
          <p:spPr bwMode="auto">
            <a:xfrm>
              <a:off x="5943600" y="3203575"/>
              <a:ext cx="914400" cy="7794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 dirty="0">
                  <a:solidFill>
                    <a:srgbClr val="FF0000"/>
                  </a:solidFill>
                  <a:latin typeface="Comic Sans MS" pitchFamily="66" charset="0"/>
                  <a:ea typeface="Helvetica Neue Light"/>
                  <a:cs typeface="Helvetica Neue Light"/>
                </a:rPr>
                <a:t>where we</a:t>
              </a:r>
            </a:p>
            <a:p>
              <a:pPr marL="26988"/>
              <a:r>
                <a:rPr lang="en-US" sz="1300" dirty="0">
                  <a:solidFill>
                    <a:srgbClr val="FF0000"/>
                  </a:solidFill>
                  <a:latin typeface="Comic Sans MS" pitchFamily="66" charset="0"/>
                  <a:ea typeface="Helvetica Neue Light"/>
                  <a:cs typeface="Helvetica Neue Light"/>
                </a:rPr>
                <a:t>need to be</a:t>
              </a:r>
            </a:p>
          </p:txBody>
        </p:sp>
        <p:sp>
          <p:nvSpPr>
            <p:cNvPr id="69" name="Rectangle 37"/>
            <p:cNvSpPr>
              <a:spLocks/>
            </p:cNvSpPr>
            <p:nvPr/>
          </p:nvSpPr>
          <p:spPr bwMode="auto">
            <a:xfrm>
              <a:off x="609600" y="3205163"/>
              <a:ext cx="914400" cy="4556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MD step</a:t>
              </a:r>
            </a:p>
          </p:txBody>
        </p:sp>
        <p:sp>
          <p:nvSpPr>
            <p:cNvPr id="70" name="Rectangle 38"/>
            <p:cNvSpPr>
              <a:spLocks/>
            </p:cNvSpPr>
            <p:nvPr/>
          </p:nvSpPr>
          <p:spPr bwMode="auto">
            <a:xfrm>
              <a:off x="7315200" y="3203575"/>
              <a:ext cx="990600" cy="533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 dirty="0">
                  <a:solidFill>
                    <a:srgbClr val="FF0000"/>
                  </a:solidFill>
                  <a:latin typeface="Comic Sans MS" pitchFamily="66" charset="0"/>
                  <a:ea typeface="Helvetica Neue Light"/>
                  <a:cs typeface="Helvetica Neue Light"/>
                </a:rPr>
                <a:t>where we’d</a:t>
              </a:r>
            </a:p>
            <a:p>
              <a:pPr marL="26988"/>
              <a:r>
                <a:rPr lang="en-US" sz="1300" dirty="0">
                  <a:solidFill>
                    <a:srgbClr val="FF0000"/>
                  </a:solidFill>
                  <a:latin typeface="Comic Sans MS" pitchFamily="66" charset="0"/>
                  <a:ea typeface="Helvetica Neue Light"/>
                  <a:cs typeface="Helvetica Neue Light"/>
                </a:rPr>
                <a:t>love to be</a:t>
              </a:r>
            </a:p>
          </p:txBody>
        </p:sp>
        <p:sp>
          <p:nvSpPr>
            <p:cNvPr id="71" name="Rectangle 39"/>
            <p:cNvSpPr>
              <a:spLocks/>
            </p:cNvSpPr>
            <p:nvPr/>
          </p:nvSpPr>
          <p:spPr bwMode="auto">
            <a:xfrm>
              <a:off x="6858000" y="1457325"/>
              <a:ext cx="1331913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Slow</a:t>
              </a:r>
              <a:b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</a:br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conf change</a:t>
              </a:r>
            </a:p>
          </p:txBody>
        </p:sp>
        <p:sp>
          <p:nvSpPr>
            <p:cNvPr id="72" name="TextBox 40"/>
            <p:cNvSpPr txBox="1">
              <a:spLocks noChangeArrowheads="1"/>
            </p:cNvSpPr>
            <p:nvPr/>
          </p:nvSpPr>
          <p:spPr bwMode="auto">
            <a:xfrm>
              <a:off x="304800" y="3429000"/>
              <a:ext cx="1841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1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73" name="Rectangle 35"/>
            <p:cNvSpPr>
              <a:spLocks/>
            </p:cNvSpPr>
            <p:nvPr/>
          </p:nvSpPr>
          <p:spPr bwMode="auto">
            <a:xfrm>
              <a:off x="3352800" y="3200400"/>
              <a:ext cx="949325" cy="7794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one-day 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MD run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457200" y="1362075"/>
            <a:ext cx="7908925" cy="2468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7467600" y="3810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[</a:t>
            </a:r>
            <a:r>
              <a:rPr lang="en-US" dirty="0" err="1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Pande</a:t>
            </a:r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]</a:t>
            </a:r>
            <a:endParaRPr lang="en-US" dirty="0">
              <a:solidFill>
                <a:schemeClr val="accent1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4" name="hivall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685800" y="4114800"/>
            <a:ext cx="2895600" cy="2171700"/>
          </a:xfrm>
          <a:prstGeom prst="rect">
            <a:avLst/>
          </a:prstGeom>
        </p:spPr>
      </p:pic>
      <p:pic>
        <p:nvPicPr>
          <p:cNvPr id="95" name="hivV1.mpe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5410200" y="4191000"/>
            <a:ext cx="2895600" cy="1990725"/>
          </a:xfrm>
          <a:prstGeom prst="rect">
            <a:avLst/>
          </a:prstGeom>
        </p:spPr>
      </p:pic>
      <p:sp>
        <p:nvSpPr>
          <p:cNvPr id="96" name="Text Box 5"/>
          <p:cNvSpPr txBox="1">
            <a:spLocks noChangeArrowheads="1"/>
          </p:cNvSpPr>
          <p:nvPr/>
        </p:nvSpPr>
        <p:spPr bwMode="auto">
          <a:xfrm>
            <a:off x="3657600" y="6172200"/>
            <a:ext cx="18036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Comic Sans MS" pitchFamily="66" charset="0"/>
              </a:rPr>
              <a:t>HIV-1 protease </a:t>
            </a:r>
            <a:r>
              <a:rPr lang="en-US" sz="1200" dirty="0" smtClean="0">
                <a:latin typeface="Comic Sans MS" pitchFamily="66" charset="0"/>
              </a:rPr>
              <a:t/>
            </a:r>
            <a:br>
              <a:rPr lang="en-US" sz="1200" dirty="0" smtClean="0">
                <a:latin typeface="Comic Sans MS" pitchFamily="66" charset="0"/>
              </a:rPr>
            </a:b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[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courtesy L.E.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Kavraki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]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0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video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2"/>
                </a:solidFill>
                <a:latin typeface="Comic Sans MS" pitchFamily="66" charset="0"/>
              </a:rPr>
              <a:t>How can one access directly to relevant timescales?</a:t>
            </a:r>
          </a:p>
        </p:txBody>
      </p:sp>
      <p:sp>
        <p:nvSpPr>
          <p:cNvPr id="51" name="Content Placeholder 50"/>
          <p:cNvSpPr>
            <a:spLocks noGrp="1"/>
          </p:cNvSpPr>
          <p:nvPr>
            <p:ph idx="1"/>
          </p:nvPr>
        </p:nvSpPr>
        <p:spPr>
          <a:xfrm>
            <a:off x="304800" y="4114800"/>
            <a:ext cx="8458200" cy="1477963"/>
          </a:xfrm>
        </p:spPr>
        <p:txBody>
          <a:bodyPr/>
          <a:lstStyle/>
          <a:p>
            <a:pPr>
              <a:buClr>
                <a:srgbClr val="663300"/>
              </a:buClr>
              <a:buFont typeface="Wingdings" pitchFamily="2" charset="2"/>
              <a:buChar char="§"/>
            </a:pPr>
            <a:r>
              <a:rPr lang="en-US" sz="2800" dirty="0" smtClean="0">
                <a:latin typeface="Comic Sans MS" pitchFamily="66" charset="0"/>
              </a:rPr>
              <a:t>Simulating a protein over a nanosecond timescale is like simulating human locomotion over a </a:t>
            </a:r>
            <a:r>
              <a:rPr lang="en-US" sz="2800" dirty="0" smtClean="0">
                <a:latin typeface="Comic Sans MS" pitchFamily="66" charset="0"/>
              </a:rPr>
              <a:t>tiny fraction </a:t>
            </a:r>
            <a:r>
              <a:rPr lang="en-US" sz="2800" dirty="0" smtClean="0">
                <a:latin typeface="Comic Sans MS" pitchFamily="66" charset="0"/>
              </a:rPr>
              <a:t>of a </a:t>
            </a:r>
            <a:r>
              <a:rPr lang="en-US" sz="2800" dirty="0" smtClean="0">
                <a:latin typeface="Comic Sans MS" pitchFamily="66" charset="0"/>
              </a:rPr>
              <a:t>footstep, or like trying to understand how to reach the Moon by jumping 1.5 feet in the air.</a:t>
            </a:r>
            <a:endParaRPr lang="en-US" sz="2800" dirty="0" smtClean="0">
              <a:latin typeface="Comic Sans MS" pitchFamily="66" charset="0"/>
            </a:endParaRPr>
          </a:p>
        </p:txBody>
      </p:sp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3AACA3-1FE1-4F75-A686-4AE1785E9C88}" type="slidenum">
              <a:rPr lang="en-US" smtClean="0"/>
              <a:pPr/>
              <a:t>11</a:t>
            </a:fld>
            <a:endParaRPr lang="en-US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04800" y="1600200"/>
            <a:ext cx="8001000" cy="2525713"/>
            <a:chOff x="304800" y="1457325"/>
            <a:chExt cx="8001000" cy="2525713"/>
          </a:xfrm>
        </p:grpSpPr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685800" y="1981200"/>
              <a:ext cx="7389813" cy="539750"/>
              <a:chOff x="1060400" y="2282651"/>
              <a:chExt cx="7015386" cy="539130"/>
            </a:xfrm>
          </p:grpSpPr>
          <p:sp>
            <p:nvSpPr>
              <p:cNvPr id="74" name="Rectangle 7"/>
              <p:cNvSpPr>
                <a:spLocks/>
              </p:cNvSpPr>
              <p:nvPr/>
            </p:nvSpPr>
            <p:spPr bwMode="auto">
              <a:xfrm>
                <a:off x="1060400" y="2282651"/>
                <a:ext cx="7015386" cy="539130"/>
              </a:xfrm>
              <a:prstGeom prst="rect">
                <a:avLst/>
              </a:prstGeom>
              <a:gradFill rotWithShape="0">
                <a:gsLst>
                  <a:gs pos="0">
                    <a:srgbClr val="FF8200"/>
                  </a:gs>
                  <a:gs pos="100000">
                    <a:srgbClr val="00008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5" name="Rectangle 8"/>
              <p:cNvSpPr>
                <a:spLocks/>
              </p:cNvSpPr>
              <p:nvPr/>
            </p:nvSpPr>
            <p:spPr bwMode="auto">
              <a:xfrm>
                <a:off x="1060401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6" name="Rectangle 9"/>
              <p:cNvSpPr>
                <a:spLocks/>
              </p:cNvSpPr>
              <p:nvPr/>
            </p:nvSpPr>
            <p:spPr bwMode="auto">
              <a:xfrm>
                <a:off x="1499071" y="2282651"/>
                <a:ext cx="437555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7" name="Rectangle 10"/>
              <p:cNvSpPr>
                <a:spLocks/>
              </p:cNvSpPr>
              <p:nvPr/>
            </p:nvSpPr>
            <p:spPr bwMode="auto">
              <a:xfrm>
                <a:off x="1936626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8" name="Rectangle 11"/>
              <p:cNvSpPr>
                <a:spLocks/>
              </p:cNvSpPr>
              <p:nvPr/>
            </p:nvSpPr>
            <p:spPr bwMode="auto">
              <a:xfrm>
                <a:off x="2375297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79" name="Rectangle 12"/>
              <p:cNvSpPr>
                <a:spLocks/>
              </p:cNvSpPr>
              <p:nvPr/>
            </p:nvSpPr>
            <p:spPr bwMode="auto">
              <a:xfrm>
                <a:off x="2813968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0" name="Rectangle 13"/>
              <p:cNvSpPr>
                <a:spLocks/>
              </p:cNvSpPr>
              <p:nvPr/>
            </p:nvSpPr>
            <p:spPr bwMode="auto">
              <a:xfrm>
                <a:off x="3252639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1" name="Rectangle 14"/>
              <p:cNvSpPr>
                <a:spLocks/>
              </p:cNvSpPr>
              <p:nvPr/>
            </p:nvSpPr>
            <p:spPr bwMode="auto">
              <a:xfrm>
                <a:off x="3691310" y="2282651"/>
                <a:ext cx="437555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2" name="Rectangle 15"/>
              <p:cNvSpPr>
                <a:spLocks/>
              </p:cNvSpPr>
              <p:nvPr/>
            </p:nvSpPr>
            <p:spPr bwMode="auto">
              <a:xfrm>
                <a:off x="4128865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3" name="Rectangle 16"/>
              <p:cNvSpPr>
                <a:spLocks/>
              </p:cNvSpPr>
              <p:nvPr/>
            </p:nvSpPr>
            <p:spPr bwMode="auto">
              <a:xfrm>
                <a:off x="4567535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4" name="Rectangle 17"/>
              <p:cNvSpPr>
                <a:spLocks/>
              </p:cNvSpPr>
              <p:nvPr/>
            </p:nvSpPr>
            <p:spPr bwMode="auto">
              <a:xfrm>
                <a:off x="5006207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5" name="Rectangle 18"/>
              <p:cNvSpPr>
                <a:spLocks/>
              </p:cNvSpPr>
              <p:nvPr/>
            </p:nvSpPr>
            <p:spPr bwMode="auto">
              <a:xfrm>
                <a:off x="5444877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6" name="Rectangle 19"/>
              <p:cNvSpPr>
                <a:spLocks/>
              </p:cNvSpPr>
              <p:nvPr/>
            </p:nvSpPr>
            <p:spPr bwMode="auto">
              <a:xfrm>
                <a:off x="5883548" y="2282651"/>
                <a:ext cx="437555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7" name="Rectangle 20"/>
              <p:cNvSpPr>
                <a:spLocks/>
              </p:cNvSpPr>
              <p:nvPr/>
            </p:nvSpPr>
            <p:spPr bwMode="auto">
              <a:xfrm>
                <a:off x="6321103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8" name="Rectangle 21"/>
              <p:cNvSpPr>
                <a:spLocks/>
              </p:cNvSpPr>
              <p:nvPr/>
            </p:nvSpPr>
            <p:spPr bwMode="auto">
              <a:xfrm>
                <a:off x="6759774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89" name="Rectangle 22"/>
              <p:cNvSpPr>
                <a:spLocks/>
              </p:cNvSpPr>
              <p:nvPr/>
            </p:nvSpPr>
            <p:spPr bwMode="auto">
              <a:xfrm>
                <a:off x="7198445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90" name="Rectangle 23"/>
              <p:cNvSpPr>
                <a:spLocks/>
              </p:cNvSpPr>
              <p:nvPr/>
            </p:nvSpPr>
            <p:spPr bwMode="auto">
              <a:xfrm>
                <a:off x="7637115" y="2282651"/>
                <a:ext cx="438671" cy="5391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</p:grpSp>
        <p:sp>
          <p:nvSpPr>
            <p:cNvPr id="57" name="Rectangle 24"/>
            <p:cNvSpPr>
              <a:spLocks/>
            </p:cNvSpPr>
            <p:nvPr/>
          </p:nvSpPr>
          <p:spPr bwMode="auto">
            <a:xfrm>
              <a:off x="622300" y="2700338"/>
              <a:ext cx="1054100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-15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femtosec</a:t>
              </a:r>
            </a:p>
          </p:txBody>
        </p:sp>
        <p:sp>
          <p:nvSpPr>
            <p:cNvPr id="58" name="Rectangle 25"/>
            <p:cNvSpPr>
              <a:spLocks/>
            </p:cNvSpPr>
            <p:nvPr/>
          </p:nvSpPr>
          <p:spPr bwMode="auto">
            <a:xfrm>
              <a:off x="1949450" y="2700338"/>
              <a:ext cx="857250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-12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picosec</a:t>
              </a:r>
            </a:p>
          </p:txBody>
        </p:sp>
        <p:sp>
          <p:nvSpPr>
            <p:cNvPr id="59" name="Rectangle 26"/>
            <p:cNvSpPr>
              <a:spLocks/>
            </p:cNvSpPr>
            <p:nvPr/>
          </p:nvSpPr>
          <p:spPr bwMode="auto">
            <a:xfrm>
              <a:off x="3338513" y="2700338"/>
              <a:ext cx="928687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-9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nanosec</a:t>
              </a:r>
            </a:p>
          </p:txBody>
        </p:sp>
        <p:sp>
          <p:nvSpPr>
            <p:cNvPr id="60" name="Rectangle 27"/>
            <p:cNvSpPr>
              <a:spLocks/>
            </p:cNvSpPr>
            <p:nvPr/>
          </p:nvSpPr>
          <p:spPr bwMode="auto">
            <a:xfrm>
              <a:off x="4713288" y="2700338"/>
              <a:ext cx="1001712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-6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microsec</a:t>
              </a:r>
            </a:p>
          </p:txBody>
        </p:sp>
        <p:sp>
          <p:nvSpPr>
            <p:cNvPr id="61" name="Rectangle 28"/>
            <p:cNvSpPr>
              <a:spLocks/>
            </p:cNvSpPr>
            <p:nvPr/>
          </p:nvSpPr>
          <p:spPr bwMode="auto">
            <a:xfrm>
              <a:off x="5969000" y="2700338"/>
              <a:ext cx="889000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-3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millisec</a:t>
              </a:r>
            </a:p>
          </p:txBody>
        </p:sp>
        <p:sp>
          <p:nvSpPr>
            <p:cNvPr id="62" name="Rectangle 29"/>
            <p:cNvSpPr>
              <a:spLocks/>
            </p:cNvSpPr>
            <p:nvPr/>
          </p:nvSpPr>
          <p:spPr bwMode="auto">
            <a:xfrm>
              <a:off x="7270750" y="2700338"/>
              <a:ext cx="1030288" cy="884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10</a:t>
              </a:r>
              <a:r>
                <a:rPr lang="en-US" sz="1700" baseline="30000">
                  <a:latin typeface="Comic Sans MS" pitchFamily="66" charset="0"/>
                  <a:ea typeface="Helvetica Neue Light"/>
                  <a:cs typeface="Helvetica Neue Light"/>
                </a:rPr>
                <a:t>0</a:t>
              </a:r>
            </a:p>
            <a:p>
              <a:pPr marL="26988"/>
              <a:r>
                <a:rPr lang="en-US" sz="1700">
                  <a:latin typeface="Comic Sans MS" pitchFamily="66" charset="0"/>
                  <a:ea typeface="Helvetica Neue Light"/>
                  <a:cs typeface="Helvetica Neue Light"/>
                </a:rPr>
                <a:t>seconds</a:t>
              </a:r>
            </a:p>
          </p:txBody>
        </p:sp>
        <p:sp>
          <p:nvSpPr>
            <p:cNvPr id="63" name="Rectangle 30"/>
            <p:cNvSpPr>
              <a:spLocks/>
            </p:cNvSpPr>
            <p:nvPr/>
          </p:nvSpPr>
          <p:spPr bwMode="auto">
            <a:xfrm>
              <a:off x="501650" y="1457325"/>
              <a:ext cx="1098550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Bond/atomic 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vibration</a:t>
              </a:r>
            </a:p>
          </p:txBody>
        </p:sp>
        <p:sp>
          <p:nvSpPr>
            <p:cNvPr id="64" name="Rectangle 32"/>
            <p:cNvSpPr>
              <a:spLocks/>
            </p:cNvSpPr>
            <p:nvPr/>
          </p:nvSpPr>
          <p:spPr bwMode="auto">
            <a:xfrm>
              <a:off x="2695575" y="1457325"/>
              <a:ext cx="1071563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Water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dynamics</a:t>
              </a:r>
            </a:p>
          </p:txBody>
        </p:sp>
        <p:sp>
          <p:nvSpPr>
            <p:cNvPr id="65" name="Rectangle 33"/>
            <p:cNvSpPr>
              <a:spLocks/>
            </p:cNvSpPr>
            <p:nvPr/>
          </p:nvSpPr>
          <p:spPr bwMode="auto">
            <a:xfrm>
              <a:off x="4044950" y="1457325"/>
              <a:ext cx="709613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Helix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forms</a:t>
              </a:r>
            </a:p>
          </p:txBody>
        </p:sp>
        <p:sp>
          <p:nvSpPr>
            <p:cNvPr id="66" name="Rectangle 34"/>
            <p:cNvSpPr>
              <a:spLocks/>
            </p:cNvSpPr>
            <p:nvPr/>
          </p:nvSpPr>
          <p:spPr bwMode="auto">
            <a:xfrm>
              <a:off x="4811713" y="1457325"/>
              <a:ext cx="1331912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Fast correlated</a:t>
              </a:r>
              <a:b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</a:br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conf change</a:t>
              </a:r>
            </a:p>
          </p:txBody>
        </p:sp>
        <p:sp>
          <p:nvSpPr>
            <p:cNvPr id="67" name="Rectangle 35"/>
            <p:cNvSpPr>
              <a:spLocks/>
            </p:cNvSpPr>
            <p:nvPr/>
          </p:nvSpPr>
          <p:spPr bwMode="auto">
            <a:xfrm>
              <a:off x="4724400" y="3203575"/>
              <a:ext cx="949325" cy="7794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long 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MD run</a:t>
              </a:r>
            </a:p>
          </p:txBody>
        </p:sp>
        <p:sp>
          <p:nvSpPr>
            <p:cNvPr id="68" name="Rectangle 36"/>
            <p:cNvSpPr>
              <a:spLocks/>
            </p:cNvSpPr>
            <p:nvPr/>
          </p:nvSpPr>
          <p:spPr bwMode="auto">
            <a:xfrm>
              <a:off x="5943600" y="3203575"/>
              <a:ext cx="914400" cy="7794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 dirty="0">
                  <a:solidFill>
                    <a:srgbClr val="FF0000"/>
                  </a:solidFill>
                  <a:latin typeface="Comic Sans MS" pitchFamily="66" charset="0"/>
                  <a:ea typeface="Helvetica Neue Light"/>
                  <a:cs typeface="Helvetica Neue Light"/>
                </a:rPr>
                <a:t>where we</a:t>
              </a:r>
            </a:p>
            <a:p>
              <a:pPr marL="26988"/>
              <a:r>
                <a:rPr lang="en-US" sz="1300" dirty="0">
                  <a:solidFill>
                    <a:srgbClr val="FF0000"/>
                  </a:solidFill>
                  <a:latin typeface="Comic Sans MS" pitchFamily="66" charset="0"/>
                  <a:ea typeface="Helvetica Neue Light"/>
                  <a:cs typeface="Helvetica Neue Light"/>
                </a:rPr>
                <a:t>need to be</a:t>
              </a:r>
            </a:p>
          </p:txBody>
        </p:sp>
        <p:sp>
          <p:nvSpPr>
            <p:cNvPr id="69" name="Rectangle 37"/>
            <p:cNvSpPr>
              <a:spLocks/>
            </p:cNvSpPr>
            <p:nvPr/>
          </p:nvSpPr>
          <p:spPr bwMode="auto">
            <a:xfrm>
              <a:off x="609600" y="3205163"/>
              <a:ext cx="914400" cy="4556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MD step</a:t>
              </a:r>
            </a:p>
          </p:txBody>
        </p:sp>
        <p:sp>
          <p:nvSpPr>
            <p:cNvPr id="70" name="Rectangle 38"/>
            <p:cNvSpPr>
              <a:spLocks/>
            </p:cNvSpPr>
            <p:nvPr/>
          </p:nvSpPr>
          <p:spPr bwMode="auto">
            <a:xfrm>
              <a:off x="7315200" y="3203575"/>
              <a:ext cx="990600" cy="533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 dirty="0">
                  <a:solidFill>
                    <a:srgbClr val="FF0000"/>
                  </a:solidFill>
                  <a:latin typeface="Comic Sans MS" pitchFamily="66" charset="0"/>
                  <a:ea typeface="Helvetica Neue Light"/>
                  <a:cs typeface="Helvetica Neue Light"/>
                </a:rPr>
                <a:t>where we’d</a:t>
              </a:r>
            </a:p>
            <a:p>
              <a:pPr marL="26988"/>
              <a:r>
                <a:rPr lang="en-US" sz="1300" dirty="0">
                  <a:solidFill>
                    <a:srgbClr val="FF0000"/>
                  </a:solidFill>
                  <a:latin typeface="Comic Sans MS" pitchFamily="66" charset="0"/>
                  <a:ea typeface="Helvetica Neue Light"/>
                  <a:cs typeface="Helvetica Neue Light"/>
                </a:rPr>
                <a:t>love to be</a:t>
              </a:r>
            </a:p>
          </p:txBody>
        </p:sp>
        <p:sp>
          <p:nvSpPr>
            <p:cNvPr id="71" name="Rectangle 39"/>
            <p:cNvSpPr>
              <a:spLocks/>
            </p:cNvSpPr>
            <p:nvPr/>
          </p:nvSpPr>
          <p:spPr bwMode="auto">
            <a:xfrm>
              <a:off x="6858000" y="1457325"/>
              <a:ext cx="1331913" cy="6889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Slow</a:t>
              </a:r>
              <a:b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</a:br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conf change</a:t>
              </a:r>
            </a:p>
          </p:txBody>
        </p:sp>
        <p:sp>
          <p:nvSpPr>
            <p:cNvPr id="72" name="TextBox 40"/>
            <p:cNvSpPr txBox="1">
              <a:spLocks noChangeArrowheads="1"/>
            </p:cNvSpPr>
            <p:nvPr/>
          </p:nvSpPr>
          <p:spPr bwMode="auto">
            <a:xfrm>
              <a:off x="304800" y="3429000"/>
              <a:ext cx="1841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1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73" name="Rectangle 35"/>
            <p:cNvSpPr>
              <a:spLocks/>
            </p:cNvSpPr>
            <p:nvPr/>
          </p:nvSpPr>
          <p:spPr bwMode="auto">
            <a:xfrm>
              <a:off x="3352800" y="3200400"/>
              <a:ext cx="949325" cy="7794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one-day </a:t>
              </a:r>
            </a:p>
            <a:p>
              <a:pPr marL="26988"/>
              <a:r>
                <a:rPr lang="en-US" sz="1300">
                  <a:latin typeface="Comic Sans MS" pitchFamily="66" charset="0"/>
                  <a:ea typeface="Helvetica Neue Light"/>
                  <a:cs typeface="Helvetica Neue Light"/>
                </a:rPr>
                <a:t>MD run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457200" y="1362075"/>
            <a:ext cx="7908925" cy="2468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7467600" y="3810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[</a:t>
            </a:r>
            <a:r>
              <a:rPr lang="en-US" dirty="0" err="1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Pande</a:t>
            </a:r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omic Sans MS" pitchFamily="66" charset="0"/>
              </a:rPr>
              <a:t>]</a:t>
            </a:r>
            <a:endParaRPr lang="en-US" dirty="0">
              <a:solidFill>
                <a:schemeClr val="accent1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800600" y="1981200"/>
            <a:ext cx="37338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Kinematic Model #1: </a:t>
            </a:r>
            <a:b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Collection of independent atoms</a:t>
            </a:r>
          </a:p>
        </p:txBody>
      </p:sp>
      <p:sp>
        <p:nvSpPr>
          <p:cNvPr id="11267" name="Content Placeholder 8"/>
          <p:cNvSpPr>
            <a:spLocks noGrp="1"/>
          </p:cNvSpPr>
          <p:nvPr>
            <p:ph idx="1"/>
          </p:nvPr>
        </p:nvSpPr>
        <p:spPr>
          <a:xfrm>
            <a:off x="228600" y="1981200"/>
            <a:ext cx="8382000" cy="384016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>
                <a:latin typeface="Comic Sans MS" pitchFamily="66" charset="0"/>
              </a:rPr>
              <a:t>	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Atoms can move independently,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i.e., all constraints between atoms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are eventually represented in a </a:t>
            </a:r>
            <a:r>
              <a:rPr lang="en-US" sz="2000" b="1" dirty="0" smtClean="0">
                <a:latin typeface="Comic Sans MS" pitchFamily="66" charset="0"/>
              </a:rPr>
              <a:t>force</a:t>
            </a:r>
            <a:br>
              <a:rPr lang="en-US" sz="2000" b="1" dirty="0" smtClean="0">
                <a:latin typeface="Comic Sans MS" pitchFamily="66" charset="0"/>
              </a:rPr>
            </a:br>
            <a:r>
              <a:rPr lang="en-US" sz="2000" b="1" dirty="0" smtClean="0">
                <a:latin typeface="Comic Sans MS" pitchFamily="66" charset="0"/>
              </a:rPr>
              <a:t>field</a:t>
            </a:r>
            <a:r>
              <a:rPr lang="en-US" sz="2000" dirty="0" smtClean="0">
                <a:latin typeface="Comic Sans MS" pitchFamily="66" charset="0"/>
              </a:rPr>
              <a:t> function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A conformation is defined by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3×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/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parameters (the coordinates of the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atom centers)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All motion frequencies can be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simulated </a:t>
            </a:r>
          </a:p>
          <a:p>
            <a:pPr>
              <a:buClr>
                <a:schemeClr val="accent6"/>
              </a:buClr>
              <a:buFontTx/>
              <a:buNone/>
            </a:pP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	</a:t>
            </a: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3AACA3-1FE1-4F75-A686-4AE1785E9C88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11270" name="Picture 5" descr="D:\no-backup\presentations\Asis-university-biocomp-10\cspac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7770" y="2362201"/>
            <a:ext cx="360763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59837" y="1447800"/>
            <a:ext cx="888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[Quick reminder: Kinematics studies the motion of objects without consideration </a:t>
            </a:r>
          </a:p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of the forces that cause the motion.]</a:t>
            </a:r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42" name="hivall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257800" y="4419600"/>
            <a:ext cx="2895600" cy="217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Kinematic Model #1: </a:t>
            </a:r>
            <a:b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Collection of independent atoms</a:t>
            </a:r>
          </a:p>
        </p:txBody>
      </p:sp>
      <p:sp>
        <p:nvSpPr>
          <p:cNvPr id="11267" name="Content Placeholder 8"/>
          <p:cNvSpPr>
            <a:spLocks noGrp="1"/>
          </p:cNvSpPr>
          <p:nvPr>
            <p:ph idx="1"/>
          </p:nvPr>
        </p:nvSpPr>
        <p:spPr>
          <a:xfrm>
            <a:off x="228600" y="1981200"/>
            <a:ext cx="8382000" cy="384016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>
                <a:latin typeface="Comic Sans MS" pitchFamily="66" charset="0"/>
              </a:rPr>
              <a:t>	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Atoms can move independently,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i.e., all constraints between atoms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are eventually represented in a </a:t>
            </a:r>
            <a:r>
              <a:rPr lang="en-US" sz="2000" b="1" dirty="0" smtClean="0">
                <a:latin typeface="Comic Sans MS" pitchFamily="66" charset="0"/>
              </a:rPr>
              <a:t>force</a:t>
            </a:r>
            <a:br>
              <a:rPr lang="en-US" sz="2000" b="1" dirty="0" smtClean="0">
                <a:latin typeface="Comic Sans MS" pitchFamily="66" charset="0"/>
              </a:rPr>
            </a:br>
            <a:r>
              <a:rPr lang="en-US" sz="2000" b="1" dirty="0" smtClean="0">
                <a:latin typeface="Comic Sans MS" pitchFamily="66" charset="0"/>
              </a:rPr>
              <a:t>field </a:t>
            </a:r>
            <a:r>
              <a:rPr lang="en-US" sz="2000" dirty="0" smtClean="0">
                <a:latin typeface="Comic Sans MS" pitchFamily="66" charset="0"/>
              </a:rPr>
              <a:t>function</a:t>
            </a:r>
            <a:br>
              <a:rPr lang="en-US" sz="2000" dirty="0" smtClean="0">
                <a:latin typeface="Comic Sans MS" pitchFamily="66" charset="0"/>
              </a:rPr>
            </a:br>
            <a:endParaRPr lang="en-US" sz="20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FontTx/>
              <a:buNone/>
            </a:pP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	</a:t>
            </a: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3AACA3-1FE1-4F75-A686-4AE1785E9C88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11270" name="Picture 5" descr="D:\no-backup\presentations\Asis-university-biocomp-10\cspac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7770" y="2362201"/>
            <a:ext cx="360763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5800" y="3886200"/>
            <a:ext cx="373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F = </a:t>
            </a:r>
            <a:r>
              <a:rPr lang="en-US" sz="2800" dirty="0" err="1" smtClean="0">
                <a:latin typeface="Comic Sans MS" pitchFamily="66" charset="0"/>
              </a:rPr>
              <a:t>F</a:t>
            </a:r>
            <a:r>
              <a:rPr lang="en-US" sz="2800" baseline="-25000" dirty="0" err="1" smtClean="0">
                <a:latin typeface="Comic Sans MS" pitchFamily="66" charset="0"/>
              </a:rPr>
              <a:t>bonded</a:t>
            </a:r>
            <a:r>
              <a:rPr lang="en-US" sz="2800" dirty="0" smtClean="0">
                <a:latin typeface="Comic Sans MS" pitchFamily="66" charset="0"/>
              </a:rPr>
              <a:t> + </a:t>
            </a:r>
            <a:r>
              <a:rPr lang="en-US" sz="2800" dirty="0" err="1" smtClean="0">
                <a:latin typeface="Comic Sans MS" pitchFamily="66" charset="0"/>
              </a:rPr>
              <a:t>F</a:t>
            </a:r>
            <a:r>
              <a:rPr lang="en-US" sz="2800" baseline="-25000" dirty="0" err="1" smtClean="0">
                <a:latin typeface="Comic Sans MS" pitchFamily="66" charset="0"/>
              </a:rPr>
              <a:t>non</a:t>
            </a:r>
            <a:r>
              <a:rPr lang="en-US" sz="2800" baseline="-25000" dirty="0" smtClean="0">
                <a:latin typeface="Comic Sans MS" pitchFamily="66" charset="0"/>
              </a:rPr>
              <a:t>-bonded</a:t>
            </a:r>
            <a:endParaRPr lang="en-US" sz="2800" baseline="-25000" dirty="0">
              <a:latin typeface="Comic Sans MS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95400" y="3886200"/>
            <a:ext cx="6858000" cy="2743200"/>
            <a:chOff x="1295400" y="3886200"/>
            <a:chExt cx="6858000" cy="2743200"/>
          </a:xfrm>
        </p:grpSpPr>
        <p:grpSp>
          <p:nvGrpSpPr>
            <p:cNvPr id="18" name="Group 17"/>
            <p:cNvGrpSpPr/>
            <p:nvPr/>
          </p:nvGrpSpPr>
          <p:grpSpPr>
            <a:xfrm>
              <a:off x="1295400" y="3886200"/>
              <a:ext cx="6858000" cy="2743200"/>
              <a:chOff x="1295400" y="3886200"/>
              <a:chExt cx="6858000" cy="274320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33800" y="4876800"/>
                <a:ext cx="1066800" cy="1524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05400" y="4800600"/>
                <a:ext cx="1271115" cy="175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553200" y="4724400"/>
                <a:ext cx="1478757" cy="175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1295400" y="3886200"/>
                <a:ext cx="1219200" cy="6096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3581400" y="4419600"/>
                <a:ext cx="4572000" cy="22098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874520" y="4495800"/>
                <a:ext cx="1737360" cy="1310640"/>
              </a:xfrm>
              <a:custGeom>
                <a:avLst/>
                <a:gdLst>
                  <a:gd name="connsiteX0" fmla="*/ 0 w 1737360"/>
                  <a:gd name="connsiteY0" fmla="*/ 0 h 1310640"/>
                  <a:gd name="connsiteX1" fmla="*/ 396240 w 1737360"/>
                  <a:gd name="connsiteY1" fmla="*/ 1082040 h 1310640"/>
                  <a:gd name="connsiteX2" fmla="*/ 1737360 w 1737360"/>
                  <a:gd name="connsiteY2" fmla="*/ 1310640 h 1310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7360" h="1310640">
                    <a:moveTo>
                      <a:pt x="0" y="0"/>
                    </a:moveTo>
                    <a:cubicBezTo>
                      <a:pt x="53340" y="431800"/>
                      <a:pt x="106680" y="863600"/>
                      <a:pt x="396240" y="1082040"/>
                    </a:cubicBezTo>
                    <a:cubicBezTo>
                      <a:pt x="685800" y="1300480"/>
                      <a:pt x="1211580" y="1305560"/>
                      <a:pt x="1737360" y="1310640"/>
                    </a:cubicBezTo>
                  </a:path>
                </a:pathLst>
              </a:cu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620000" y="5486400"/>
              <a:ext cx="39626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3200" b="1" dirty="0" smtClean="0">
                  <a:latin typeface="Comic Sans MS" pitchFamily="66" charset="0"/>
                </a:rPr>
                <a:t>ξ</a:t>
              </a:r>
              <a:endParaRPr lang="en-US" sz="3200" b="1" dirty="0">
                <a:latin typeface="Comic Sans MS" pitchFamily="66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57600" y="4495800"/>
            <a:ext cx="3749577" cy="307777"/>
            <a:chOff x="3657600" y="4495800"/>
            <a:chExt cx="3749577" cy="307777"/>
          </a:xfrm>
        </p:grpSpPr>
        <p:sp>
          <p:nvSpPr>
            <p:cNvPr id="20" name="TextBox 19"/>
            <p:cNvSpPr txBox="1"/>
            <p:nvPr/>
          </p:nvSpPr>
          <p:spPr>
            <a:xfrm>
              <a:off x="3657600" y="4495800"/>
              <a:ext cx="1063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omic Sans MS" pitchFamily="66" charset="0"/>
                </a:rPr>
                <a:t>stretching</a:t>
              </a:r>
              <a:endParaRPr lang="en-US" sz="1400" dirty="0">
                <a:latin typeface="Comic Sans MS" pitchFamily="66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1600" y="4495800"/>
              <a:ext cx="827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omic Sans MS" pitchFamily="66" charset="0"/>
                </a:rPr>
                <a:t>bending</a:t>
              </a:r>
              <a:endParaRPr lang="en-US" sz="1400" dirty="0">
                <a:latin typeface="Comic Sans MS" pitchFamily="6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29400" y="4495800"/>
              <a:ext cx="7777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omic Sans MS" pitchFamily="66" charset="0"/>
                </a:rPr>
                <a:t>torsion</a:t>
              </a:r>
              <a:endParaRPr lang="en-US" sz="1400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accent6"/>
                </a:solidFill>
                <a:latin typeface="Comic Sans MS" pitchFamily="66" charset="0"/>
              </a:rPr>
              <a:t>Over </a:t>
            </a:r>
            <a:r>
              <a:rPr lang="en-US" sz="3600" b="1" dirty="0" err="1" smtClean="0">
                <a:solidFill>
                  <a:schemeClr val="accent6"/>
                </a:solidFill>
                <a:latin typeface="Comic Sans MS" pitchFamily="66" charset="0"/>
              </a:rPr>
              <a:t>picosecond</a:t>
            </a:r>
            <a:r>
              <a:rPr lang="en-US" sz="3600" b="1" dirty="0" smtClean="0">
                <a:solidFill>
                  <a:schemeClr val="accent6"/>
                </a:solidFill>
                <a:latin typeface="Comic Sans MS" pitchFamily="66" charset="0"/>
              </a:rPr>
              <a:t> timescales</a:t>
            </a:r>
            <a:r>
              <a:rPr lang="en-US" sz="3600" dirty="0" smtClean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US" sz="3600" b="1" dirty="0" smtClean="0">
                <a:solidFill>
                  <a:schemeClr val="accent6"/>
                </a:solidFill>
                <a:latin typeface="Comic Sans MS" pitchFamily="66" charset="0"/>
              </a:rPr>
              <a:t>bond lengths and angles average to constants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  <a:noFill/>
        </p:spPr>
        <p:txBody>
          <a:bodyPr/>
          <a:lstStyle/>
          <a:p>
            <a:fld id="{1467C674-00AD-4834-A9DA-73A10B1538E9}" type="slidenum">
              <a:rPr lang="en-US" smtClean="0"/>
              <a:pPr/>
              <a:t>14</a:t>
            </a:fld>
            <a:endParaRPr lang="en-US" smtClean="0"/>
          </a:p>
        </p:txBody>
      </p:sp>
      <p:grpSp>
        <p:nvGrpSpPr>
          <p:cNvPr id="2" name="Group 82"/>
          <p:cNvGrpSpPr>
            <a:grpSpLocks/>
          </p:cNvGrpSpPr>
          <p:nvPr/>
        </p:nvGrpSpPr>
        <p:grpSpPr bwMode="auto">
          <a:xfrm>
            <a:off x="1828800" y="2209800"/>
            <a:ext cx="5257800" cy="3505200"/>
            <a:chOff x="4343400" y="3175552"/>
            <a:chExt cx="3762935" cy="2418354"/>
          </a:xfrm>
        </p:grpSpPr>
        <p:sp>
          <p:nvSpPr>
            <p:cNvPr id="13328" name="Oval 4"/>
            <p:cNvSpPr>
              <a:spLocks noChangeArrowheads="1"/>
            </p:cNvSpPr>
            <p:nvPr/>
          </p:nvSpPr>
          <p:spPr bwMode="auto">
            <a:xfrm>
              <a:off x="5248835" y="4467639"/>
              <a:ext cx="486335" cy="452230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ea typeface="SimSun" pitchFamily="2" charset="-122"/>
                </a:rPr>
                <a:t>N</a:t>
              </a:r>
            </a:p>
          </p:txBody>
        </p:sp>
        <p:sp>
          <p:nvSpPr>
            <p:cNvPr id="13329" name="Oval 5"/>
            <p:cNvSpPr>
              <a:spLocks noChangeArrowheads="1"/>
            </p:cNvSpPr>
            <p:nvPr/>
          </p:nvSpPr>
          <p:spPr bwMode="auto">
            <a:xfrm>
              <a:off x="5943600" y="3886200"/>
              <a:ext cx="486335" cy="45223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ea typeface="SimSun" pitchFamily="2" charset="-122"/>
                </a:rPr>
                <a:t>C</a:t>
              </a:r>
              <a:r>
                <a:rPr lang="el-GR" altLang="zh-CN" baseline="-25000">
                  <a:solidFill>
                    <a:schemeClr val="bg1"/>
                  </a:solidFill>
                </a:rPr>
                <a:t>α</a:t>
              </a:r>
              <a:endParaRPr lang="en-US" altLang="zh-CN" baseline="-25000">
                <a:solidFill>
                  <a:schemeClr val="bg1"/>
                </a:solidFill>
                <a:ea typeface="SimSun" pitchFamily="2" charset="-122"/>
              </a:endParaRPr>
            </a:p>
          </p:txBody>
        </p:sp>
        <p:sp>
          <p:nvSpPr>
            <p:cNvPr id="13330" name="Oval 6"/>
            <p:cNvSpPr>
              <a:spLocks noChangeArrowheads="1"/>
            </p:cNvSpPr>
            <p:nvPr/>
          </p:nvSpPr>
          <p:spPr bwMode="auto">
            <a:xfrm>
              <a:off x="6707841" y="4403035"/>
              <a:ext cx="486335" cy="45223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ea typeface="SimSun" pitchFamily="2" charset="-122"/>
                </a:rPr>
                <a:t>C</a:t>
              </a:r>
            </a:p>
          </p:txBody>
        </p:sp>
        <p:sp>
          <p:nvSpPr>
            <p:cNvPr id="13331" name="Oval 8"/>
            <p:cNvSpPr>
              <a:spLocks noChangeArrowheads="1"/>
            </p:cNvSpPr>
            <p:nvPr/>
          </p:nvSpPr>
          <p:spPr bwMode="auto">
            <a:xfrm>
              <a:off x="6751264" y="5089456"/>
              <a:ext cx="486335" cy="4522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ea typeface="SimSun" pitchFamily="2" charset="-122"/>
                </a:rPr>
                <a:t>O</a:t>
              </a:r>
            </a:p>
          </p:txBody>
        </p:sp>
        <p:sp>
          <p:nvSpPr>
            <p:cNvPr id="13332" name="Oval 11"/>
            <p:cNvSpPr>
              <a:spLocks noChangeArrowheads="1"/>
            </p:cNvSpPr>
            <p:nvPr/>
          </p:nvSpPr>
          <p:spPr bwMode="auto">
            <a:xfrm>
              <a:off x="5318312" y="3175552"/>
              <a:ext cx="486335" cy="45223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ea typeface="SimSun" pitchFamily="2" charset="-122"/>
                </a:rPr>
                <a:t>R</a:t>
              </a:r>
              <a:endParaRPr lang="en-US" altLang="zh-CN" baseline="-25000">
                <a:solidFill>
                  <a:schemeClr val="bg1"/>
                </a:solidFill>
                <a:ea typeface="SimSun" pitchFamily="2" charset="-122"/>
              </a:endParaRPr>
            </a:p>
          </p:txBody>
        </p:sp>
        <p:sp>
          <p:nvSpPr>
            <p:cNvPr id="13333" name="Oval 12"/>
            <p:cNvSpPr>
              <a:spLocks noChangeArrowheads="1"/>
            </p:cNvSpPr>
            <p:nvPr/>
          </p:nvSpPr>
          <p:spPr bwMode="auto">
            <a:xfrm>
              <a:off x="6727429" y="3427357"/>
              <a:ext cx="277906" cy="25841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ea typeface="SimSun" pitchFamily="2" charset="-122"/>
                </a:rPr>
                <a:t>H</a:t>
              </a:r>
            </a:p>
          </p:txBody>
        </p:sp>
        <p:sp>
          <p:nvSpPr>
            <p:cNvPr id="13334" name="Oval 13"/>
            <p:cNvSpPr>
              <a:spLocks noChangeArrowheads="1"/>
            </p:cNvSpPr>
            <p:nvPr/>
          </p:nvSpPr>
          <p:spPr bwMode="auto">
            <a:xfrm>
              <a:off x="5349842" y="5335489"/>
              <a:ext cx="277906" cy="25841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ea typeface="SimSun" pitchFamily="2" charset="-122"/>
                </a:rPr>
                <a:t>H</a:t>
              </a:r>
            </a:p>
          </p:txBody>
        </p:sp>
        <p:sp>
          <p:nvSpPr>
            <p:cNvPr id="13335" name="Line 16"/>
            <p:cNvSpPr>
              <a:spLocks noChangeShapeType="1"/>
            </p:cNvSpPr>
            <p:nvPr/>
          </p:nvSpPr>
          <p:spPr bwMode="auto">
            <a:xfrm flipV="1">
              <a:off x="5665694" y="4273826"/>
              <a:ext cx="347382" cy="2584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17"/>
            <p:cNvSpPr>
              <a:spLocks noChangeShapeType="1"/>
            </p:cNvSpPr>
            <p:nvPr/>
          </p:nvSpPr>
          <p:spPr bwMode="auto">
            <a:xfrm>
              <a:off x="5735171" y="3563179"/>
              <a:ext cx="303960" cy="3553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Line 18"/>
            <p:cNvSpPr>
              <a:spLocks noChangeShapeType="1"/>
            </p:cNvSpPr>
            <p:nvPr/>
          </p:nvSpPr>
          <p:spPr bwMode="auto">
            <a:xfrm>
              <a:off x="6412566" y="4217298"/>
              <a:ext cx="347382" cy="2584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19"/>
            <p:cNvSpPr>
              <a:spLocks noChangeShapeType="1"/>
            </p:cNvSpPr>
            <p:nvPr/>
          </p:nvSpPr>
          <p:spPr bwMode="auto">
            <a:xfrm flipV="1">
              <a:off x="7150754" y="4233449"/>
              <a:ext cx="486335" cy="2584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Line 20"/>
            <p:cNvSpPr>
              <a:spLocks noChangeShapeType="1"/>
            </p:cNvSpPr>
            <p:nvPr/>
          </p:nvSpPr>
          <p:spPr bwMode="auto">
            <a:xfrm>
              <a:off x="4788554" y="4257675"/>
              <a:ext cx="486335" cy="32302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24"/>
            <p:cNvSpPr>
              <a:spLocks noChangeShapeType="1"/>
            </p:cNvSpPr>
            <p:nvPr/>
          </p:nvSpPr>
          <p:spPr bwMode="auto">
            <a:xfrm flipV="1">
              <a:off x="6360459" y="3821596"/>
              <a:ext cx="138953" cy="1292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Line 25"/>
            <p:cNvSpPr>
              <a:spLocks noChangeShapeType="1"/>
            </p:cNvSpPr>
            <p:nvPr/>
          </p:nvSpPr>
          <p:spPr bwMode="auto">
            <a:xfrm flipH="1">
              <a:off x="5486075" y="4919870"/>
              <a:ext cx="5928" cy="4158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Line 36"/>
            <p:cNvSpPr>
              <a:spLocks noChangeShapeType="1"/>
            </p:cNvSpPr>
            <p:nvPr/>
          </p:nvSpPr>
          <p:spPr bwMode="auto">
            <a:xfrm>
              <a:off x="6965483" y="4855265"/>
              <a:ext cx="0" cy="258417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Text Box 34"/>
            <p:cNvSpPr txBox="1">
              <a:spLocks noChangeArrowheads="1"/>
            </p:cNvSpPr>
            <p:nvPr/>
          </p:nvSpPr>
          <p:spPr bwMode="auto">
            <a:xfrm>
              <a:off x="4343400" y="3962400"/>
              <a:ext cx="486335" cy="387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ea typeface="SimSun" pitchFamily="2" charset="-122"/>
                </a:rPr>
                <a:t>…</a:t>
              </a:r>
            </a:p>
          </p:txBody>
        </p:sp>
        <p:sp>
          <p:nvSpPr>
            <p:cNvPr id="13344" name="Text Box 34"/>
            <p:cNvSpPr txBox="1">
              <a:spLocks noChangeArrowheads="1"/>
            </p:cNvSpPr>
            <p:nvPr/>
          </p:nvSpPr>
          <p:spPr bwMode="auto">
            <a:xfrm>
              <a:off x="7620000" y="3962400"/>
              <a:ext cx="486335" cy="387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ea typeface="SimSun" pitchFamily="2" charset="-122"/>
                </a:rPr>
                <a:t>…</a:t>
              </a:r>
            </a:p>
          </p:txBody>
        </p:sp>
      </p:grpSp>
      <p:sp>
        <p:nvSpPr>
          <p:cNvPr id="13318" name="TextBox 83"/>
          <p:cNvSpPr txBox="1">
            <a:spLocks noChangeArrowheads="1"/>
          </p:cNvSpPr>
          <p:nvPr/>
        </p:nvSpPr>
        <p:spPr bwMode="auto">
          <a:xfrm>
            <a:off x="2055813" y="3886200"/>
            <a:ext cx="654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1.47Å</a:t>
            </a:r>
          </a:p>
        </p:txBody>
      </p:sp>
      <p:sp>
        <p:nvSpPr>
          <p:cNvPr id="13319" name="TextBox 84"/>
          <p:cNvSpPr txBox="1">
            <a:spLocks noChangeArrowheads="1"/>
          </p:cNvSpPr>
          <p:nvPr/>
        </p:nvSpPr>
        <p:spPr bwMode="auto">
          <a:xfrm>
            <a:off x="5945188" y="3908425"/>
            <a:ext cx="6524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1.47Å</a:t>
            </a:r>
          </a:p>
        </p:txBody>
      </p:sp>
      <p:sp>
        <p:nvSpPr>
          <p:cNvPr id="13320" name="TextBox 85"/>
          <p:cNvSpPr txBox="1">
            <a:spLocks noChangeArrowheads="1"/>
          </p:cNvSpPr>
          <p:nvPr/>
        </p:nvSpPr>
        <p:spPr bwMode="auto">
          <a:xfrm>
            <a:off x="4473575" y="3930650"/>
            <a:ext cx="654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1.53Å</a:t>
            </a:r>
          </a:p>
        </p:txBody>
      </p:sp>
      <p:sp>
        <p:nvSpPr>
          <p:cNvPr id="13321" name="TextBox 86"/>
          <p:cNvSpPr txBox="1">
            <a:spLocks noChangeArrowheads="1"/>
          </p:cNvSpPr>
          <p:nvPr/>
        </p:nvSpPr>
        <p:spPr bwMode="auto">
          <a:xfrm>
            <a:off x="3805238" y="3970338"/>
            <a:ext cx="6524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1.32Å</a:t>
            </a:r>
          </a:p>
        </p:txBody>
      </p:sp>
      <p:sp>
        <p:nvSpPr>
          <p:cNvPr id="13322" name="TextBox 91"/>
          <p:cNvSpPr txBox="1">
            <a:spLocks noChangeArrowheads="1"/>
          </p:cNvSpPr>
          <p:nvPr/>
        </p:nvSpPr>
        <p:spPr bwMode="auto">
          <a:xfrm>
            <a:off x="2522538" y="4484688"/>
            <a:ext cx="668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900"/>
                </a:solidFill>
              </a:rPr>
              <a:t>114dg</a:t>
            </a:r>
          </a:p>
        </p:txBody>
      </p:sp>
      <p:sp>
        <p:nvSpPr>
          <p:cNvPr id="13323" name="TextBox 96"/>
          <p:cNvSpPr txBox="1">
            <a:spLocks noChangeArrowheads="1"/>
          </p:cNvSpPr>
          <p:nvPr/>
        </p:nvSpPr>
        <p:spPr bwMode="auto">
          <a:xfrm>
            <a:off x="5127625" y="3689350"/>
            <a:ext cx="668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900"/>
                </a:solidFill>
              </a:rPr>
              <a:t>114dg</a:t>
            </a:r>
          </a:p>
        </p:txBody>
      </p:sp>
      <p:sp>
        <p:nvSpPr>
          <p:cNvPr id="13324" name="TextBox 97"/>
          <p:cNvSpPr txBox="1">
            <a:spLocks noChangeArrowheads="1"/>
          </p:cNvSpPr>
          <p:nvPr/>
        </p:nvSpPr>
        <p:spPr bwMode="auto">
          <a:xfrm>
            <a:off x="3090863" y="3776663"/>
            <a:ext cx="6810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900"/>
                </a:solidFill>
              </a:rPr>
              <a:t>123dg</a:t>
            </a:r>
          </a:p>
        </p:txBody>
      </p:sp>
      <p:sp>
        <p:nvSpPr>
          <p:cNvPr id="13325" name="TextBox 98"/>
          <p:cNvSpPr txBox="1">
            <a:spLocks noChangeArrowheads="1"/>
          </p:cNvSpPr>
          <p:nvPr/>
        </p:nvSpPr>
        <p:spPr bwMode="auto">
          <a:xfrm>
            <a:off x="3581400" y="4506913"/>
            <a:ext cx="681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900"/>
                </a:solidFill>
              </a:rPr>
              <a:t>123dg</a:t>
            </a:r>
          </a:p>
        </p:txBody>
      </p:sp>
      <p:sp>
        <p:nvSpPr>
          <p:cNvPr id="13326" name="TextBox 99"/>
          <p:cNvSpPr txBox="1">
            <a:spLocks noChangeArrowheads="1"/>
          </p:cNvSpPr>
          <p:nvPr/>
        </p:nvSpPr>
        <p:spPr bwMode="auto">
          <a:xfrm>
            <a:off x="5683250" y="4365625"/>
            <a:ext cx="6826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900"/>
                </a:solidFill>
              </a:rPr>
              <a:t>125dg</a:t>
            </a:r>
          </a:p>
        </p:txBody>
      </p:sp>
      <p:sp>
        <p:nvSpPr>
          <p:cNvPr id="13327" name="TextBox 100"/>
          <p:cNvSpPr txBox="1">
            <a:spLocks noChangeArrowheads="1"/>
          </p:cNvSpPr>
          <p:nvPr/>
        </p:nvSpPr>
        <p:spPr bwMode="auto">
          <a:xfrm>
            <a:off x="4483100" y="4321175"/>
            <a:ext cx="681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900"/>
                </a:solidFill>
              </a:rPr>
              <a:t>121dg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Kinematic Model #2: </a:t>
            </a:r>
            <a:b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Linkage of connected atoms</a:t>
            </a:r>
          </a:p>
        </p:txBody>
      </p:sp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3AACA3-1FE1-4F75-A686-4AE1785E9C88}" type="slidenum">
              <a:rPr lang="en-US" smtClean="0"/>
              <a:pPr/>
              <a:t>15</a:t>
            </a:fld>
            <a:endParaRPr lang="en-US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429000"/>
            <a:ext cx="68349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495800" cy="4525963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Bonded atoms are connected by links of fixed lengths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The only </a:t>
            </a:r>
            <a:r>
              <a:rPr lang="en-US" sz="2000" b="1" dirty="0" smtClean="0">
                <a:latin typeface="Comic Sans MS" pitchFamily="66" charset="0"/>
              </a:rPr>
              <a:t>degrees of freedom </a:t>
            </a:r>
            <a:br>
              <a:rPr lang="en-US" sz="2000" b="1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are the dihedral angles around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the simple bonds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Kinematic Model #2: </a:t>
            </a:r>
            <a:b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Linkage of connected atoms</a:t>
            </a:r>
          </a:p>
        </p:txBody>
      </p:sp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3AACA3-1FE1-4F75-A686-4AE1785E9C88}" type="slidenum">
              <a:rPr lang="en-US" smtClean="0"/>
              <a:pPr/>
              <a:t>16</a:t>
            </a:fld>
            <a:endParaRPr lang="en-US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429000"/>
            <a:ext cx="68349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chipsi_rle8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638800" y="1733550"/>
            <a:ext cx="2667000" cy="2000250"/>
          </a:xfrm>
          <a:prstGeom prst="rect">
            <a:avLst/>
          </a:prstGeom>
        </p:spPr>
      </p:pic>
      <p:sp>
        <p:nvSpPr>
          <p:cNvPr id="17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495800" cy="4525963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Bonded atoms are connected by links of fixed lengths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The only </a:t>
            </a:r>
            <a:r>
              <a:rPr lang="en-US" sz="2000" b="1" dirty="0" smtClean="0">
                <a:latin typeface="Comic Sans MS" pitchFamily="66" charset="0"/>
              </a:rPr>
              <a:t>degrees of freedom </a:t>
            </a:r>
            <a:br>
              <a:rPr lang="en-US" sz="2000" b="1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are the dihedral angles around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the simple bonds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Kinematic Model #2: </a:t>
            </a:r>
            <a:b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Linkage of connected atoms</a:t>
            </a:r>
          </a:p>
        </p:txBody>
      </p:sp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3AACA3-1FE1-4F75-A686-4AE1785E9C88}" type="slidenum">
              <a:rPr lang="en-US" smtClean="0"/>
              <a:pPr/>
              <a:t>17</a:t>
            </a:fld>
            <a:endParaRPr lang="en-US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429000"/>
            <a:ext cx="68349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ontent Placeholder 8"/>
          <p:cNvSpPr>
            <a:spLocks noGrp="1"/>
          </p:cNvSpPr>
          <p:nvPr>
            <p:ph sz="half" idx="1"/>
          </p:nvPr>
        </p:nvSpPr>
        <p:spPr>
          <a:xfrm>
            <a:off x="4724400" y="1524000"/>
            <a:ext cx="4191000" cy="4525963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Free vibrations of the atoms can no longer be generated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The linkage model </a:t>
            </a:r>
          </a:p>
          <a:p>
            <a:pPr lvl="1">
              <a:buClr>
                <a:srgbClr val="C00000"/>
              </a:buClr>
              <a:buFont typeface="Comic Sans MS" pitchFamily="66" charset="0"/>
              <a:buChar char="—"/>
            </a:pP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encodes terms of the force field,</a:t>
            </a:r>
          </a:p>
          <a:p>
            <a:pPr lvl="1">
              <a:buClr>
                <a:srgbClr val="C00000"/>
              </a:buClr>
              <a:buFont typeface="Comic Sans MS" pitchFamily="66" charset="0"/>
              <a:buChar char="—"/>
            </a:pP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filters out free atomic vibrations,</a:t>
            </a:r>
          </a:p>
          <a:p>
            <a:pPr lvl="1">
              <a:buClr>
                <a:srgbClr val="C00000"/>
              </a:buClr>
              <a:buFont typeface="Comic Sans MS" pitchFamily="66" charset="0"/>
              <a:buChar char="—"/>
            </a:pP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retains long timescale motions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1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495800" cy="4525963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Bonded atoms are connected by links of fixed lengths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The only </a:t>
            </a:r>
            <a:r>
              <a:rPr lang="en-US" sz="2000" b="1" dirty="0" smtClean="0">
                <a:latin typeface="Comic Sans MS" pitchFamily="66" charset="0"/>
              </a:rPr>
              <a:t>degrees of freedom </a:t>
            </a:r>
            <a:br>
              <a:rPr lang="en-US" sz="2000" b="1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are the dihedral angles around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the simple bonds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Kinematic Model #2: </a:t>
            </a:r>
            <a:b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Linkage of connected atoms</a:t>
            </a:r>
          </a:p>
        </p:txBody>
      </p:sp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3AACA3-1FE1-4F75-A686-4AE1785E9C88}" type="slidenum">
              <a:rPr lang="en-US" smtClean="0"/>
              <a:pPr/>
              <a:t>18</a:t>
            </a:fld>
            <a:endParaRPr lang="en-US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429000"/>
            <a:ext cx="68349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ontent Placeholder 8"/>
          <p:cNvSpPr>
            <a:spLocks noGrp="1"/>
          </p:cNvSpPr>
          <p:nvPr>
            <p:ph sz="half" idx="1"/>
          </p:nvPr>
        </p:nvSpPr>
        <p:spPr>
          <a:xfrm>
            <a:off x="4724400" y="1524000"/>
            <a:ext cx="4191000" cy="4525963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Free vibrations of the atoms can no longer be generated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The linkage model </a:t>
            </a:r>
          </a:p>
          <a:p>
            <a:pPr lvl="1">
              <a:buClr>
                <a:srgbClr val="C00000"/>
              </a:buClr>
              <a:buFont typeface="Comic Sans MS" pitchFamily="66" charset="0"/>
              <a:buChar char="—"/>
            </a:pP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encodes terms of the force field,</a:t>
            </a:r>
          </a:p>
          <a:p>
            <a:pPr lvl="1">
              <a:buClr>
                <a:srgbClr val="C00000"/>
              </a:buClr>
              <a:buFont typeface="Comic Sans MS" pitchFamily="66" charset="0"/>
              <a:buChar char="—"/>
            </a:pP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filters out free atomic vibrations,</a:t>
            </a:r>
          </a:p>
          <a:p>
            <a:pPr lvl="1">
              <a:buClr>
                <a:srgbClr val="C00000"/>
              </a:buClr>
              <a:buFont typeface="Comic Sans MS" pitchFamily="66" charset="0"/>
              <a:buChar char="—"/>
            </a:pP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retains long timescale motions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1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495800" cy="4525963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Bonded atoms are connected by links of fixed lengths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The only </a:t>
            </a:r>
            <a:r>
              <a:rPr lang="en-US" sz="2000" b="1" dirty="0" smtClean="0">
                <a:latin typeface="Comic Sans MS" pitchFamily="66" charset="0"/>
              </a:rPr>
              <a:t>degrees of freedom </a:t>
            </a:r>
            <a:br>
              <a:rPr lang="en-US" sz="2000" b="1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are the dihedral angles around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the simple bonds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343400"/>
            <a:ext cx="6655989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How can one encode other terms of </a:t>
            </a:r>
            <a:b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the force field into the linkage model?</a:t>
            </a:r>
            <a:endParaRPr lang="en-US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  <a:noFill/>
        </p:spPr>
        <p:txBody>
          <a:bodyPr/>
          <a:lstStyle/>
          <a:p>
            <a:fld id="{790A2B71-BDCF-4B68-9779-7282CF9D4157}" type="slidenum">
              <a:rPr lang="en-US" smtClean="0"/>
              <a:pPr/>
              <a:t>19</a:t>
            </a:fld>
            <a:endParaRPr lang="en-US" dirty="0" smtClean="0"/>
          </a:p>
        </p:txBody>
      </p:sp>
      <p:grpSp>
        <p:nvGrpSpPr>
          <p:cNvPr id="2" name="Group 11"/>
          <p:cNvGrpSpPr/>
          <p:nvPr/>
        </p:nvGrpSpPr>
        <p:grpSpPr>
          <a:xfrm>
            <a:off x="762000" y="1524000"/>
            <a:ext cx="6019799" cy="3200400"/>
            <a:chOff x="3810000" y="1295400"/>
            <a:chExt cx="5062538" cy="2209800"/>
          </a:xfrm>
        </p:grpSpPr>
        <p:grpSp>
          <p:nvGrpSpPr>
            <p:cNvPr id="3" name="Group 99"/>
            <p:cNvGrpSpPr>
              <a:grpSpLocks/>
            </p:cNvGrpSpPr>
            <p:nvPr/>
          </p:nvGrpSpPr>
          <p:grpSpPr bwMode="auto">
            <a:xfrm>
              <a:off x="3810000" y="1295400"/>
              <a:ext cx="2667000" cy="2209800"/>
              <a:chOff x="3657600" y="2590800"/>
              <a:chExt cx="3657600" cy="3276600"/>
            </a:xfrm>
          </p:grpSpPr>
          <p:pic>
            <p:nvPicPr>
              <p:cNvPr id="12297" name="Picture 2" descr="AD3-1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733800" y="2667000"/>
                <a:ext cx="3431765" cy="3200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9" name="Rectangle 98"/>
              <p:cNvSpPr/>
              <p:nvPr/>
            </p:nvSpPr>
            <p:spPr>
              <a:xfrm>
                <a:off x="3657600" y="2590800"/>
                <a:ext cx="3657600" cy="1530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2294" name="Rectangle 100"/>
            <p:cNvSpPr>
              <a:spLocks noChangeArrowheads="1"/>
            </p:cNvSpPr>
            <p:nvPr/>
          </p:nvSpPr>
          <p:spPr bwMode="auto">
            <a:xfrm>
              <a:off x="6172200" y="2133600"/>
              <a:ext cx="27003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omic Sans MS" pitchFamily="66" charset="0"/>
                </a:rPr>
                <a:t>12-6 Lennard-Jones potential:</a:t>
              </a:r>
            </a:p>
          </p:txBody>
        </p:sp>
        <p:pic>
          <p:nvPicPr>
            <p:cNvPr id="1229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2438400"/>
              <a:ext cx="2295525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548688" y="2617788"/>
              <a:ext cx="762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914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Van </a:t>
            </a:r>
            <a:r>
              <a:rPr lang="en-US" sz="4000" b="1" dirty="0" err="1" smtClean="0">
                <a:solidFill>
                  <a:schemeClr val="accent2"/>
                </a:solidFill>
                <a:latin typeface="Comic Sans MS" pitchFamily="66" charset="0"/>
              </a:rPr>
              <a:t>der</a:t>
            </a:r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 Waals Forces</a:t>
            </a:r>
          </a:p>
        </p:txBody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86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sz="2400" dirty="0" err="1" smtClean="0">
                <a:latin typeface="Comic Sans MS" pitchFamily="66" charset="0"/>
              </a:rPr>
              <a:t>F</a:t>
            </a:r>
            <a:r>
              <a:rPr lang="en-US" sz="2400" baseline="-25000" dirty="0" err="1" smtClean="0">
                <a:latin typeface="Comic Sans MS" pitchFamily="66" charset="0"/>
              </a:rPr>
              <a:t>non</a:t>
            </a:r>
            <a:r>
              <a:rPr lang="en-US" sz="2400" baseline="-25000" dirty="0" smtClean="0">
                <a:latin typeface="Comic Sans MS" pitchFamily="66" charset="0"/>
              </a:rPr>
              <a:t>-bonded</a:t>
            </a: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=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itchFamily="66" charset="0"/>
              </a:rPr>
              <a:t>F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Comic Sans MS" pitchFamily="66" charset="0"/>
              </a:rPr>
              <a:t>van</a:t>
            </a:r>
            <a:r>
              <a:rPr lang="en-US" sz="2400" b="1" baseline="-250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Comic Sans MS" pitchFamily="66" charset="0"/>
              </a:rPr>
              <a:t>der</a:t>
            </a:r>
            <a:r>
              <a:rPr lang="en-US" sz="2400" b="1" baseline="-25000" dirty="0" smtClean="0">
                <a:solidFill>
                  <a:srgbClr val="C00000"/>
                </a:solidFill>
                <a:latin typeface="Comic Sans MS" pitchFamily="66" charset="0"/>
              </a:rPr>
              <a:t> Waals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+ </a:t>
            </a:r>
            <a:r>
              <a:rPr lang="en-US" sz="2400" dirty="0" err="1" smtClean="0">
                <a:latin typeface="Comic Sans MS" pitchFamily="66" charset="0"/>
              </a:rPr>
              <a:t>F</a:t>
            </a:r>
            <a:r>
              <a:rPr lang="en-US" sz="2400" baseline="-25000" dirty="0" err="1" smtClean="0">
                <a:latin typeface="Comic Sans MS" pitchFamily="66" charset="0"/>
              </a:rPr>
              <a:t>Coulomb</a:t>
            </a:r>
            <a:endParaRPr lang="en-US" sz="2400" baseline="-25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18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1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18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Comic Sans MS" pitchFamily="66" charset="0"/>
              </a:rPr>
              <a:t>In a folded conformation, atoms are densely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packed against one another. Small perturbations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can result into large repulsive </a:t>
            </a:r>
            <a:r>
              <a:rPr lang="en-US" sz="2000" dirty="0" err="1" smtClean="0">
                <a:latin typeface="Comic Sans MS" pitchFamily="66" charset="0"/>
              </a:rPr>
              <a:t>vdW</a:t>
            </a:r>
            <a:r>
              <a:rPr lang="en-US" sz="2000" dirty="0" smtClean="0">
                <a:latin typeface="Comic Sans MS" pitchFamily="66" charset="0"/>
              </a:rPr>
              <a:t> terms.</a:t>
            </a:r>
            <a:endParaRPr lang="en-US" sz="18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700" b="1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None/>
              <a:defRPr/>
            </a:pP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   A</a:t>
            </a:r>
            <a:r>
              <a:rPr lang="en-US" sz="2400" dirty="0" smtClean="0">
                <a:latin typeface="Comic Sans MS" pitchFamily="66" charset="0"/>
              </a:rPr>
              <a:t>toms are modeled as </a:t>
            </a:r>
            <a:r>
              <a:rPr lang="en-US" sz="2400" b="1" dirty="0" smtClean="0">
                <a:latin typeface="Comic Sans MS" pitchFamily="66" charset="0"/>
              </a:rPr>
              <a:t>hard spheres </a:t>
            </a:r>
            <a:r>
              <a:rPr lang="en-US" sz="2400" dirty="0" smtClean="0">
                <a:latin typeface="Comic Sans MS" pitchFamily="66" charset="0"/>
              </a:rPr>
              <a:t>with </a:t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   radii</a:t>
            </a:r>
            <a:r>
              <a:rPr lang="en-US" sz="2400" dirty="0" smtClean="0">
                <a:latin typeface="Comic Sans MS" pitchFamily="66" charset="0"/>
                <a:sym typeface="Symbol"/>
              </a:rPr>
              <a:t>  </a:t>
            </a:r>
            <a:r>
              <a:rPr lang="en-US" sz="2400" dirty="0" err="1" smtClean="0">
                <a:latin typeface="Symbol" pitchFamily="18" charset="2"/>
                <a:sym typeface="Symbol"/>
              </a:rPr>
              <a:t>a×</a:t>
            </a:r>
            <a:r>
              <a:rPr lang="en-US" sz="2400" dirty="0" err="1" smtClean="0">
                <a:latin typeface="Comic Sans MS" pitchFamily="66" charset="0"/>
              </a:rPr>
              <a:t>vdWradii</a:t>
            </a:r>
            <a:r>
              <a:rPr lang="en-US" sz="2400" dirty="0" smtClean="0">
                <a:latin typeface="Comic Sans MS" pitchFamily="66" charset="0"/>
              </a:rPr>
              <a:t>,  where </a:t>
            </a:r>
            <a:r>
              <a:rPr lang="en-US" sz="2400" dirty="0" smtClean="0">
                <a:latin typeface="Symbol" pitchFamily="18" charset="2"/>
              </a:rPr>
              <a:t>a</a:t>
            </a:r>
            <a:r>
              <a:rPr lang="en-US" sz="2400" dirty="0" smtClean="0">
                <a:latin typeface="Comic Sans MS" pitchFamily="66" charset="0"/>
              </a:rPr>
              <a:t> = 0.7 to 0.8</a:t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+  </a:t>
            </a:r>
            <a:r>
              <a:rPr lang="en-US" sz="2400" b="1" dirty="0" smtClean="0">
                <a:latin typeface="Comic Sans MS" pitchFamily="66" charset="0"/>
              </a:rPr>
              <a:t>no two hard spheres are allowed to overlap </a:t>
            </a:r>
            <a:br>
              <a:rPr lang="en-US" sz="2400" b="1" dirty="0" smtClean="0">
                <a:latin typeface="Comic Sans MS" pitchFamily="66" charset="0"/>
              </a:rPr>
            </a:br>
            <a:r>
              <a:rPr lang="en-US" sz="2400" b="1" dirty="0" smtClean="0">
                <a:latin typeface="Comic Sans MS" pitchFamily="66" charset="0"/>
              </a:rPr>
              <a:t>  </a:t>
            </a:r>
            <a:r>
              <a:rPr lang="en-US" sz="2400" dirty="0" smtClean="0">
                <a:latin typeface="Comic Sans MS" pitchFamily="66" charset="0"/>
              </a:rPr>
              <a:t>(volume exclusion constraint)</a:t>
            </a:r>
          </a:p>
          <a:p>
            <a:pPr eaLnBrk="1" hangingPunct="1">
              <a:lnSpc>
                <a:spcPct val="90000"/>
              </a:lnSpc>
              <a:buClr>
                <a:schemeClr val="accent6"/>
              </a:buClr>
              <a:buNone/>
              <a:defRPr/>
            </a:pPr>
            <a:r>
              <a:rPr lang="en-US" sz="2400" dirty="0" smtClean="0">
                <a:latin typeface="Comic Sans MS" pitchFamily="66" charset="0"/>
              </a:rPr>
              <a:t> </a:t>
            </a:r>
            <a:br>
              <a:rPr lang="en-US" sz="2400" dirty="0" smtClean="0">
                <a:latin typeface="Comic Sans MS" pitchFamily="66" charset="0"/>
              </a:rPr>
            </a:br>
            <a:endParaRPr lang="en-US" sz="2800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195388" y="1857375"/>
            <a:ext cx="2195512" cy="2162969"/>
          </a:xfrm>
          <a:custGeom>
            <a:avLst/>
            <a:gdLst>
              <a:gd name="connsiteX0" fmla="*/ 0 w 2195512"/>
              <a:gd name="connsiteY0" fmla="*/ 0 h 2162969"/>
              <a:gd name="connsiteX1" fmla="*/ 104775 w 2195512"/>
              <a:gd name="connsiteY1" fmla="*/ 1238250 h 2162969"/>
              <a:gd name="connsiteX2" fmla="*/ 147637 w 2195512"/>
              <a:gd name="connsiteY2" fmla="*/ 1571625 h 2162969"/>
              <a:gd name="connsiteX3" fmla="*/ 185737 w 2195512"/>
              <a:gd name="connsiteY3" fmla="*/ 1828800 h 2162969"/>
              <a:gd name="connsiteX4" fmla="*/ 219075 w 2195512"/>
              <a:gd name="connsiteY4" fmla="*/ 1933575 h 2162969"/>
              <a:gd name="connsiteX5" fmla="*/ 247650 w 2195512"/>
              <a:gd name="connsiteY5" fmla="*/ 2014538 h 2162969"/>
              <a:gd name="connsiteX6" fmla="*/ 276225 w 2195512"/>
              <a:gd name="connsiteY6" fmla="*/ 2052638 h 2162969"/>
              <a:gd name="connsiteX7" fmla="*/ 304800 w 2195512"/>
              <a:gd name="connsiteY7" fmla="*/ 2095500 h 2162969"/>
              <a:gd name="connsiteX8" fmla="*/ 357187 w 2195512"/>
              <a:gd name="connsiteY8" fmla="*/ 2133600 h 2162969"/>
              <a:gd name="connsiteX9" fmla="*/ 390525 w 2195512"/>
              <a:gd name="connsiteY9" fmla="*/ 2157413 h 2162969"/>
              <a:gd name="connsiteX10" fmla="*/ 438150 w 2195512"/>
              <a:gd name="connsiteY10" fmla="*/ 2157413 h 2162969"/>
              <a:gd name="connsiteX11" fmla="*/ 490537 w 2195512"/>
              <a:gd name="connsiteY11" fmla="*/ 2124075 h 2162969"/>
              <a:gd name="connsiteX12" fmla="*/ 552450 w 2195512"/>
              <a:gd name="connsiteY12" fmla="*/ 2085975 h 2162969"/>
              <a:gd name="connsiteX13" fmla="*/ 614362 w 2195512"/>
              <a:gd name="connsiteY13" fmla="*/ 2038350 h 2162969"/>
              <a:gd name="connsiteX14" fmla="*/ 685800 w 2195512"/>
              <a:gd name="connsiteY14" fmla="*/ 1976438 h 2162969"/>
              <a:gd name="connsiteX15" fmla="*/ 781050 w 2195512"/>
              <a:gd name="connsiteY15" fmla="*/ 1866900 h 2162969"/>
              <a:gd name="connsiteX16" fmla="*/ 871537 w 2195512"/>
              <a:gd name="connsiteY16" fmla="*/ 1776413 h 2162969"/>
              <a:gd name="connsiteX17" fmla="*/ 1019175 w 2195512"/>
              <a:gd name="connsiteY17" fmla="*/ 1695450 h 2162969"/>
              <a:gd name="connsiteX18" fmla="*/ 1238250 w 2195512"/>
              <a:gd name="connsiteY18" fmla="*/ 1624013 h 2162969"/>
              <a:gd name="connsiteX19" fmla="*/ 1438275 w 2195512"/>
              <a:gd name="connsiteY19" fmla="*/ 1585913 h 2162969"/>
              <a:gd name="connsiteX20" fmla="*/ 1733550 w 2195512"/>
              <a:gd name="connsiteY20" fmla="*/ 1557338 h 2162969"/>
              <a:gd name="connsiteX21" fmla="*/ 2047875 w 2195512"/>
              <a:gd name="connsiteY21" fmla="*/ 1533525 h 2162969"/>
              <a:gd name="connsiteX22" fmla="*/ 2195512 w 2195512"/>
              <a:gd name="connsiteY22" fmla="*/ 1524000 h 216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95512" h="2162969">
                <a:moveTo>
                  <a:pt x="0" y="0"/>
                </a:moveTo>
                <a:cubicBezTo>
                  <a:pt x="40084" y="488156"/>
                  <a:pt x="80169" y="976313"/>
                  <a:pt x="104775" y="1238250"/>
                </a:cubicBezTo>
                <a:cubicBezTo>
                  <a:pt x="129381" y="1500188"/>
                  <a:pt x="134143" y="1473200"/>
                  <a:pt x="147637" y="1571625"/>
                </a:cubicBezTo>
                <a:cubicBezTo>
                  <a:pt x="161131" y="1670050"/>
                  <a:pt x="173831" y="1768475"/>
                  <a:pt x="185737" y="1828800"/>
                </a:cubicBezTo>
                <a:cubicBezTo>
                  <a:pt x="197643" y="1889125"/>
                  <a:pt x="208756" y="1902619"/>
                  <a:pt x="219075" y="1933575"/>
                </a:cubicBezTo>
                <a:cubicBezTo>
                  <a:pt x="229394" y="1964531"/>
                  <a:pt x="238125" y="1994694"/>
                  <a:pt x="247650" y="2014538"/>
                </a:cubicBezTo>
                <a:cubicBezTo>
                  <a:pt x="257175" y="2034382"/>
                  <a:pt x="266700" y="2039144"/>
                  <a:pt x="276225" y="2052638"/>
                </a:cubicBezTo>
                <a:cubicBezTo>
                  <a:pt x="285750" y="2066132"/>
                  <a:pt x="291306" y="2082006"/>
                  <a:pt x="304800" y="2095500"/>
                </a:cubicBezTo>
                <a:cubicBezTo>
                  <a:pt x="318294" y="2108994"/>
                  <a:pt x="357187" y="2133600"/>
                  <a:pt x="357187" y="2133600"/>
                </a:cubicBezTo>
                <a:cubicBezTo>
                  <a:pt x="371474" y="2143919"/>
                  <a:pt x="377031" y="2153444"/>
                  <a:pt x="390525" y="2157413"/>
                </a:cubicBezTo>
                <a:cubicBezTo>
                  <a:pt x="404019" y="2161382"/>
                  <a:pt x="421481" y="2162969"/>
                  <a:pt x="438150" y="2157413"/>
                </a:cubicBezTo>
                <a:cubicBezTo>
                  <a:pt x="454819" y="2151857"/>
                  <a:pt x="490537" y="2124075"/>
                  <a:pt x="490537" y="2124075"/>
                </a:cubicBezTo>
                <a:cubicBezTo>
                  <a:pt x="509587" y="2112169"/>
                  <a:pt x="531813" y="2100262"/>
                  <a:pt x="552450" y="2085975"/>
                </a:cubicBezTo>
                <a:cubicBezTo>
                  <a:pt x="573087" y="2071688"/>
                  <a:pt x="592137" y="2056606"/>
                  <a:pt x="614362" y="2038350"/>
                </a:cubicBezTo>
                <a:cubicBezTo>
                  <a:pt x="636587" y="2020094"/>
                  <a:pt x="658019" y="2005013"/>
                  <a:pt x="685800" y="1976438"/>
                </a:cubicBezTo>
                <a:cubicBezTo>
                  <a:pt x="713581" y="1947863"/>
                  <a:pt x="750094" y="1900237"/>
                  <a:pt x="781050" y="1866900"/>
                </a:cubicBezTo>
                <a:cubicBezTo>
                  <a:pt x="812006" y="1833563"/>
                  <a:pt x="831850" y="1804988"/>
                  <a:pt x="871537" y="1776413"/>
                </a:cubicBezTo>
                <a:cubicBezTo>
                  <a:pt x="911225" y="1747838"/>
                  <a:pt x="958056" y="1720850"/>
                  <a:pt x="1019175" y="1695450"/>
                </a:cubicBezTo>
                <a:cubicBezTo>
                  <a:pt x="1080294" y="1670050"/>
                  <a:pt x="1168400" y="1642269"/>
                  <a:pt x="1238250" y="1624013"/>
                </a:cubicBezTo>
                <a:cubicBezTo>
                  <a:pt x="1308100" y="1605757"/>
                  <a:pt x="1355725" y="1597025"/>
                  <a:pt x="1438275" y="1585913"/>
                </a:cubicBezTo>
                <a:cubicBezTo>
                  <a:pt x="1520825" y="1574801"/>
                  <a:pt x="1631950" y="1566069"/>
                  <a:pt x="1733550" y="1557338"/>
                </a:cubicBezTo>
                <a:cubicBezTo>
                  <a:pt x="1835150" y="1548607"/>
                  <a:pt x="2047875" y="1533525"/>
                  <a:pt x="2047875" y="1533525"/>
                </a:cubicBezTo>
                <a:lnTo>
                  <a:pt x="2195512" y="152400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581400" y="1828800"/>
            <a:ext cx="541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Van </a:t>
            </a:r>
            <a:r>
              <a:rPr lang="en-US" sz="1600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der</a:t>
            </a:r>
            <a:r>
              <a:rPr lang="en-US" sz="16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Waals </a:t>
            </a:r>
            <a:r>
              <a:rPr lang="en-US" sz="160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forces </a:t>
            </a:r>
            <a:r>
              <a:rPr lang="en-US" sz="16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between </a:t>
            </a:r>
            <a:r>
              <a:rPr lang="en-US" sz="160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two atoms </a:t>
            </a:r>
            <a:r>
              <a:rPr lang="en-US" sz="16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result from induced polarization </a:t>
            </a:r>
            <a:r>
              <a:rPr lang="en-US" sz="160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effect(formation </a:t>
            </a:r>
            <a:r>
              <a:rPr lang="en-US" sz="16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of electric </a:t>
            </a:r>
            <a:r>
              <a:rPr lang="en-US" sz="160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dipoles). They are </a:t>
            </a:r>
            <a:r>
              <a:rPr lang="en-US" sz="160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weak, except at close range.</a:t>
            </a:r>
          </a:p>
        </p:txBody>
      </p:sp>
      <p:pic>
        <p:nvPicPr>
          <p:cNvPr id="14" name="Picture 4" descr="1tph_fillsp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4122" y="3732573"/>
            <a:ext cx="2611278" cy="172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3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000FF"/>
              </a:buClr>
              <a:buNone/>
            </a:pPr>
            <a:r>
              <a:rPr lang="en-US" sz="2400" dirty="0" smtClean="0">
                <a:latin typeface="Comic Sans MS" pitchFamily="66" charset="0"/>
              </a:rPr>
              <a:t>Long sequence of amino-acids (dozens to thousands)</a:t>
            </a: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Protein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9" name="Picture 11" descr="D:\no-backup\presentations\guanajuato-10\amino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43200"/>
            <a:ext cx="2918294" cy="242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/>
          <p:nvPr/>
        </p:nvGrpSpPr>
        <p:grpSpPr>
          <a:xfrm>
            <a:off x="1143000" y="2057400"/>
            <a:ext cx="1911197" cy="3810000"/>
            <a:chOff x="1143000" y="2057400"/>
            <a:chExt cx="1911197" cy="3810000"/>
          </a:xfrm>
        </p:grpSpPr>
        <p:sp>
          <p:nvSpPr>
            <p:cNvPr id="38" name="Oval 37"/>
            <p:cNvSpPr/>
            <p:nvPr/>
          </p:nvSpPr>
          <p:spPr>
            <a:xfrm>
              <a:off x="1143000" y="2057400"/>
              <a:ext cx="1905000" cy="838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SC</a:t>
              </a:r>
              <a:endPara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39" name="Group 100"/>
            <p:cNvGrpSpPr/>
            <p:nvPr/>
          </p:nvGrpSpPr>
          <p:grpSpPr>
            <a:xfrm>
              <a:off x="1143000" y="3429000"/>
              <a:ext cx="1911197" cy="2438400"/>
              <a:chOff x="1143000" y="2438400"/>
              <a:chExt cx="1911197" cy="2438400"/>
            </a:xfrm>
          </p:grpSpPr>
          <p:grpSp>
            <p:nvGrpSpPr>
              <p:cNvPr id="42" name="Group 48"/>
              <p:cNvGrpSpPr/>
              <p:nvPr/>
            </p:nvGrpSpPr>
            <p:grpSpPr>
              <a:xfrm>
                <a:off x="2514600" y="3276600"/>
                <a:ext cx="539597" cy="732579"/>
                <a:chOff x="6324600" y="381000"/>
                <a:chExt cx="539597" cy="732579"/>
              </a:xfrm>
            </p:grpSpPr>
            <p:sp>
              <p:nvSpPr>
                <p:cNvPr id="75" name="Oval 74"/>
                <p:cNvSpPr/>
                <p:nvPr/>
              </p:nvSpPr>
              <p:spPr>
                <a:xfrm>
                  <a:off x="6324600" y="381000"/>
                  <a:ext cx="533400" cy="53340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chemeClr val="tx1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6415035" y="467248"/>
                  <a:ext cx="44916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C’</a:t>
                  </a:r>
                  <a:endParaRPr lang="en-US" baseline="-25000" dirty="0" smtClean="0">
                    <a:latin typeface="Symbol" pitchFamily="18" charset="2"/>
                  </a:endParaRPr>
                </a:p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3" name="Group 51"/>
              <p:cNvGrpSpPr/>
              <p:nvPr/>
            </p:nvGrpSpPr>
            <p:grpSpPr>
              <a:xfrm>
                <a:off x="2514600" y="4343400"/>
                <a:ext cx="533400" cy="533400"/>
                <a:chOff x="8077200" y="1676400"/>
                <a:chExt cx="533400" cy="533400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8077200" y="1676400"/>
                  <a:ext cx="533400" cy="533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chemeClr val="tx1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8170147" y="1755112"/>
                  <a:ext cx="3642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endParaRPr lang="en-US" dirty="0"/>
                </a:p>
              </p:txBody>
            </p:sp>
          </p:grpSp>
          <p:cxnSp>
            <p:nvCxnSpPr>
              <p:cNvPr id="44" name="Straight Connector 43"/>
              <p:cNvCxnSpPr/>
              <p:nvPr/>
            </p:nvCxnSpPr>
            <p:spPr>
              <a:xfrm>
                <a:off x="2243294" y="2962589"/>
                <a:ext cx="359229" cy="4086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85"/>
              <p:cNvGrpSpPr/>
              <p:nvPr/>
            </p:nvGrpSpPr>
            <p:grpSpPr>
              <a:xfrm>
                <a:off x="1143000" y="2438400"/>
                <a:ext cx="1219200" cy="2438400"/>
                <a:chOff x="1143000" y="2438400"/>
                <a:chExt cx="1219200" cy="2438400"/>
              </a:xfrm>
            </p:grpSpPr>
            <p:grpSp>
              <p:nvGrpSpPr>
                <p:cNvPr id="56" name="Group 52"/>
                <p:cNvGrpSpPr/>
                <p:nvPr/>
              </p:nvGrpSpPr>
              <p:grpSpPr>
                <a:xfrm>
                  <a:off x="1143000" y="4343400"/>
                  <a:ext cx="533400" cy="533400"/>
                  <a:chOff x="8077200" y="1676400"/>
                  <a:chExt cx="533400" cy="533400"/>
                </a:xfrm>
                <a:solidFill>
                  <a:schemeClr val="bg1"/>
                </a:solidFill>
              </p:grpSpPr>
              <p:sp>
                <p:nvSpPr>
                  <p:cNvPr id="71" name="Oval 70"/>
                  <p:cNvSpPr/>
                  <p:nvPr/>
                </p:nvSpPr>
                <p:spPr>
                  <a:xfrm>
                    <a:off x="8077200" y="1676400"/>
                    <a:ext cx="533400" cy="5334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dirty="0">
                      <a:solidFill>
                        <a:schemeClr val="tx1"/>
                      </a:solidFill>
                      <a:latin typeface="Symbol" pitchFamily="18" charset="2"/>
                    </a:endParaRPr>
                  </a:p>
                </p:txBody>
              </p: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8183545" y="1772697"/>
                    <a:ext cx="36420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H</a:t>
                    </a:r>
                    <a:endParaRPr lang="en-US" b="1" dirty="0"/>
                  </a:p>
                </p:txBody>
              </p:sp>
            </p:grpSp>
            <p:grpSp>
              <p:nvGrpSpPr>
                <p:cNvPr id="59" name="Group 71"/>
                <p:cNvGrpSpPr/>
                <p:nvPr/>
              </p:nvGrpSpPr>
              <p:grpSpPr>
                <a:xfrm>
                  <a:off x="1143000" y="2438400"/>
                  <a:ext cx="1219200" cy="1371600"/>
                  <a:chOff x="1143000" y="2438400"/>
                  <a:chExt cx="1219200" cy="1371600"/>
                </a:xfrm>
              </p:grpSpPr>
              <p:grpSp>
                <p:nvGrpSpPr>
                  <p:cNvPr id="61" name="Group 47"/>
                  <p:cNvGrpSpPr/>
                  <p:nvPr/>
                </p:nvGrpSpPr>
                <p:grpSpPr>
                  <a:xfrm>
                    <a:off x="1828800" y="2438400"/>
                    <a:ext cx="533400" cy="732579"/>
                    <a:chOff x="6324600" y="381000"/>
                    <a:chExt cx="533400" cy="732579"/>
                  </a:xfrm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6324600" y="381000"/>
                      <a:ext cx="533400" cy="533400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6374842" y="467248"/>
                      <a:ext cx="449162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a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63" name="Group 65"/>
                  <p:cNvGrpSpPr/>
                  <p:nvPr/>
                </p:nvGrpSpPr>
                <p:grpSpPr>
                  <a:xfrm>
                    <a:off x="1143000" y="2944167"/>
                    <a:ext cx="816429" cy="865833"/>
                    <a:chOff x="1143000" y="2944167"/>
                    <a:chExt cx="816429" cy="865833"/>
                  </a:xfrm>
                </p:grpSpPr>
                <p:grpSp>
                  <p:nvGrpSpPr>
                    <p:cNvPr id="64" name="Group 55"/>
                    <p:cNvGrpSpPr/>
                    <p:nvPr/>
                  </p:nvGrpSpPr>
                  <p:grpSpPr>
                    <a:xfrm>
                      <a:off x="1143000" y="3276600"/>
                      <a:ext cx="533400" cy="533400"/>
                      <a:chOff x="8077200" y="1676400"/>
                      <a:chExt cx="533400" cy="533400"/>
                    </a:xfrm>
                  </p:grpSpPr>
                  <p:sp>
                    <p:nvSpPr>
                      <p:cNvPr id="67" name="Oval 66"/>
                      <p:cNvSpPr/>
                      <p:nvPr/>
                    </p:nvSpPr>
                    <p:spPr>
                      <a:xfrm>
                        <a:off x="8077200" y="1676400"/>
                        <a:ext cx="533400" cy="533400"/>
                      </a:xfrm>
                      <a:prstGeom prst="ellipse">
                        <a:avLst/>
                      </a:prstGeom>
                      <a:solidFill>
                        <a:srgbClr val="00B0F0"/>
                      </a:solidFill>
                      <a:ln>
                        <a:solidFill>
                          <a:srgbClr val="00B0F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68" name="TextBox 67"/>
                      <p:cNvSpPr txBox="1"/>
                      <p:nvPr/>
                    </p:nvSpPr>
                    <p:spPr>
                      <a:xfrm>
                        <a:off x="8170147" y="1755112"/>
                        <a:ext cx="36420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N</a:t>
                        </a:r>
                        <a:endParaRPr lang="en-US" b="1" dirty="0"/>
                      </a:p>
                    </p:txBody>
                  </p:sp>
                </p:grp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 flipH="1">
                      <a:off x="1600200" y="2944167"/>
                      <a:ext cx="359229" cy="40863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0" name="Straight Connector 59"/>
                <p:cNvCxnSpPr>
                  <a:stCxn id="67" idx="4"/>
                  <a:endCxn id="71" idx="0"/>
                </p:cNvCxnSpPr>
                <p:nvPr/>
              </p:nvCxnSpPr>
              <p:spPr>
                <a:xfrm>
                  <a:off x="1409700" y="38100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Oval 47"/>
              <p:cNvSpPr/>
              <p:nvPr/>
            </p:nvSpPr>
            <p:spPr>
              <a:xfrm flipH="1">
                <a:off x="1828800" y="2438400"/>
                <a:ext cx="533400" cy="5334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flipH="1">
                <a:off x="1862796" y="2524648"/>
                <a:ext cx="4491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C</a:t>
                </a:r>
                <a:r>
                  <a:rPr lang="en-US" baseline="-25000" dirty="0" smtClean="0">
                    <a:solidFill>
                      <a:schemeClr val="bg1"/>
                    </a:solidFill>
                    <a:latin typeface="Symbol" pitchFamily="18" charset="2"/>
                  </a:rPr>
                  <a:t>a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2231571" y="2944167"/>
                <a:ext cx="359229" cy="4086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2781300" y="3810000"/>
                <a:ext cx="0" cy="533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>
              <a:stCxn id="48" idx="0"/>
              <a:endCxn id="38" idx="4"/>
            </p:cNvCxnSpPr>
            <p:nvPr/>
          </p:nvCxnSpPr>
          <p:spPr>
            <a:xfrm flipV="1">
              <a:off x="2095500" y="2895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ounded Rectangle 79"/>
          <p:cNvSpPr/>
          <p:nvPr/>
        </p:nvSpPr>
        <p:spPr>
          <a:xfrm>
            <a:off x="914400" y="3352800"/>
            <a:ext cx="2362200" cy="2590800"/>
          </a:xfrm>
          <a:prstGeom prst="roundRect">
            <a:avLst/>
          </a:prstGeom>
          <a:noFill/>
          <a:ln w="57150">
            <a:solidFill>
              <a:srgbClr val="33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4767943" y="4286794"/>
            <a:ext cx="1188720" cy="507274"/>
          </a:xfrm>
          <a:prstGeom prst="roundRect">
            <a:avLst/>
          </a:prstGeom>
          <a:noFill/>
          <a:ln w="57150">
            <a:solidFill>
              <a:srgbClr val="33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/>
          <p:cNvSpPr/>
          <p:nvPr/>
        </p:nvSpPr>
        <p:spPr>
          <a:xfrm>
            <a:off x="6370320" y="4269377"/>
            <a:ext cx="1188720" cy="507274"/>
          </a:xfrm>
          <a:prstGeom prst="roundRect">
            <a:avLst/>
          </a:prstGeom>
          <a:noFill/>
          <a:ln w="57150">
            <a:solidFill>
              <a:srgbClr val="33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2819400" y="1828800"/>
            <a:ext cx="6169656" cy="1447800"/>
            <a:chOff x="1371600" y="1219200"/>
            <a:chExt cx="6169656" cy="1447800"/>
          </a:xfrm>
        </p:grpSpPr>
        <p:pic>
          <p:nvPicPr>
            <p:cNvPr id="13" name="Picture 12" descr="C:\Users\latombe\Pictures\h-bond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800" y="1295400"/>
              <a:ext cx="38862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371600" y="2057400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itchFamily="66" charset="0"/>
                </a:rPr>
                <a:t>electronegative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67400" y="1219200"/>
              <a:ext cx="16738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Comic Sans MS" pitchFamily="66" charset="0"/>
                </a:rPr>
                <a:t>electronegative</a:t>
              </a:r>
              <a:br>
                <a:rPr lang="en-US" sz="1600" dirty="0" smtClean="0">
                  <a:latin typeface="Comic Sans MS" pitchFamily="66" charset="0"/>
                </a:rPr>
              </a:br>
              <a:r>
                <a:rPr lang="en-US" sz="1600" dirty="0" smtClean="0">
                  <a:latin typeface="Comic Sans MS" pitchFamily="66" charset="0"/>
                </a:rPr>
                <a:t>(often N or O)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29012" y="2371724"/>
              <a:ext cx="128587" cy="66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81400" y="2133600"/>
              <a:ext cx="1066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81600" y="2162175"/>
              <a:ext cx="914400" cy="428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24400" y="1905000"/>
              <a:ext cx="533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05513" y="2090738"/>
              <a:ext cx="85725" cy="10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43400" y="2005013"/>
              <a:ext cx="457200" cy="204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05400" y="1828800"/>
              <a:ext cx="228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57813" y="1771650"/>
              <a:ext cx="90487" cy="52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rved Down Arrow 24"/>
            <p:cNvSpPr/>
            <p:nvPr/>
          </p:nvSpPr>
          <p:spPr>
            <a:xfrm>
              <a:off x="4648200" y="1643063"/>
              <a:ext cx="228600" cy="152400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Hydrogen Bonds</a:t>
            </a:r>
            <a:endParaRPr lang="en-US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sz="2400" dirty="0" err="1" smtClean="0">
                <a:latin typeface="Comic Sans MS" pitchFamily="66" charset="0"/>
              </a:rPr>
              <a:t>F</a:t>
            </a:r>
            <a:r>
              <a:rPr lang="en-US" sz="2400" baseline="-25000" dirty="0" err="1" smtClean="0">
                <a:latin typeface="Comic Sans MS" pitchFamily="66" charset="0"/>
              </a:rPr>
              <a:t>non</a:t>
            </a:r>
            <a:r>
              <a:rPr lang="en-US" sz="2400" baseline="-25000" dirty="0" smtClean="0">
                <a:latin typeface="Comic Sans MS" pitchFamily="66" charset="0"/>
              </a:rPr>
              <a:t>-bonded</a:t>
            </a: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= </a:t>
            </a:r>
            <a:r>
              <a:rPr lang="en-US" sz="2400" dirty="0" err="1" smtClean="0">
                <a:latin typeface="Comic Sans MS" pitchFamily="66" charset="0"/>
              </a:rPr>
              <a:t>F</a:t>
            </a:r>
            <a:r>
              <a:rPr lang="en-US" sz="2400" baseline="-25000" dirty="0" err="1" smtClean="0">
                <a:latin typeface="Comic Sans MS" pitchFamily="66" charset="0"/>
              </a:rPr>
              <a:t>van</a:t>
            </a:r>
            <a:r>
              <a:rPr lang="en-US" sz="2400" baseline="-25000" dirty="0" smtClean="0">
                <a:latin typeface="Comic Sans MS" pitchFamily="66" charset="0"/>
              </a:rPr>
              <a:t> </a:t>
            </a:r>
            <a:r>
              <a:rPr lang="en-US" sz="2400" baseline="-25000" dirty="0" err="1" smtClean="0">
                <a:latin typeface="Comic Sans MS" pitchFamily="66" charset="0"/>
              </a:rPr>
              <a:t>der</a:t>
            </a:r>
            <a:r>
              <a:rPr lang="en-US" sz="2400" baseline="-25000" dirty="0" smtClean="0">
                <a:latin typeface="Comic Sans MS" pitchFamily="66" charset="0"/>
              </a:rPr>
              <a:t> Waals</a:t>
            </a:r>
            <a:r>
              <a:rPr lang="en-US" sz="2400" dirty="0" smtClean="0">
                <a:latin typeface="Comic Sans MS" pitchFamily="66" charset="0"/>
              </a:rPr>
              <a:t> +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itchFamily="66" charset="0"/>
              </a:rPr>
              <a:t>F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Comic Sans MS" pitchFamily="66" charset="0"/>
              </a:rPr>
              <a:t>Coulomb</a:t>
            </a:r>
            <a:endParaRPr lang="en-US" sz="2400" b="1" baseline="-25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>	</a:t>
            </a: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>	H-bonds stabilize secondary structure elements and tertiary structure</a:t>
            </a:r>
            <a:br>
              <a:rPr lang="en-US" sz="1800" dirty="0" smtClean="0">
                <a:latin typeface="Comic Sans MS" pitchFamily="66" charset="0"/>
                <a:sym typeface="Wingdings" pitchFamily="2" charset="2"/>
              </a:rPr>
            </a:b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/>
            </a:r>
            <a:br>
              <a:rPr lang="en-US" sz="1800" dirty="0" smtClean="0">
                <a:latin typeface="Comic Sans MS" pitchFamily="66" charset="0"/>
                <a:sym typeface="Wingdings" pitchFamily="2" charset="2"/>
              </a:rPr>
            </a:br>
            <a:endParaRPr lang="en-US" sz="1800" dirty="0" smtClean="0"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295400" y="4000500"/>
          <a:ext cx="1371600" cy="2857500"/>
        </p:xfrm>
        <a:graphic>
          <a:graphicData uri="http://schemas.openxmlformats.org/presentationml/2006/ole">
            <p:oleObj spid="_x0000_s141314" name="Bitmap Image" r:id="rId4" imgW="1933333" imgH="4029637" progId="PBrush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895600" y="4267200"/>
          <a:ext cx="5246580" cy="1979613"/>
        </p:xfrm>
        <a:graphic>
          <a:graphicData uri="http://schemas.openxmlformats.org/presentationml/2006/ole">
            <p:oleObj spid="_x0000_s141315" name="Bitmap Image" r:id="rId5" imgW="9971429" imgH="3761905" progId="PBrush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400800" y="4191000"/>
          <a:ext cx="1981200" cy="1934188"/>
        </p:xfrm>
        <a:graphic>
          <a:graphicData uri="http://schemas.openxmlformats.org/presentationml/2006/ole">
            <p:oleObj spid="_x0000_s141316" name="Bitmap Image" r:id="rId6" imgW="3134162" imgH="3057143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2819400" y="1828800"/>
            <a:ext cx="6169656" cy="1447800"/>
            <a:chOff x="1371600" y="1219200"/>
            <a:chExt cx="6169656" cy="1447800"/>
          </a:xfrm>
        </p:grpSpPr>
        <p:pic>
          <p:nvPicPr>
            <p:cNvPr id="13" name="Picture 12" descr="C:\Users\latombe\Pictures\h-bond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1295400"/>
              <a:ext cx="38862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371600" y="2057400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itchFamily="66" charset="0"/>
                </a:rPr>
                <a:t>electronegative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67400" y="1219200"/>
              <a:ext cx="16738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Comic Sans MS" pitchFamily="66" charset="0"/>
                </a:rPr>
                <a:t>electronegative</a:t>
              </a:r>
              <a:br>
                <a:rPr lang="en-US" sz="1600" dirty="0" smtClean="0">
                  <a:latin typeface="Comic Sans MS" pitchFamily="66" charset="0"/>
                </a:rPr>
              </a:br>
              <a:r>
                <a:rPr lang="en-US" sz="1600" dirty="0" smtClean="0">
                  <a:latin typeface="Comic Sans MS" pitchFamily="66" charset="0"/>
                </a:rPr>
                <a:t>(often N or O)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29012" y="2371724"/>
              <a:ext cx="128587" cy="66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81400" y="2133600"/>
              <a:ext cx="1066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81600" y="2162175"/>
              <a:ext cx="914400" cy="428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24400" y="1905000"/>
              <a:ext cx="533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05513" y="2090738"/>
              <a:ext cx="85725" cy="10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43400" y="2005013"/>
              <a:ext cx="457200" cy="204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05400" y="1828800"/>
              <a:ext cx="228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57813" y="1771650"/>
              <a:ext cx="90487" cy="52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rved Down Arrow 24"/>
            <p:cNvSpPr/>
            <p:nvPr/>
          </p:nvSpPr>
          <p:spPr>
            <a:xfrm>
              <a:off x="4648200" y="1643063"/>
              <a:ext cx="228600" cy="152400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Hydrogen Bonds</a:t>
            </a:r>
            <a:endParaRPr lang="en-US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sz="2400" dirty="0" err="1" smtClean="0">
                <a:latin typeface="Comic Sans MS" pitchFamily="66" charset="0"/>
              </a:rPr>
              <a:t>F</a:t>
            </a:r>
            <a:r>
              <a:rPr lang="en-US" sz="2400" baseline="-25000" dirty="0" err="1" smtClean="0">
                <a:latin typeface="Comic Sans MS" pitchFamily="66" charset="0"/>
              </a:rPr>
              <a:t>non</a:t>
            </a:r>
            <a:r>
              <a:rPr lang="en-US" sz="2400" baseline="-25000" dirty="0" smtClean="0">
                <a:latin typeface="Comic Sans MS" pitchFamily="66" charset="0"/>
              </a:rPr>
              <a:t>-bonded</a:t>
            </a: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= </a:t>
            </a:r>
            <a:r>
              <a:rPr lang="en-US" sz="2400" dirty="0" err="1" smtClean="0">
                <a:latin typeface="Comic Sans MS" pitchFamily="66" charset="0"/>
              </a:rPr>
              <a:t>F</a:t>
            </a:r>
            <a:r>
              <a:rPr lang="en-US" sz="2400" baseline="-25000" dirty="0" err="1" smtClean="0">
                <a:latin typeface="Comic Sans MS" pitchFamily="66" charset="0"/>
              </a:rPr>
              <a:t>van</a:t>
            </a:r>
            <a:r>
              <a:rPr lang="en-US" sz="2400" baseline="-25000" dirty="0" smtClean="0">
                <a:latin typeface="Comic Sans MS" pitchFamily="66" charset="0"/>
              </a:rPr>
              <a:t> </a:t>
            </a:r>
            <a:r>
              <a:rPr lang="en-US" sz="2400" baseline="-25000" dirty="0" err="1" smtClean="0">
                <a:latin typeface="Comic Sans MS" pitchFamily="66" charset="0"/>
              </a:rPr>
              <a:t>der</a:t>
            </a:r>
            <a:r>
              <a:rPr lang="en-US" sz="2400" baseline="-25000" dirty="0" smtClean="0">
                <a:latin typeface="Comic Sans MS" pitchFamily="66" charset="0"/>
              </a:rPr>
              <a:t> Waals</a:t>
            </a:r>
            <a:r>
              <a:rPr lang="en-US" sz="2400" dirty="0" smtClean="0">
                <a:latin typeface="Comic Sans MS" pitchFamily="66" charset="0"/>
              </a:rPr>
              <a:t> +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itchFamily="66" charset="0"/>
              </a:rPr>
              <a:t>F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Comic Sans MS" pitchFamily="66" charset="0"/>
              </a:rPr>
              <a:t>Coulomb</a:t>
            </a:r>
            <a:endParaRPr lang="en-US" sz="2400" b="1" baseline="-25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>	</a:t>
            </a: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6" name="Picture 25" descr="test_with_h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2800"/>
            <a:ext cx="2925364" cy="2837673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5579174" y="3849584"/>
            <a:ext cx="1510395" cy="1425039"/>
          </a:xfrm>
          <a:custGeom>
            <a:avLst/>
            <a:gdLst>
              <a:gd name="connsiteX0" fmla="*/ 714748 w 1510395"/>
              <a:gd name="connsiteY0" fmla="*/ 154380 h 1425039"/>
              <a:gd name="connsiteX1" fmla="*/ 690997 w 1510395"/>
              <a:gd name="connsiteY1" fmla="*/ 118754 h 1425039"/>
              <a:gd name="connsiteX2" fmla="*/ 631621 w 1510395"/>
              <a:gd name="connsiteY2" fmla="*/ 106878 h 1425039"/>
              <a:gd name="connsiteX3" fmla="*/ 595995 w 1510395"/>
              <a:gd name="connsiteY3" fmla="*/ 95003 h 1425039"/>
              <a:gd name="connsiteX4" fmla="*/ 465366 w 1510395"/>
              <a:gd name="connsiteY4" fmla="*/ 47502 h 1425039"/>
              <a:gd name="connsiteX5" fmla="*/ 346613 w 1510395"/>
              <a:gd name="connsiteY5" fmla="*/ 11876 h 1425039"/>
              <a:gd name="connsiteX6" fmla="*/ 275361 w 1510395"/>
              <a:gd name="connsiteY6" fmla="*/ 0 h 1425039"/>
              <a:gd name="connsiteX7" fmla="*/ 227860 w 1510395"/>
              <a:gd name="connsiteY7" fmla="*/ 11876 h 1425039"/>
              <a:gd name="connsiteX8" fmla="*/ 192234 w 1510395"/>
              <a:gd name="connsiteY8" fmla="*/ 201881 h 1425039"/>
              <a:gd name="connsiteX9" fmla="*/ 168483 w 1510395"/>
              <a:gd name="connsiteY9" fmla="*/ 261258 h 1425039"/>
              <a:gd name="connsiteX10" fmla="*/ 156608 w 1510395"/>
              <a:gd name="connsiteY10" fmla="*/ 308759 h 1425039"/>
              <a:gd name="connsiteX11" fmla="*/ 97231 w 1510395"/>
              <a:gd name="connsiteY11" fmla="*/ 368135 h 1425039"/>
              <a:gd name="connsiteX12" fmla="*/ 25979 w 1510395"/>
              <a:gd name="connsiteY12" fmla="*/ 415637 h 1425039"/>
              <a:gd name="connsiteX13" fmla="*/ 2229 w 1510395"/>
              <a:gd name="connsiteY13" fmla="*/ 463138 h 1425039"/>
              <a:gd name="connsiteX14" fmla="*/ 14104 w 1510395"/>
              <a:gd name="connsiteY14" fmla="*/ 522515 h 1425039"/>
              <a:gd name="connsiteX15" fmla="*/ 49730 w 1510395"/>
              <a:gd name="connsiteY15" fmla="*/ 605642 h 1425039"/>
              <a:gd name="connsiteX16" fmla="*/ 61605 w 1510395"/>
              <a:gd name="connsiteY16" fmla="*/ 641268 h 1425039"/>
              <a:gd name="connsiteX17" fmla="*/ 109107 w 1510395"/>
              <a:gd name="connsiteY17" fmla="*/ 712520 h 1425039"/>
              <a:gd name="connsiteX18" fmla="*/ 132857 w 1510395"/>
              <a:gd name="connsiteY18" fmla="*/ 748146 h 1425039"/>
              <a:gd name="connsiteX19" fmla="*/ 156608 w 1510395"/>
              <a:gd name="connsiteY19" fmla="*/ 783772 h 1425039"/>
              <a:gd name="connsiteX20" fmla="*/ 215984 w 1510395"/>
              <a:gd name="connsiteY20" fmla="*/ 878774 h 1425039"/>
              <a:gd name="connsiteX21" fmla="*/ 358488 w 1510395"/>
              <a:gd name="connsiteY21" fmla="*/ 997528 h 1425039"/>
              <a:gd name="connsiteX22" fmla="*/ 394114 w 1510395"/>
              <a:gd name="connsiteY22" fmla="*/ 1009403 h 1425039"/>
              <a:gd name="connsiteX23" fmla="*/ 429740 w 1510395"/>
              <a:gd name="connsiteY23" fmla="*/ 1033154 h 1425039"/>
              <a:gd name="connsiteX24" fmla="*/ 465366 w 1510395"/>
              <a:gd name="connsiteY24" fmla="*/ 1045029 h 1425039"/>
              <a:gd name="connsiteX25" fmla="*/ 750374 w 1510395"/>
              <a:gd name="connsiteY25" fmla="*/ 1068780 h 1425039"/>
              <a:gd name="connsiteX26" fmla="*/ 786000 w 1510395"/>
              <a:gd name="connsiteY26" fmla="*/ 1080655 h 1425039"/>
              <a:gd name="connsiteX27" fmla="*/ 821626 w 1510395"/>
              <a:gd name="connsiteY27" fmla="*/ 1151907 h 1425039"/>
              <a:gd name="connsiteX28" fmla="*/ 869127 w 1510395"/>
              <a:gd name="connsiteY28" fmla="*/ 1223159 h 1425039"/>
              <a:gd name="connsiteX29" fmla="*/ 881003 w 1510395"/>
              <a:gd name="connsiteY29" fmla="*/ 1270660 h 1425039"/>
              <a:gd name="connsiteX30" fmla="*/ 928504 w 1510395"/>
              <a:gd name="connsiteY30" fmla="*/ 1341912 h 1425039"/>
              <a:gd name="connsiteX31" fmla="*/ 999756 w 1510395"/>
              <a:gd name="connsiteY31" fmla="*/ 1389413 h 1425039"/>
              <a:gd name="connsiteX32" fmla="*/ 1047257 w 1510395"/>
              <a:gd name="connsiteY32" fmla="*/ 1401289 h 1425039"/>
              <a:gd name="connsiteX33" fmla="*/ 1166010 w 1510395"/>
              <a:gd name="connsiteY33" fmla="*/ 1413164 h 1425039"/>
              <a:gd name="connsiteX34" fmla="*/ 1272888 w 1510395"/>
              <a:gd name="connsiteY34" fmla="*/ 1425039 h 1425039"/>
              <a:gd name="connsiteX35" fmla="*/ 1332265 w 1510395"/>
              <a:gd name="connsiteY35" fmla="*/ 1401289 h 1425039"/>
              <a:gd name="connsiteX36" fmla="*/ 1403517 w 1510395"/>
              <a:gd name="connsiteY36" fmla="*/ 1353787 h 1425039"/>
              <a:gd name="connsiteX37" fmla="*/ 1415392 w 1510395"/>
              <a:gd name="connsiteY37" fmla="*/ 1187533 h 1425039"/>
              <a:gd name="connsiteX38" fmla="*/ 1427268 w 1510395"/>
              <a:gd name="connsiteY38" fmla="*/ 1151907 h 1425039"/>
              <a:gd name="connsiteX39" fmla="*/ 1439143 w 1510395"/>
              <a:gd name="connsiteY39" fmla="*/ 1080655 h 1425039"/>
              <a:gd name="connsiteX40" fmla="*/ 1427268 w 1510395"/>
              <a:gd name="connsiteY40" fmla="*/ 973777 h 1425039"/>
              <a:gd name="connsiteX41" fmla="*/ 1403517 w 1510395"/>
              <a:gd name="connsiteY41" fmla="*/ 938151 h 1425039"/>
              <a:gd name="connsiteX42" fmla="*/ 1379766 w 1510395"/>
              <a:gd name="connsiteY42" fmla="*/ 878774 h 1425039"/>
              <a:gd name="connsiteX43" fmla="*/ 1391642 w 1510395"/>
              <a:gd name="connsiteY43" fmla="*/ 819398 h 1425039"/>
              <a:gd name="connsiteX44" fmla="*/ 1427268 w 1510395"/>
              <a:gd name="connsiteY44" fmla="*/ 807522 h 1425039"/>
              <a:gd name="connsiteX45" fmla="*/ 1474769 w 1510395"/>
              <a:gd name="connsiteY45" fmla="*/ 771897 h 1425039"/>
              <a:gd name="connsiteX46" fmla="*/ 1510395 w 1510395"/>
              <a:gd name="connsiteY46" fmla="*/ 748146 h 1425039"/>
              <a:gd name="connsiteX47" fmla="*/ 1498520 w 1510395"/>
              <a:gd name="connsiteY47" fmla="*/ 712520 h 1425039"/>
              <a:gd name="connsiteX48" fmla="*/ 1261013 w 1510395"/>
              <a:gd name="connsiteY48" fmla="*/ 676894 h 1425039"/>
              <a:gd name="connsiteX49" fmla="*/ 1177886 w 1510395"/>
              <a:gd name="connsiteY49" fmla="*/ 653143 h 1425039"/>
              <a:gd name="connsiteX50" fmla="*/ 1130384 w 1510395"/>
              <a:gd name="connsiteY50" fmla="*/ 629393 h 1425039"/>
              <a:gd name="connsiteX51" fmla="*/ 1094758 w 1510395"/>
              <a:gd name="connsiteY51" fmla="*/ 617517 h 1425039"/>
              <a:gd name="connsiteX52" fmla="*/ 1023507 w 1510395"/>
              <a:gd name="connsiteY52" fmla="*/ 581891 h 1425039"/>
              <a:gd name="connsiteX53" fmla="*/ 940379 w 1510395"/>
              <a:gd name="connsiteY53" fmla="*/ 522515 h 1425039"/>
              <a:gd name="connsiteX54" fmla="*/ 904753 w 1510395"/>
              <a:gd name="connsiteY54" fmla="*/ 498764 h 1425039"/>
              <a:gd name="connsiteX55" fmla="*/ 809751 w 1510395"/>
              <a:gd name="connsiteY55" fmla="*/ 475013 h 1425039"/>
              <a:gd name="connsiteX56" fmla="*/ 774125 w 1510395"/>
              <a:gd name="connsiteY56" fmla="*/ 463138 h 1425039"/>
              <a:gd name="connsiteX57" fmla="*/ 750374 w 1510395"/>
              <a:gd name="connsiteY57" fmla="*/ 427512 h 1425039"/>
              <a:gd name="connsiteX58" fmla="*/ 762249 w 1510395"/>
              <a:gd name="connsiteY58" fmla="*/ 380011 h 1425039"/>
              <a:gd name="connsiteX59" fmla="*/ 750374 w 1510395"/>
              <a:gd name="connsiteY59" fmla="*/ 344385 h 1425039"/>
              <a:gd name="connsiteX60" fmla="*/ 750374 w 1510395"/>
              <a:gd name="connsiteY60" fmla="*/ 273133 h 1425039"/>
              <a:gd name="connsiteX61" fmla="*/ 714748 w 1510395"/>
              <a:gd name="connsiteY61" fmla="*/ 154380 h 1425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10395" h="1425039">
                <a:moveTo>
                  <a:pt x="714748" y="154380"/>
                </a:moveTo>
                <a:cubicBezTo>
                  <a:pt x="704852" y="128650"/>
                  <a:pt x="703389" y="125835"/>
                  <a:pt x="690997" y="118754"/>
                </a:cubicBezTo>
                <a:cubicBezTo>
                  <a:pt x="673472" y="108740"/>
                  <a:pt x="651202" y="111773"/>
                  <a:pt x="631621" y="106878"/>
                </a:cubicBezTo>
                <a:cubicBezTo>
                  <a:pt x="619477" y="103842"/>
                  <a:pt x="607870" y="98961"/>
                  <a:pt x="595995" y="95003"/>
                </a:cubicBezTo>
                <a:cubicBezTo>
                  <a:pt x="521309" y="45212"/>
                  <a:pt x="601431" y="92858"/>
                  <a:pt x="465366" y="47502"/>
                </a:cubicBezTo>
                <a:cubicBezTo>
                  <a:pt x="419918" y="32353"/>
                  <a:pt x="391486" y="20851"/>
                  <a:pt x="346613" y="11876"/>
                </a:cubicBezTo>
                <a:cubicBezTo>
                  <a:pt x="323002" y="7154"/>
                  <a:pt x="299112" y="3959"/>
                  <a:pt x="275361" y="0"/>
                </a:cubicBezTo>
                <a:cubicBezTo>
                  <a:pt x="259527" y="3959"/>
                  <a:pt x="240398" y="1427"/>
                  <a:pt x="227860" y="11876"/>
                </a:cubicBezTo>
                <a:cubicBezTo>
                  <a:pt x="187175" y="45780"/>
                  <a:pt x="193776" y="193141"/>
                  <a:pt x="192234" y="201881"/>
                </a:cubicBezTo>
                <a:cubicBezTo>
                  <a:pt x="188529" y="222874"/>
                  <a:pt x="175224" y="241035"/>
                  <a:pt x="168483" y="261258"/>
                </a:cubicBezTo>
                <a:cubicBezTo>
                  <a:pt x="163322" y="276741"/>
                  <a:pt x="163037" y="293758"/>
                  <a:pt x="156608" y="308759"/>
                </a:cubicBezTo>
                <a:cubicBezTo>
                  <a:pt x="137255" y="353915"/>
                  <a:pt x="132417" y="338813"/>
                  <a:pt x="97231" y="368135"/>
                </a:cubicBezTo>
                <a:cubicBezTo>
                  <a:pt x="37926" y="417555"/>
                  <a:pt x="88589" y="394766"/>
                  <a:pt x="25979" y="415637"/>
                </a:cubicBezTo>
                <a:cubicBezTo>
                  <a:pt x="18062" y="431471"/>
                  <a:pt x="4184" y="445544"/>
                  <a:pt x="2229" y="463138"/>
                </a:cubicBezTo>
                <a:cubicBezTo>
                  <a:pt x="0" y="483199"/>
                  <a:pt x="9726" y="502811"/>
                  <a:pt x="14104" y="522515"/>
                </a:cubicBezTo>
                <a:cubicBezTo>
                  <a:pt x="26884" y="580028"/>
                  <a:pt x="19161" y="559789"/>
                  <a:pt x="49730" y="605642"/>
                </a:cubicBezTo>
                <a:cubicBezTo>
                  <a:pt x="53688" y="617517"/>
                  <a:pt x="55526" y="630326"/>
                  <a:pt x="61605" y="641268"/>
                </a:cubicBezTo>
                <a:cubicBezTo>
                  <a:pt x="75468" y="666221"/>
                  <a:pt x="93273" y="688769"/>
                  <a:pt x="109107" y="712520"/>
                </a:cubicBezTo>
                <a:lnTo>
                  <a:pt x="132857" y="748146"/>
                </a:lnTo>
                <a:cubicBezTo>
                  <a:pt x="140774" y="760021"/>
                  <a:pt x="149044" y="771669"/>
                  <a:pt x="156608" y="783772"/>
                </a:cubicBezTo>
                <a:cubicBezTo>
                  <a:pt x="176400" y="815439"/>
                  <a:pt x="189578" y="852368"/>
                  <a:pt x="215984" y="878774"/>
                </a:cubicBezTo>
                <a:cubicBezTo>
                  <a:pt x="249054" y="911844"/>
                  <a:pt x="308890" y="980996"/>
                  <a:pt x="358488" y="997528"/>
                </a:cubicBezTo>
                <a:lnTo>
                  <a:pt x="394114" y="1009403"/>
                </a:lnTo>
                <a:cubicBezTo>
                  <a:pt x="405989" y="1017320"/>
                  <a:pt x="416974" y="1026771"/>
                  <a:pt x="429740" y="1033154"/>
                </a:cubicBezTo>
                <a:cubicBezTo>
                  <a:pt x="440936" y="1038752"/>
                  <a:pt x="453330" y="1041590"/>
                  <a:pt x="465366" y="1045029"/>
                </a:cubicBezTo>
                <a:cubicBezTo>
                  <a:pt x="570919" y="1075186"/>
                  <a:pt x="588117" y="1060667"/>
                  <a:pt x="750374" y="1068780"/>
                </a:cubicBezTo>
                <a:cubicBezTo>
                  <a:pt x="762249" y="1072738"/>
                  <a:pt x="776225" y="1072835"/>
                  <a:pt x="786000" y="1080655"/>
                </a:cubicBezTo>
                <a:cubicBezTo>
                  <a:pt x="817633" y="1105961"/>
                  <a:pt x="804415" y="1120927"/>
                  <a:pt x="821626" y="1151907"/>
                </a:cubicBezTo>
                <a:cubicBezTo>
                  <a:pt x="835488" y="1176860"/>
                  <a:pt x="869127" y="1223159"/>
                  <a:pt x="869127" y="1223159"/>
                </a:cubicBezTo>
                <a:cubicBezTo>
                  <a:pt x="873086" y="1238993"/>
                  <a:pt x="873704" y="1256062"/>
                  <a:pt x="881003" y="1270660"/>
                </a:cubicBezTo>
                <a:cubicBezTo>
                  <a:pt x="893769" y="1296191"/>
                  <a:pt x="904753" y="1326078"/>
                  <a:pt x="928504" y="1341912"/>
                </a:cubicBezTo>
                <a:cubicBezTo>
                  <a:pt x="952255" y="1357746"/>
                  <a:pt x="972064" y="1382489"/>
                  <a:pt x="999756" y="1389413"/>
                </a:cubicBezTo>
                <a:cubicBezTo>
                  <a:pt x="1015590" y="1393372"/>
                  <a:pt x="1031100" y="1398981"/>
                  <a:pt x="1047257" y="1401289"/>
                </a:cubicBezTo>
                <a:cubicBezTo>
                  <a:pt x="1086639" y="1406915"/>
                  <a:pt x="1126447" y="1409000"/>
                  <a:pt x="1166010" y="1413164"/>
                </a:cubicBezTo>
                <a:lnTo>
                  <a:pt x="1272888" y="1425039"/>
                </a:lnTo>
                <a:cubicBezTo>
                  <a:pt x="1292680" y="1417122"/>
                  <a:pt x="1313551" y="1411497"/>
                  <a:pt x="1332265" y="1401289"/>
                </a:cubicBezTo>
                <a:cubicBezTo>
                  <a:pt x="1357324" y="1387620"/>
                  <a:pt x="1403517" y="1353787"/>
                  <a:pt x="1403517" y="1353787"/>
                </a:cubicBezTo>
                <a:cubicBezTo>
                  <a:pt x="1407475" y="1298369"/>
                  <a:pt x="1408900" y="1242712"/>
                  <a:pt x="1415392" y="1187533"/>
                </a:cubicBezTo>
                <a:cubicBezTo>
                  <a:pt x="1416855" y="1175101"/>
                  <a:pt x="1424552" y="1164127"/>
                  <a:pt x="1427268" y="1151907"/>
                </a:cubicBezTo>
                <a:cubicBezTo>
                  <a:pt x="1432491" y="1128402"/>
                  <a:pt x="1435185" y="1104406"/>
                  <a:pt x="1439143" y="1080655"/>
                </a:cubicBezTo>
                <a:cubicBezTo>
                  <a:pt x="1435185" y="1045029"/>
                  <a:pt x="1435962" y="1008552"/>
                  <a:pt x="1427268" y="973777"/>
                </a:cubicBezTo>
                <a:cubicBezTo>
                  <a:pt x="1423806" y="959931"/>
                  <a:pt x="1409900" y="950917"/>
                  <a:pt x="1403517" y="938151"/>
                </a:cubicBezTo>
                <a:cubicBezTo>
                  <a:pt x="1393984" y="919085"/>
                  <a:pt x="1387683" y="898566"/>
                  <a:pt x="1379766" y="878774"/>
                </a:cubicBezTo>
                <a:cubicBezTo>
                  <a:pt x="1383725" y="858982"/>
                  <a:pt x="1380446" y="836192"/>
                  <a:pt x="1391642" y="819398"/>
                </a:cubicBezTo>
                <a:cubicBezTo>
                  <a:pt x="1398586" y="808983"/>
                  <a:pt x="1416400" y="813733"/>
                  <a:pt x="1427268" y="807522"/>
                </a:cubicBezTo>
                <a:cubicBezTo>
                  <a:pt x="1444452" y="797702"/>
                  <a:pt x="1458664" y="783401"/>
                  <a:pt x="1474769" y="771897"/>
                </a:cubicBezTo>
                <a:cubicBezTo>
                  <a:pt x="1486383" y="763601"/>
                  <a:pt x="1498520" y="756063"/>
                  <a:pt x="1510395" y="748146"/>
                </a:cubicBezTo>
                <a:cubicBezTo>
                  <a:pt x="1506437" y="736271"/>
                  <a:pt x="1507371" y="721371"/>
                  <a:pt x="1498520" y="712520"/>
                </a:cubicBezTo>
                <a:cubicBezTo>
                  <a:pt x="1449865" y="663865"/>
                  <a:pt x="1269360" y="677416"/>
                  <a:pt x="1261013" y="676894"/>
                </a:cubicBezTo>
                <a:cubicBezTo>
                  <a:pt x="1236899" y="670866"/>
                  <a:pt x="1201744" y="663368"/>
                  <a:pt x="1177886" y="653143"/>
                </a:cubicBezTo>
                <a:cubicBezTo>
                  <a:pt x="1161615" y="646170"/>
                  <a:pt x="1146655" y="636366"/>
                  <a:pt x="1130384" y="629393"/>
                </a:cubicBezTo>
                <a:cubicBezTo>
                  <a:pt x="1118878" y="624462"/>
                  <a:pt x="1105954" y="623115"/>
                  <a:pt x="1094758" y="617517"/>
                </a:cubicBezTo>
                <a:cubicBezTo>
                  <a:pt x="1002673" y="571474"/>
                  <a:pt x="1113054" y="611743"/>
                  <a:pt x="1023507" y="581891"/>
                </a:cubicBezTo>
                <a:cubicBezTo>
                  <a:pt x="965476" y="523860"/>
                  <a:pt x="1013325" y="564198"/>
                  <a:pt x="940379" y="522515"/>
                </a:cubicBezTo>
                <a:cubicBezTo>
                  <a:pt x="927987" y="515434"/>
                  <a:pt x="917519" y="505147"/>
                  <a:pt x="904753" y="498764"/>
                </a:cubicBezTo>
                <a:cubicBezTo>
                  <a:pt x="877612" y="485193"/>
                  <a:pt x="836845" y="481787"/>
                  <a:pt x="809751" y="475013"/>
                </a:cubicBezTo>
                <a:cubicBezTo>
                  <a:pt x="797607" y="471977"/>
                  <a:pt x="786000" y="467096"/>
                  <a:pt x="774125" y="463138"/>
                </a:cubicBezTo>
                <a:cubicBezTo>
                  <a:pt x="766208" y="451263"/>
                  <a:pt x="752393" y="441641"/>
                  <a:pt x="750374" y="427512"/>
                </a:cubicBezTo>
                <a:cubicBezTo>
                  <a:pt x="748066" y="411355"/>
                  <a:pt x="762249" y="396332"/>
                  <a:pt x="762249" y="380011"/>
                </a:cubicBezTo>
                <a:cubicBezTo>
                  <a:pt x="762249" y="367493"/>
                  <a:pt x="754332" y="356260"/>
                  <a:pt x="750374" y="344385"/>
                </a:cubicBezTo>
                <a:cubicBezTo>
                  <a:pt x="767790" y="292134"/>
                  <a:pt x="764624" y="325384"/>
                  <a:pt x="750374" y="273133"/>
                </a:cubicBezTo>
                <a:cubicBezTo>
                  <a:pt x="720600" y="163961"/>
                  <a:pt x="724644" y="180110"/>
                  <a:pt x="714748" y="154380"/>
                </a:cubicBezTo>
                <a:close/>
              </a:path>
            </a:pathLst>
          </a:custGeom>
          <a:noFill/>
          <a:ln w="508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467600" y="5105400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Protein</a:t>
            </a:r>
          </a:p>
          <a:p>
            <a:r>
              <a:rPr lang="en-US" dirty="0" smtClean="0">
                <a:latin typeface="Comic Sans MS" pitchFamily="66" charset="0"/>
              </a:rPr>
              <a:t>fragment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2800" y="38100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H-bond</a:t>
            </a:r>
            <a:endParaRPr lang="en-US" dirty="0">
              <a:latin typeface="Comic Sans MS" pitchFamily="66" charset="0"/>
            </a:endParaRPr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rot="10800000" flipV="1">
            <a:off x="6705600" y="3994666"/>
            <a:ext cx="457200" cy="4249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" idx="1"/>
          </p:cNvCxnSpPr>
          <p:nvPr/>
        </p:nvCxnSpPr>
        <p:spPr>
          <a:xfrm rot="10800000">
            <a:off x="7010400" y="5410200"/>
            <a:ext cx="457200" cy="183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13"/>
          <p:cNvSpPr txBox="1">
            <a:spLocks/>
          </p:cNvSpPr>
          <p:nvPr/>
        </p:nvSpPr>
        <p:spPr bwMode="auto">
          <a:xfrm>
            <a:off x="457200" y="4191000"/>
            <a:ext cx="868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H-bonds rigidify portions of the 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protein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and create closed 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cycles in linkage model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2819400" y="1828800"/>
            <a:ext cx="6169656" cy="1447800"/>
            <a:chOff x="1371600" y="1219200"/>
            <a:chExt cx="6169656" cy="1447800"/>
          </a:xfrm>
        </p:grpSpPr>
        <p:pic>
          <p:nvPicPr>
            <p:cNvPr id="13" name="Picture 12" descr="C:\Users\latombe\Pictures\h-bond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1295400"/>
              <a:ext cx="38862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371600" y="2057400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itchFamily="66" charset="0"/>
                </a:rPr>
                <a:t>electronegative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67400" y="1219200"/>
              <a:ext cx="16738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Comic Sans MS" pitchFamily="66" charset="0"/>
                </a:rPr>
                <a:t>electronegative</a:t>
              </a:r>
              <a:br>
                <a:rPr lang="en-US" sz="1600" dirty="0" smtClean="0">
                  <a:latin typeface="Comic Sans MS" pitchFamily="66" charset="0"/>
                </a:rPr>
              </a:br>
              <a:r>
                <a:rPr lang="en-US" sz="1600" dirty="0" smtClean="0">
                  <a:latin typeface="Comic Sans MS" pitchFamily="66" charset="0"/>
                </a:rPr>
                <a:t>(often N or O)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29012" y="2371724"/>
              <a:ext cx="128587" cy="66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81400" y="2133600"/>
              <a:ext cx="1066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81600" y="2162175"/>
              <a:ext cx="914400" cy="428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24400" y="1905000"/>
              <a:ext cx="533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05513" y="2090738"/>
              <a:ext cx="85725" cy="10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43400" y="2005013"/>
              <a:ext cx="457200" cy="204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05400" y="1828800"/>
              <a:ext cx="228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57813" y="1771650"/>
              <a:ext cx="90487" cy="52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rved Down Arrow 24"/>
            <p:cNvSpPr/>
            <p:nvPr/>
          </p:nvSpPr>
          <p:spPr>
            <a:xfrm>
              <a:off x="4648200" y="1643063"/>
              <a:ext cx="228600" cy="152400"/>
            </a:xfrm>
            <a:prstGeom prst="curved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Hydrogen Bonds</a:t>
            </a:r>
            <a:endParaRPr lang="en-US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sz="2400" dirty="0" err="1" smtClean="0">
                <a:latin typeface="Comic Sans MS" pitchFamily="66" charset="0"/>
              </a:rPr>
              <a:t>F</a:t>
            </a:r>
            <a:r>
              <a:rPr lang="en-US" sz="2400" baseline="-25000" dirty="0" err="1" smtClean="0">
                <a:latin typeface="Comic Sans MS" pitchFamily="66" charset="0"/>
              </a:rPr>
              <a:t>non</a:t>
            </a:r>
            <a:r>
              <a:rPr lang="en-US" sz="2400" baseline="-25000" dirty="0" smtClean="0">
                <a:latin typeface="Comic Sans MS" pitchFamily="66" charset="0"/>
              </a:rPr>
              <a:t>-bonded</a:t>
            </a: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= </a:t>
            </a:r>
            <a:r>
              <a:rPr lang="en-US" sz="2400" dirty="0" err="1" smtClean="0">
                <a:latin typeface="Comic Sans MS" pitchFamily="66" charset="0"/>
              </a:rPr>
              <a:t>F</a:t>
            </a:r>
            <a:r>
              <a:rPr lang="en-US" sz="2400" baseline="-25000" dirty="0" err="1" smtClean="0">
                <a:latin typeface="Comic Sans MS" pitchFamily="66" charset="0"/>
              </a:rPr>
              <a:t>van</a:t>
            </a:r>
            <a:r>
              <a:rPr lang="en-US" sz="2400" baseline="-25000" dirty="0" smtClean="0">
                <a:latin typeface="Comic Sans MS" pitchFamily="66" charset="0"/>
              </a:rPr>
              <a:t> </a:t>
            </a:r>
            <a:r>
              <a:rPr lang="en-US" sz="2400" baseline="-25000" dirty="0" err="1" smtClean="0">
                <a:latin typeface="Comic Sans MS" pitchFamily="66" charset="0"/>
              </a:rPr>
              <a:t>der</a:t>
            </a:r>
            <a:r>
              <a:rPr lang="en-US" sz="2400" baseline="-25000" dirty="0" smtClean="0">
                <a:latin typeface="Comic Sans MS" pitchFamily="66" charset="0"/>
              </a:rPr>
              <a:t> Waals</a:t>
            </a:r>
            <a:r>
              <a:rPr lang="en-US" sz="2400" dirty="0" smtClean="0">
                <a:latin typeface="Comic Sans MS" pitchFamily="66" charset="0"/>
              </a:rPr>
              <a:t> +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itchFamily="66" charset="0"/>
              </a:rPr>
              <a:t>F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Comic Sans MS" pitchFamily="66" charset="0"/>
              </a:rPr>
              <a:t>Coulomb</a:t>
            </a:r>
            <a:endParaRPr lang="en-US" sz="2400" b="1" baseline="-25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  <a:p>
            <a:pPr>
              <a:buNone/>
            </a:pP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>	</a:t>
            </a:r>
          </a:p>
          <a:p>
            <a:pPr>
              <a:buNone/>
            </a:pPr>
            <a:endParaRPr lang="en-US" sz="1800" dirty="0" smtClean="0"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32" name="Content Placeholder 13"/>
          <p:cNvSpPr txBox="1">
            <a:spLocks/>
          </p:cNvSpPr>
          <p:nvPr/>
        </p:nvSpPr>
        <p:spPr bwMode="auto">
          <a:xfrm>
            <a:off x="457200" y="4191000"/>
            <a:ext cx="868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H-bonds rigidify portions of the 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protein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and create closed 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cycles in </a:t>
            </a:r>
            <a:r>
              <a:rPr lang="en-US" kern="0" dirty="0" smtClean="0">
                <a:solidFill>
                  <a:srgbClr val="800080"/>
                </a:solidFill>
                <a:latin typeface="Comic Sans MS" pitchFamily="66" charset="0"/>
                <a:cs typeface="+mn-cs"/>
              </a:rPr>
              <a:t>linkage model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42341" name="Picture 5" descr="deformation-nullsp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657600"/>
            <a:ext cx="3886200" cy="291465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476250"/>
          </a:xfrm>
        </p:spPr>
        <p:txBody>
          <a:bodyPr/>
          <a:lstStyle/>
          <a:p>
            <a:pPr>
              <a:defRPr/>
            </a:pPr>
            <a:fld id="{0AEE2BF1-9DE2-4EC6-9892-A64F0332C8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Advantages/Drawbacks of Linkage Model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800" dirty="0" smtClean="0">
                <a:latin typeface="Comic Sans MS" pitchFamily="66" charset="0"/>
              </a:rPr>
              <a:t>Fewer DOFs, hence smaller dimensionality of the conformational space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800" dirty="0" smtClean="0">
                <a:latin typeface="Comic Sans MS" pitchFamily="66" charset="0"/>
              </a:rPr>
              <a:t>Many force terms are directly encoded in representation, hence the model can’t create motion that would violate these terms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800" dirty="0" smtClean="0">
                <a:latin typeface="Comic Sans MS" pitchFamily="66" charset="0"/>
              </a:rPr>
              <a:t>Most high-frequency motions are de facto filtered out</a:t>
            </a:r>
          </a:p>
          <a:p>
            <a:pPr>
              <a:buClr>
                <a:schemeClr val="accent6"/>
              </a:buClr>
              <a:buNone/>
            </a:pPr>
            <a:endParaRPr lang="en-US" sz="16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None/>
            </a:pPr>
            <a:r>
              <a:rPr lang="en-US" sz="2800" dirty="0" smtClean="0">
                <a:latin typeface="Comic Sans MS" pitchFamily="66" charset="0"/>
              </a:rPr>
              <a:t>But: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800" dirty="0" smtClean="0">
                <a:latin typeface="Comic Sans MS" pitchFamily="66" charset="0"/>
              </a:rPr>
              <a:t>Generating </a:t>
            </a:r>
            <a:r>
              <a:rPr lang="en-US" sz="2800" dirty="0" err="1" smtClean="0">
                <a:latin typeface="Comic Sans MS" pitchFamily="66" charset="0"/>
              </a:rPr>
              <a:t>kinematically</a:t>
            </a:r>
            <a:r>
              <a:rPr lang="en-US" sz="2800" dirty="0" smtClean="0">
                <a:latin typeface="Comic Sans MS" pitchFamily="66" charset="0"/>
              </a:rPr>
              <a:t> valid conformations can be more difficult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Inverse Kinematics Problem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Comic Sans MS" pitchFamily="66" charset="0"/>
              </a:rPr>
              <a:t>	How does a change in the position of an atom affect the rest of the protein?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2032DE-44DA-4860-AD17-18E9620561B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8" name="Picture 3" descr="D:\no-backup\presentations\guanajuato-10\fold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043221" y="1223979"/>
            <a:ext cx="2901645" cy="65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/>
          <p:nvPr/>
        </p:nvGrpSpPr>
        <p:grpSpPr>
          <a:xfrm>
            <a:off x="4846320" y="3215641"/>
            <a:ext cx="228600" cy="929640"/>
            <a:chOff x="4617720" y="3215640"/>
            <a:chExt cx="228600" cy="929640"/>
          </a:xfrm>
        </p:grpSpPr>
        <p:sp>
          <p:nvSpPr>
            <p:cNvPr id="9" name="Oval 8"/>
            <p:cNvSpPr/>
            <p:nvPr/>
          </p:nvSpPr>
          <p:spPr>
            <a:xfrm>
              <a:off x="4617720" y="391668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754880" y="3215640"/>
              <a:ext cx="91440" cy="8077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6"/>
          <p:cNvGrpSpPr/>
          <p:nvPr/>
        </p:nvGrpSpPr>
        <p:grpSpPr>
          <a:xfrm>
            <a:off x="3879532" y="3768091"/>
            <a:ext cx="1683068" cy="1274445"/>
            <a:chOff x="3650932" y="3768090"/>
            <a:chExt cx="1683068" cy="1274445"/>
          </a:xfrm>
        </p:grpSpPr>
        <p:sp>
          <p:nvSpPr>
            <p:cNvPr id="15" name="Oval 14"/>
            <p:cNvSpPr/>
            <p:nvPr/>
          </p:nvSpPr>
          <p:spPr>
            <a:xfrm>
              <a:off x="3989070" y="3906202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105400" y="4175760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20590" y="4525327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282440" y="3768090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937760" y="3962400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013960" y="4465320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810125" y="4813935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328160" y="4053840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650932" y="4701539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722370" y="4420552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898583" y="4182427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Analogy with Robotics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irb_vwbody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81000" y="1981200"/>
            <a:ext cx="4111680" cy="3306446"/>
          </a:xfrm>
          <a:prstGeom prst="rect">
            <a:avLst/>
          </a:prstGeom>
        </p:spPr>
      </p:pic>
      <p:pic>
        <p:nvPicPr>
          <p:cNvPr id="9" name="chipsi_rle85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572000" y="1981200"/>
            <a:ext cx="4389120" cy="329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676400"/>
            <a:ext cx="2866635" cy="219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andomWalk6Flat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685800" y="4267200"/>
            <a:ext cx="2895600" cy="212344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Analogy with Robotics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Inverse Kinematics Methods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Clr>
                <a:schemeClr val="accent2"/>
              </a:buClr>
              <a:buNone/>
            </a:pP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Null-space motion</a:t>
            </a:r>
            <a:b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How to deform a subset of a protein with more than 6 </a:t>
            </a:r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dirty="0" smtClean="0">
                <a:latin typeface="Comic Sans MS" pitchFamily="66" charset="0"/>
              </a:rPr>
              <a:t> and </a:t>
            </a:r>
            <a:r>
              <a:rPr lang="en-US" sz="2400" dirty="0" smtClean="0">
                <a:latin typeface="Symbol" pitchFamily="18" charset="2"/>
              </a:rPr>
              <a:t>y</a:t>
            </a:r>
            <a:r>
              <a:rPr lang="en-US" sz="2400" dirty="0" smtClean="0">
                <a:latin typeface="Comic Sans MS" pitchFamily="66" charset="0"/>
              </a:rPr>
              <a:t> angles without breaking cycles?</a:t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800" dirty="0" smtClean="0">
                <a:latin typeface="Comic Sans MS" pitchFamily="66" charset="0"/>
              </a:rPr>
              <a:t/>
            </a:r>
            <a:br>
              <a:rPr lang="en-US" sz="8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SVD </a:t>
            </a:r>
            <a:r>
              <a:rPr lang="en-US" sz="2400" dirty="0" smtClean="0">
                <a:latin typeface="Comic Sans MS" pitchFamily="66" charset="0"/>
              </a:rPr>
              <a:t>method:</a:t>
            </a:r>
            <a:endParaRPr lang="en-US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lvl="1">
              <a:buClr>
                <a:schemeClr val="accent2"/>
              </a:buClr>
              <a:buFontTx/>
              <a:buChar char="—"/>
            </a:pPr>
            <a:r>
              <a:rPr lang="en-US" sz="2000" dirty="0" smtClean="0">
                <a:latin typeface="Comic Sans MS" pitchFamily="66" charset="0"/>
              </a:rPr>
              <a:t>Cycle closure constraints </a:t>
            </a:r>
            <a:r>
              <a:rPr lang="en-US" sz="2000" dirty="0" smtClean="0"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 = 0</a:t>
            </a:r>
          </a:p>
          <a:p>
            <a:pPr lvl="1">
              <a:buClr>
                <a:schemeClr val="accent2"/>
              </a:buClr>
              <a:buFontTx/>
              <a:buChar char="—"/>
            </a:pPr>
            <a:r>
              <a:rPr lang="en-US" sz="2000" dirty="0" smtClean="0">
                <a:solidFill>
                  <a:srgbClr val="663300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Differentiation</a:t>
            </a:r>
            <a:r>
              <a:rPr lang="en-US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J</a:t>
            </a:r>
            <a:r>
              <a:rPr lang="en-US" sz="2000" i="1" baseline="-25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2000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</a:p>
          <a:p>
            <a:pPr lvl="1">
              <a:buClr>
                <a:schemeClr val="accent2"/>
              </a:buClr>
              <a:buFontTx/>
              <a:buChar char="—"/>
            </a:pPr>
            <a:r>
              <a:rPr lang="en-US" sz="2000" dirty="0" smtClean="0">
                <a:solidFill>
                  <a:srgbClr val="663300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SVD of </a:t>
            </a:r>
            <a:r>
              <a:rPr lang="en-US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J</a:t>
            </a:r>
            <a:r>
              <a:rPr lang="en-US" sz="2000" i="1" baseline="-25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</a:t>
            </a:r>
            <a:r>
              <a:rPr lang="en-US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663300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Basis of tangent space at </a:t>
            </a:r>
            <a:r>
              <a:rPr lang="en-US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</a:t>
            </a:r>
            <a:endParaRPr lang="en-US" sz="20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400" dirty="0" smtClean="0"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21550-3F07-44D7-B6E8-46B7D6F2EA0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5" name="Group 15"/>
          <p:cNvGrpSpPr/>
          <p:nvPr/>
        </p:nvGrpSpPr>
        <p:grpSpPr>
          <a:xfrm>
            <a:off x="6172200" y="3200400"/>
            <a:ext cx="2232454" cy="2888736"/>
            <a:chOff x="2442519" y="2875005"/>
            <a:chExt cx="2232454" cy="2888736"/>
          </a:xfrm>
        </p:grpSpPr>
        <p:sp>
          <p:nvSpPr>
            <p:cNvPr id="6" name="Freeform 5"/>
            <p:cNvSpPr/>
            <p:nvPr/>
          </p:nvSpPr>
          <p:spPr>
            <a:xfrm>
              <a:off x="2442519" y="2875005"/>
              <a:ext cx="2232454" cy="2888736"/>
            </a:xfrm>
            <a:custGeom>
              <a:avLst/>
              <a:gdLst>
                <a:gd name="connsiteX0" fmla="*/ 1190367 w 2232454"/>
                <a:gd name="connsiteY0" fmla="*/ 16476 h 2888736"/>
                <a:gd name="connsiteX1" fmla="*/ 959708 w 2232454"/>
                <a:gd name="connsiteY1" fmla="*/ 107092 h 2888736"/>
                <a:gd name="connsiteX2" fmla="*/ 539578 w 2232454"/>
                <a:gd name="connsiteY2" fmla="*/ 354227 h 2888736"/>
                <a:gd name="connsiteX3" fmla="*/ 144162 w 2232454"/>
                <a:gd name="connsiteY3" fmla="*/ 790833 h 2888736"/>
                <a:gd name="connsiteX4" fmla="*/ 78259 w 2232454"/>
                <a:gd name="connsiteY4" fmla="*/ 864973 h 2888736"/>
                <a:gd name="connsiteX5" fmla="*/ 12357 w 2232454"/>
                <a:gd name="connsiteY5" fmla="*/ 1013254 h 2888736"/>
                <a:gd name="connsiteX6" fmla="*/ 4119 w 2232454"/>
                <a:gd name="connsiteY6" fmla="*/ 1103871 h 2888736"/>
                <a:gd name="connsiteX7" fmla="*/ 12357 w 2232454"/>
                <a:gd name="connsiteY7" fmla="*/ 1202725 h 2888736"/>
                <a:gd name="connsiteX8" fmla="*/ 53546 w 2232454"/>
                <a:gd name="connsiteY8" fmla="*/ 1318054 h 2888736"/>
                <a:gd name="connsiteX9" fmla="*/ 226540 w 2232454"/>
                <a:gd name="connsiteY9" fmla="*/ 1466336 h 2888736"/>
                <a:gd name="connsiteX10" fmla="*/ 424249 w 2232454"/>
                <a:gd name="connsiteY10" fmla="*/ 1556952 h 2888736"/>
                <a:gd name="connsiteX11" fmla="*/ 827903 w 2232454"/>
                <a:gd name="connsiteY11" fmla="*/ 1672281 h 2888736"/>
                <a:gd name="connsiteX12" fmla="*/ 1009135 w 2232454"/>
                <a:gd name="connsiteY12" fmla="*/ 1754660 h 2888736"/>
                <a:gd name="connsiteX13" fmla="*/ 1091513 w 2232454"/>
                <a:gd name="connsiteY13" fmla="*/ 1812325 h 2888736"/>
                <a:gd name="connsiteX14" fmla="*/ 1132703 w 2232454"/>
                <a:gd name="connsiteY14" fmla="*/ 1927654 h 2888736"/>
                <a:gd name="connsiteX15" fmla="*/ 1058562 w 2232454"/>
                <a:gd name="connsiteY15" fmla="*/ 2191265 h 2888736"/>
                <a:gd name="connsiteX16" fmla="*/ 827903 w 2232454"/>
                <a:gd name="connsiteY16" fmla="*/ 2487827 h 2888736"/>
                <a:gd name="connsiteX17" fmla="*/ 827903 w 2232454"/>
                <a:gd name="connsiteY17" fmla="*/ 2644346 h 2888736"/>
                <a:gd name="connsiteX18" fmla="*/ 967946 w 2232454"/>
                <a:gd name="connsiteY18" fmla="*/ 2817341 h 2888736"/>
                <a:gd name="connsiteX19" fmla="*/ 1239795 w 2232454"/>
                <a:gd name="connsiteY19" fmla="*/ 2883244 h 2888736"/>
                <a:gd name="connsiteX20" fmla="*/ 1725827 w 2232454"/>
                <a:gd name="connsiteY20" fmla="*/ 2850292 h 2888736"/>
                <a:gd name="connsiteX21" fmla="*/ 1948249 w 2232454"/>
                <a:gd name="connsiteY21" fmla="*/ 2734963 h 2888736"/>
                <a:gd name="connsiteX22" fmla="*/ 2178908 w 2232454"/>
                <a:gd name="connsiteY22" fmla="*/ 2545492 h 2888736"/>
                <a:gd name="connsiteX23" fmla="*/ 2228335 w 2232454"/>
                <a:gd name="connsiteY23" fmla="*/ 2314833 h 2888736"/>
                <a:gd name="connsiteX24" fmla="*/ 2154195 w 2232454"/>
                <a:gd name="connsiteY24" fmla="*/ 2042984 h 2888736"/>
                <a:gd name="connsiteX25" fmla="*/ 1981200 w 2232454"/>
                <a:gd name="connsiteY25" fmla="*/ 1861752 h 2888736"/>
                <a:gd name="connsiteX26" fmla="*/ 1849395 w 2232454"/>
                <a:gd name="connsiteY26" fmla="*/ 1729946 h 2888736"/>
                <a:gd name="connsiteX27" fmla="*/ 1799967 w 2232454"/>
                <a:gd name="connsiteY27" fmla="*/ 1507525 h 2888736"/>
                <a:gd name="connsiteX28" fmla="*/ 1865870 w 2232454"/>
                <a:gd name="connsiteY28" fmla="*/ 1202725 h 2888736"/>
                <a:gd name="connsiteX29" fmla="*/ 2030627 w 2232454"/>
                <a:gd name="connsiteY29" fmla="*/ 848498 h 2888736"/>
                <a:gd name="connsiteX30" fmla="*/ 2113005 w 2232454"/>
                <a:gd name="connsiteY30" fmla="*/ 609600 h 2888736"/>
                <a:gd name="connsiteX31" fmla="*/ 2071816 w 2232454"/>
                <a:gd name="connsiteY31" fmla="*/ 345990 h 2888736"/>
                <a:gd name="connsiteX32" fmla="*/ 1931773 w 2232454"/>
                <a:gd name="connsiteY32" fmla="*/ 205946 h 2888736"/>
                <a:gd name="connsiteX33" fmla="*/ 1717589 w 2232454"/>
                <a:gd name="connsiteY33" fmla="*/ 65903 h 2888736"/>
                <a:gd name="connsiteX34" fmla="*/ 1503405 w 2232454"/>
                <a:gd name="connsiteY34" fmla="*/ 16476 h 2888736"/>
                <a:gd name="connsiteX35" fmla="*/ 1280984 w 2232454"/>
                <a:gd name="connsiteY35" fmla="*/ 8238 h 2888736"/>
                <a:gd name="connsiteX36" fmla="*/ 1190367 w 2232454"/>
                <a:gd name="connsiteY36" fmla="*/ 16476 h 2888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232454" h="2888736">
                  <a:moveTo>
                    <a:pt x="1190367" y="16476"/>
                  </a:moveTo>
                  <a:cubicBezTo>
                    <a:pt x="1136821" y="32952"/>
                    <a:pt x="1068173" y="50800"/>
                    <a:pt x="959708" y="107092"/>
                  </a:cubicBezTo>
                  <a:cubicBezTo>
                    <a:pt x="851243" y="163384"/>
                    <a:pt x="675502" y="240270"/>
                    <a:pt x="539578" y="354227"/>
                  </a:cubicBezTo>
                  <a:cubicBezTo>
                    <a:pt x="403654" y="468184"/>
                    <a:pt x="221049" y="705709"/>
                    <a:pt x="144162" y="790833"/>
                  </a:cubicBezTo>
                  <a:cubicBezTo>
                    <a:pt x="67275" y="875957"/>
                    <a:pt x="100226" y="827903"/>
                    <a:pt x="78259" y="864973"/>
                  </a:cubicBezTo>
                  <a:cubicBezTo>
                    <a:pt x="56292" y="902043"/>
                    <a:pt x="24714" y="973438"/>
                    <a:pt x="12357" y="1013254"/>
                  </a:cubicBezTo>
                  <a:cubicBezTo>
                    <a:pt x="0" y="1053070"/>
                    <a:pt x="4119" y="1072293"/>
                    <a:pt x="4119" y="1103871"/>
                  </a:cubicBezTo>
                  <a:cubicBezTo>
                    <a:pt x="4119" y="1135449"/>
                    <a:pt x="4119" y="1167028"/>
                    <a:pt x="12357" y="1202725"/>
                  </a:cubicBezTo>
                  <a:cubicBezTo>
                    <a:pt x="20595" y="1238422"/>
                    <a:pt x="17849" y="1274119"/>
                    <a:pt x="53546" y="1318054"/>
                  </a:cubicBezTo>
                  <a:cubicBezTo>
                    <a:pt x="89243" y="1361989"/>
                    <a:pt x="164756" y="1426520"/>
                    <a:pt x="226540" y="1466336"/>
                  </a:cubicBezTo>
                  <a:cubicBezTo>
                    <a:pt x="288324" y="1506152"/>
                    <a:pt x="324022" y="1522628"/>
                    <a:pt x="424249" y="1556952"/>
                  </a:cubicBezTo>
                  <a:cubicBezTo>
                    <a:pt x="524476" y="1591276"/>
                    <a:pt x="730422" y="1639330"/>
                    <a:pt x="827903" y="1672281"/>
                  </a:cubicBezTo>
                  <a:cubicBezTo>
                    <a:pt x="925384" y="1705232"/>
                    <a:pt x="965200" y="1731319"/>
                    <a:pt x="1009135" y="1754660"/>
                  </a:cubicBezTo>
                  <a:cubicBezTo>
                    <a:pt x="1053070" y="1778001"/>
                    <a:pt x="1070918" y="1783493"/>
                    <a:pt x="1091513" y="1812325"/>
                  </a:cubicBezTo>
                  <a:cubicBezTo>
                    <a:pt x="1112108" y="1841157"/>
                    <a:pt x="1138195" y="1864497"/>
                    <a:pt x="1132703" y="1927654"/>
                  </a:cubicBezTo>
                  <a:cubicBezTo>
                    <a:pt x="1127211" y="1990811"/>
                    <a:pt x="1109362" y="2097903"/>
                    <a:pt x="1058562" y="2191265"/>
                  </a:cubicBezTo>
                  <a:cubicBezTo>
                    <a:pt x="1007762" y="2284627"/>
                    <a:pt x="866346" y="2412314"/>
                    <a:pt x="827903" y="2487827"/>
                  </a:cubicBezTo>
                  <a:cubicBezTo>
                    <a:pt x="789460" y="2563340"/>
                    <a:pt x="804563" y="2589427"/>
                    <a:pt x="827903" y="2644346"/>
                  </a:cubicBezTo>
                  <a:cubicBezTo>
                    <a:pt x="851243" y="2699265"/>
                    <a:pt x="899297" y="2777525"/>
                    <a:pt x="967946" y="2817341"/>
                  </a:cubicBezTo>
                  <a:cubicBezTo>
                    <a:pt x="1036595" y="2857157"/>
                    <a:pt x="1113482" y="2877752"/>
                    <a:pt x="1239795" y="2883244"/>
                  </a:cubicBezTo>
                  <a:cubicBezTo>
                    <a:pt x="1366108" y="2888736"/>
                    <a:pt x="1607751" y="2875006"/>
                    <a:pt x="1725827" y="2850292"/>
                  </a:cubicBezTo>
                  <a:cubicBezTo>
                    <a:pt x="1843903" y="2825579"/>
                    <a:pt x="1872736" y="2785763"/>
                    <a:pt x="1948249" y="2734963"/>
                  </a:cubicBezTo>
                  <a:cubicBezTo>
                    <a:pt x="2023762" y="2684163"/>
                    <a:pt x="2132227" y="2615514"/>
                    <a:pt x="2178908" y="2545492"/>
                  </a:cubicBezTo>
                  <a:cubicBezTo>
                    <a:pt x="2225589" y="2475470"/>
                    <a:pt x="2232454" y="2398584"/>
                    <a:pt x="2228335" y="2314833"/>
                  </a:cubicBezTo>
                  <a:cubicBezTo>
                    <a:pt x="2224216" y="2231082"/>
                    <a:pt x="2195384" y="2118498"/>
                    <a:pt x="2154195" y="2042984"/>
                  </a:cubicBezTo>
                  <a:cubicBezTo>
                    <a:pt x="2113006" y="1967470"/>
                    <a:pt x="2032000" y="1913925"/>
                    <a:pt x="1981200" y="1861752"/>
                  </a:cubicBezTo>
                  <a:cubicBezTo>
                    <a:pt x="1930400" y="1809579"/>
                    <a:pt x="1879600" y="1788984"/>
                    <a:pt x="1849395" y="1729946"/>
                  </a:cubicBezTo>
                  <a:cubicBezTo>
                    <a:pt x="1819190" y="1670908"/>
                    <a:pt x="1797221" y="1595395"/>
                    <a:pt x="1799967" y="1507525"/>
                  </a:cubicBezTo>
                  <a:cubicBezTo>
                    <a:pt x="1802713" y="1419655"/>
                    <a:pt x="1827427" y="1312563"/>
                    <a:pt x="1865870" y="1202725"/>
                  </a:cubicBezTo>
                  <a:cubicBezTo>
                    <a:pt x="1904313" y="1092887"/>
                    <a:pt x="1989438" y="947352"/>
                    <a:pt x="2030627" y="848498"/>
                  </a:cubicBezTo>
                  <a:cubicBezTo>
                    <a:pt x="2071816" y="749644"/>
                    <a:pt x="2106140" y="693351"/>
                    <a:pt x="2113005" y="609600"/>
                  </a:cubicBezTo>
                  <a:cubicBezTo>
                    <a:pt x="2119870" y="525849"/>
                    <a:pt x="2102021" y="413266"/>
                    <a:pt x="2071816" y="345990"/>
                  </a:cubicBezTo>
                  <a:cubicBezTo>
                    <a:pt x="2041611" y="278714"/>
                    <a:pt x="1990811" y="252627"/>
                    <a:pt x="1931773" y="205946"/>
                  </a:cubicBezTo>
                  <a:cubicBezTo>
                    <a:pt x="1872735" y="159265"/>
                    <a:pt x="1788984" y="97481"/>
                    <a:pt x="1717589" y="65903"/>
                  </a:cubicBezTo>
                  <a:cubicBezTo>
                    <a:pt x="1646194" y="34325"/>
                    <a:pt x="1576172" y="26087"/>
                    <a:pt x="1503405" y="16476"/>
                  </a:cubicBezTo>
                  <a:cubicBezTo>
                    <a:pt x="1430638" y="6865"/>
                    <a:pt x="1327665" y="6865"/>
                    <a:pt x="1280984" y="8238"/>
                  </a:cubicBezTo>
                  <a:cubicBezTo>
                    <a:pt x="1234303" y="9611"/>
                    <a:pt x="1243913" y="0"/>
                    <a:pt x="1190367" y="1647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828325" y="3091936"/>
              <a:ext cx="1147805" cy="755135"/>
            </a:xfrm>
            <a:custGeom>
              <a:avLst/>
              <a:gdLst>
                <a:gd name="connsiteX0" fmla="*/ 639805 w 1147805"/>
                <a:gd name="connsiteY0" fmla="*/ 54918 h 755135"/>
                <a:gd name="connsiteX1" fmla="*/ 269102 w 1147805"/>
                <a:gd name="connsiteY1" fmla="*/ 244388 h 755135"/>
                <a:gd name="connsiteX2" fmla="*/ 21967 w 1147805"/>
                <a:gd name="connsiteY2" fmla="*/ 606853 h 755135"/>
                <a:gd name="connsiteX3" fmla="*/ 137297 w 1147805"/>
                <a:gd name="connsiteY3" fmla="*/ 738659 h 755135"/>
                <a:gd name="connsiteX4" fmla="*/ 425621 w 1147805"/>
                <a:gd name="connsiteY4" fmla="*/ 705707 h 755135"/>
                <a:gd name="connsiteX5" fmla="*/ 771610 w 1147805"/>
                <a:gd name="connsiteY5" fmla="*/ 573902 h 755135"/>
                <a:gd name="connsiteX6" fmla="*/ 1117599 w 1147805"/>
                <a:gd name="connsiteY6" fmla="*/ 211437 h 755135"/>
                <a:gd name="connsiteX7" fmla="*/ 952843 w 1147805"/>
                <a:gd name="connsiteY7" fmla="*/ 21967 h 755135"/>
                <a:gd name="connsiteX8" fmla="*/ 565664 w 1147805"/>
                <a:gd name="connsiteY8" fmla="*/ 79632 h 755135"/>
                <a:gd name="connsiteX9" fmla="*/ 590378 w 1147805"/>
                <a:gd name="connsiteY9" fmla="*/ 71394 h 755135"/>
                <a:gd name="connsiteX10" fmla="*/ 475048 w 1147805"/>
                <a:gd name="connsiteY10" fmla="*/ 129059 h 755135"/>
                <a:gd name="connsiteX11" fmla="*/ 450334 w 1147805"/>
                <a:gd name="connsiteY11" fmla="*/ 145534 h 755135"/>
                <a:gd name="connsiteX12" fmla="*/ 433859 w 1147805"/>
                <a:gd name="connsiteY12" fmla="*/ 145534 h 75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7805" h="755135">
                  <a:moveTo>
                    <a:pt x="639805" y="54918"/>
                  </a:moveTo>
                  <a:cubicBezTo>
                    <a:pt x="505940" y="103658"/>
                    <a:pt x="372075" y="152399"/>
                    <a:pt x="269102" y="244388"/>
                  </a:cubicBezTo>
                  <a:cubicBezTo>
                    <a:pt x="166129" y="336377"/>
                    <a:pt x="43934" y="524475"/>
                    <a:pt x="21967" y="606853"/>
                  </a:cubicBezTo>
                  <a:cubicBezTo>
                    <a:pt x="0" y="689231"/>
                    <a:pt x="70021" y="722183"/>
                    <a:pt x="137297" y="738659"/>
                  </a:cubicBezTo>
                  <a:cubicBezTo>
                    <a:pt x="204573" y="755135"/>
                    <a:pt x="319902" y="733166"/>
                    <a:pt x="425621" y="705707"/>
                  </a:cubicBezTo>
                  <a:cubicBezTo>
                    <a:pt x="531340" y="678248"/>
                    <a:pt x="656280" y="656280"/>
                    <a:pt x="771610" y="573902"/>
                  </a:cubicBezTo>
                  <a:cubicBezTo>
                    <a:pt x="886940" y="491524"/>
                    <a:pt x="1087394" y="303426"/>
                    <a:pt x="1117599" y="211437"/>
                  </a:cubicBezTo>
                  <a:cubicBezTo>
                    <a:pt x="1147805" y="119448"/>
                    <a:pt x="1044832" y="43934"/>
                    <a:pt x="952843" y="21967"/>
                  </a:cubicBezTo>
                  <a:cubicBezTo>
                    <a:pt x="860854" y="0"/>
                    <a:pt x="626075" y="71394"/>
                    <a:pt x="565664" y="79632"/>
                  </a:cubicBezTo>
                  <a:cubicBezTo>
                    <a:pt x="505253" y="87870"/>
                    <a:pt x="605481" y="63156"/>
                    <a:pt x="590378" y="71394"/>
                  </a:cubicBezTo>
                  <a:cubicBezTo>
                    <a:pt x="575275" y="79632"/>
                    <a:pt x="498389" y="116702"/>
                    <a:pt x="475048" y="129059"/>
                  </a:cubicBezTo>
                  <a:cubicBezTo>
                    <a:pt x="451707" y="141416"/>
                    <a:pt x="457199" y="142788"/>
                    <a:pt x="450334" y="145534"/>
                  </a:cubicBezTo>
                  <a:cubicBezTo>
                    <a:pt x="443469" y="148280"/>
                    <a:pt x="438664" y="146907"/>
                    <a:pt x="433859" y="145534"/>
                  </a:cubicBezTo>
                </a:path>
              </a:pathLst>
            </a:cu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27870" y="3163330"/>
              <a:ext cx="1880973" cy="1179384"/>
            </a:xfrm>
            <a:custGeom>
              <a:avLst/>
              <a:gdLst>
                <a:gd name="connsiteX0" fmla="*/ 0 w 1880973"/>
                <a:gd name="connsiteY0" fmla="*/ 1128584 h 1179384"/>
                <a:gd name="connsiteX1" fmla="*/ 172995 w 1880973"/>
                <a:gd name="connsiteY1" fmla="*/ 1178011 h 1179384"/>
                <a:gd name="connsiteX2" fmla="*/ 626076 w 1880973"/>
                <a:gd name="connsiteY2" fmla="*/ 1120346 h 1179384"/>
                <a:gd name="connsiteX3" fmla="*/ 1227438 w 1880973"/>
                <a:gd name="connsiteY3" fmla="*/ 889686 h 1179384"/>
                <a:gd name="connsiteX4" fmla="*/ 1655806 w 1880973"/>
                <a:gd name="connsiteY4" fmla="*/ 568411 h 1179384"/>
                <a:gd name="connsiteX5" fmla="*/ 1845276 w 1880973"/>
                <a:gd name="connsiteY5" fmla="*/ 288324 h 1179384"/>
                <a:gd name="connsiteX6" fmla="*/ 1869989 w 1880973"/>
                <a:gd name="connsiteY6" fmla="*/ 57665 h 1179384"/>
                <a:gd name="connsiteX7" fmla="*/ 1837038 w 1880973"/>
                <a:gd name="connsiteY7" fmla="*/ 0 h 117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0973" h="1179384">
                  <a:moveTo>
                    <a:pt x="0" y="1128584"/>
                  </a:moveTo>
                  <a:cubicBezTo>
                    <a:pt x="34324" y="1153984"/>
                    <a:pt x="68649" y="1179384"/>
                    <a:pt x="172995" y="1178011"/>
                  </a:cubicBezTo>
                  <a:cubicBezTo>
                    <a:pt x="277341" y="1176638"/>
                    <a:pt x="450336" y="1168400"/>
                    <a:pt x="626076" y="1120346"/>
                  </a:cubicBezTo>
                  <a:cubicBezTo>
                    <a:pt x="801816" y="1072292"/>
                    <a:pt x="1055816" y="981675"/>
                    <a:pt x="1227438" y="889686"/>
                  </a:cubicBezTo>
                  <a:cubicBezTo>
                    <a:pt x="1399060" y="797697"/>
                    <a:pt x="1552833" y="668638"/>
                    <a:pt x="1655806" y="568411"/>
                  </a:cubicBezTo>
                  <a:cubicBezTo>
                    <a:pt x="1758779" y="468184"/>
                    <a:pt x="1809579" y="373448"/>
                    <a:pt x="1845276" y="288324"/>
                  </a:cubicBezTo>
                  <a:cubicBezTo>
                    <a:pt x="1880973" y="203200"/>
                    <a:pt x="1871362" y="105719"/>
                    <a:pt x="1869989" y="57665"/>
                  </a:cubicBezTo>
                  <a:cubicBezTo>
                    <a:pt x="1868616" y="9611"/>
                    <a:pt x="1852827" y="4805"/>
                    <a:pt x="1837038" y="0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469979" y="3208638"/>
              <a:ext cx="2037491" cy="951470"/>
            </a:xfrm>
            <a:custGeom>
              <a:avLst/>
              <a:gdLst>
                <a:gd name="connsiteX0" fmla="*/ 26086 w 2037491"/>
                <a:gd name="connsiteY0" fmla="*/ 951470 h 951470"/>
                <a:gd name="connsiteX1" fmla="*/ 42562 w 2037491"/>
                <a:gd name="connsiteY1" fmla="*/ 786713 h 951470"/>
                <a:gd name="connsiteX2" fmla="*/ 281459 w 2037491"/>
                <a:gd name="connsiteY2" fmla="*/ 556054 h 951470"/>
                <a:gd name="connsiteX3" fmla="*/ 660399 w 2037491"/>
                <a:gd name="connsiteY3" fmla="*/ 317157 h 951470"/>
                <a:gd name="connsiteX4" fmla="*/ 1097005 w 2037491"/>
                <a:gd name="connsiteY4" fmla="*/ 144162 h 951470"/>
                <a:gd name="connsiteX5" fmla="*/ 1508897 w 2037491"/>
                <a:gd name="connsiteY5" fmla="*/ 28832 h 951470"/>
                <a:gd name="connsiteX6" fmla="*/ 1838410 w 2037491"/>
                <a:gd name="connsiteY6" fmla="*/ 45308 h 951470"/>
                <a:gd name="connsiteX7" fmla="*/ 2011405 w 2037491"/>
                <a:gd name="connsiteY7" fmla="*/ 300681 h 951470"/>
                <a:gd name="connsiteX8" fmla="*/ 1994929 w 2037491"/>
                <a:gd name="connsiteY8" fmla="*/ 473676 h 951470"/>
                <a:gd name="connsiteX9" fmla="*/ 1986691 w 2037491"/>
                <a:gd name="connsiteY9" fmla="*/ 523103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491" h="951470">
                  <a:moveTo>
                    <a:pt x="26086" y="951470"/>
                  </a:moveTo>
                  <a:cubicBezTo>
                    <a:pt x="13043" y="902043"/>
                    <a:pt x="0" y="852616"/>
                    <a:pt x="42562" y="786713"/>
                  </a:cubicBezTo>
                  <a:cubicBezTo>
                    <a:pt x="85124" y="720810"/>
                    <a:pt x="178486" y="634313"/>
                    <a:pt x="281459" y="556054"/>
                  </a:cubicBezTo>
                  <a:cubicBezTo>
                    <a:pt x="384432" y="477795"/>
                    <a:pt x="524475" y="385806"/>
                    <a:pt x="660399" y="317157"/>
                  </a:cubicBezTo>
                  <a:cubicBezTo>
                    <a:pt x="796323" y="248508"/>
                    <a:pt x="955589" y="192216"/>
                    <a:pt x="1097005" y="144162"/>
                  </a:cubicBezTo>
                  <a:cubicBezTo>
                    <a:pt x="1238421" y="96108"/>
                    <a:pt x="1385330" y="45308"/>
                    <a:pt x="1508897" y="28832"/>
                  </a:cubicBezTo>
                  <a:cubicBezTo>
                    <a:pt x="1632465" y="12356"/>
                    <a:pt x="1754659" y="0"/>
                    <a:pt x="1838410" y="45308"/>
                  </a:cubicBezTo>
                  <a:cubicBezTo>
                    <a:pt x="1922161" y="90616"/>
                    <a:pt x="1985319" y="229286"/>
                    <a:pt x="2011405" y="300681"/>
                  </a:cubicBezTo>
                  <a:cubicBezTo>
                    <a:pt x="2037491" y="372076"/>
                    <a:pt x="1999048" y="436606"/>
                    <a:pt x="1994929" y="473676"/>
                  </a:cubicBezTo>
                  <a:cubicBezTo>
                    <a:pt x="1990810" y="510746"/>
                    <a:pt x="1988750" y="516924"/>
                    <a:pt x="1986691" y="523103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341816" y="2891481"/>
              <a:ext cx="934995" cy="2843427"/>
            </a:xfrm>
            <a:custGeom>
              <a:avLst/>
              <a:gdLst>
                <a:gd name="connsiteX0" fmla="*/ 340498 w 934995"/>
                <a:gd name="connsiteY0" fmla="*/ 0 h 2843427"/>
                <a:gd name="connsiteX1" fmla="*/ 200454 w 934995"/>
                <a:gd name="connsiteY1" fmla="*/ 115330 h 2843427"/>
                <a:gd name="connsiteX2" fmla="*/ 126314 w 934995"/>
                <a:gd name="connsiteY2" fmla="*/ 247135 h 2843427"/>
                <a:gd name="connsiteX3" fmla="*/ 43935 w 934995"/>
                <a:gd name="connsiteY3" fmla="*/ 551935 h 2843427"/>
                <a:gd name="connsiteX4" fmla="*/ 2746 w 934995"/>
                <a:gd name="connsiteY4" fmla="*/ 840260 h 2843427"/>
                <a:gd name="connsiteX5" fmla="*/ 27460 w 934995"/>
                <a:gd name="connsiteY5" fmla="*/ 1070919 h 2843427"/>
                <a:gd name="connsiteX6" fmla="*/ 93362 w 934995"/>
                <a:gd name="connsiteY6" fmla="*/ 1326292 h 2843427"/>
                <a:gd name="connsiteX7" fmla="*/ 282833 w 934995"/>
                <a:gd name="connsiteY7" fmla="*/ 1491049 h 2843427"/>
                <a:gd name="connsiteX8" fmla="*/ 431114 w 934995"/>
                <a:gd name="connsiteY8" fmla="*/ 1540476 h 2843427"/>
                <a:gd name="connsiteX9" fmla="*/ 497016 w 934995"/>
                <a:gd name="connsiteY9" fmla="*/ 1639330 h 2843427"/>
                <a:gd name="connsiteX10" fmla="*/ 562919 w 934995"/>
                <a:gd name="connsiteY10" fmla="*/ 1812324 h 2843427"/>
                <a:gd name="connsiteX11" fmla="*/ 653535 w 934995"/>
                <a:gd name="connsiteY11" fmla="*/ 1935892 h 2843427"/>
                <a:gd name="connsiteX12" fmla="*/ 793579 w 934995"/>
                <a:gd name="connsiteY12" fmla="*/ 2034746 h 2843427"/>
                <a:gd name="connsiteX13" fmla="*/ 867719 w 934995"/>
                <a:gd name="connsiteY13" fmla="*/ 2191265 h 2843427"/>
                <a:gd name="connsiteX14" fmla="*/ 925384 w 934995"/>
                <a:gd name="connsiteY14" fmla="*/ 2331308 h 2843427"/>
                <a:gd name="connsiteX15" fmla="*/ 925384 w 934995"/>
                <a:gd name="connsiteY15" fmla="*/ 2463114 h 2843427"/>
                <a:gd name="connsiteX16" fmla="*/ 884195 w 934995"/>
                <a:gd name="connsiteY16" fmla="*/ 2603157 h 2843427"/>
                <a:gd name="connsiteX17" fmla="*/ 785341 w 934995"/>
                <a:gd name="connsiteY17" fmla="*/ 2734962 h 2843427"/>
                <a:gd name="connsiteX18" fmla="*/ 661773 w 934995"/>
                <a:gd name="connsiteY18" fmla="*/ 2825578 h 2843427"/>
                <a:gd name="connsiteX19" fmla="*/ 620584 w 934995"/>
                <a:gd name="connsiteY19" fmla="*/ 2842054 h 284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4995" h="2843427">
                  <a:moveTo>
                    <a:pt x="340498" y="0"/>
                  </a:moveTo>
                  <a:cubicBezTo>
                    <a:pt x="288324" y="37070"/>
                    <a:pt x="236151" y="74141"/>
                    <a:pt x="200454" y="115330"/>
                  </a:cubicBezTo>
                  <a:cubicBezTo>
                    <a:pt x="164757" y="156519"/>
                    <a:pt x="152400" y="174368"/>
                    <a:pt x="126314" y="247135"/>
                  </a:cubicBezTo>
                  <a:cubicBezTo>
                    <a:pt x="100228" y="319902"/>
                    <a:pt x="64530" y="453081"/>
                    <a:pt x="43935" y="551935"/>
                  </a:cubicBezTo>
                  <a:cubicBezTo>
                    <a:pt x="23340" y="650789"/>
                    <a:pt x="5492" y="753763"/>
                    <a:pt x="2746" y="840260"/>
                  </a:cubicBezTo>
                  <a:cubicBezTo>
                    <a:pt x="0" y="926757"/>
                    <a:pt x="12357" y="989914"/>
                    <a:pt x="27460" y="1070919"/>
                  </a:cubicBezTo>
                  <a:cubicBezTo>
                    <a:pt x="42563" y="1151924"/>
                    <a:pt x="50800" y="1256270"/>
                    <a:pt x="93362" y="1326292"/>
                  </a:cubicBezTo>
                  <a:cubicBezTo>
                    <a:pt x="135924" y="1396314"/>
                    <a:pt x="226541" y="1455352"/>
                    <a:pt x="282833" y="1491049"/>
                  </a:cubicBezTo>
                  <a:cubicBezTo>
                    <a:pt x="339125" y="1526746"/>
                    <a:pt x="395417" y="1515763"/>
                    <a:pt x="431114" y="1540476"/>
                  </a:cubicBezTo>
                  <a:cubicBezTo>
                    <a:pt x="466811" y="1565189"/>
                    <a:pt x="475049" y="1594022"/>
                    <a:pt x="497016" y="1639330"/>
                  </a:cubicBezTo>
                  <a:cubicBezTo>
                    <a:pt x="518984" y="1684638"/>
                    <a:pt x="536833" y="1762897"/>
                    <a:pt x="562919" y="1812324"/>
                  </a:cubicBezTo>
                  <a:cubicBezTo>
                    <a:pt x="589005" y="1861751"/>
                    <a:pt x="615092" y="1898822"/>
                    <a:pt x="653535" y="1935892"/>
                  </a:cubicBezTo>
                  <a:cubicBezTo>
                    <a:pt x="691978" y="1972962"/>
                    <a:pt x="757882" y="1992184"/>
                    <a:pt x="793579" y="2034746"/>
                  </a:cubicBezTo>
                  <a:cubicBezTo>
                    <a:pt x="829276" y="2077308"/>
                    <a:pt x="845752" y="2141838"/>
                    <a:pt x="867719" y="2191265"/>
                  </a:cubicBezTo>
                  <a:cubicBezTo>
                    <a:pt x="889686" y="2240692"/>
                    <a:pt x="915773" y="2286000"/>
                    <a:pt x="925384" y="2331308"/>
                  </a:cubicBezTo>
                  <a:cubicBezTo>
                    <a:pt x="934995" y="2376616"/>
                    <a:pt x="932249" y="2417806"/>
                    <a:pt x="925384" y="2463114"/>
                  </a:cubicBezTo>
                  <a:cubicBezTo>
                    <a:pt x="918519" y="2508422"/>
                    <a:pt x="907535" y="2557849"/>
                    <a:pt x="884195" y="2603157"/>
                  </a:cubicBezTo>
                  <a:cubicBezTo>
                    <a:pt x="860855" y="2648465"/>
                    <a:pt x="822411" y="2697892"/>
                    <a:pt x="785341" y="2734962"/>
                  </a:cubicBezTo>
                  <a:cubicBezTo>
                    <a:pt x="748271" y="2772032"/>
                    <a:pt x="689232" y="2807729"/>
                    <a:pt x="661773" y="2825578"/>
                  </a:cubicBezTo>
                  <a:cubicBezTo>
                    <a:pt x="634314" y="2843427"/>
                    <a:pt x="627449" y="2842740"/>
                    <a:pt x="620584" y="2842054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956011" y="2965622"/>
              <a:ext cx="1228811" cy="2792627"/>
            </a:xfrm>
            <a:custGeom>
              <a:avLst/>
              <a:gdLst>
                <a:gd name="connsiteX0" fmla="*/ 1228811 w 1228811"/>
                <a:gd name="connsiteY0" fmla="*/ 0 h 2792627"/>
                <a:gd name="connsiteX1" fmla="*/ 841632 w 1228811"/>
                <a:gd name="connsiteY1" fmla="*/ 131805 h 2792627"/>
                <a:gd name="connsiteX2" fmla="*/ 454454 w 1228811"/>
                <a:gd name="connsiteY2" fmla="*/ 420129 h 2792627"/>
                <a:gd name="connsiteX3" fmla="*/ 281459 w 1228811"/>
                <a:gd name="connsiteY3" fmla="*/ 593124 h 2792627"/>
                <a:gd name="connsiteX4" fmla="*/ 108465 w 1228811"/>
                <a:gd name="connsiteY4" fmla="*/ 840259 h 2792627"/>
                <a:gd name="connsiteX5" fmla="*/ 34324 w 1228811"/>
                <a:gd name="connsiteY5" fmla="*/ 955589 h 2792627"/>
                <a:gd name="connsiteX6" fmla="*/ 9611 w 1228811"/>
                <a:gd name="connsiteY6" fmla="*/ 1103870 h 2792627"/>
                <a:gd name="connsiteX7" fmla="*/ 91989 w 1228811"/>
                <a:gd name="connsiteY7" fmla="*/ 1309816 h 2792627"/>
                <a:gd name="connsiteX8" fmla="*/ 215557 w 1228811"/>
                <a:gd name="connsiteY8" fmla="*/ 1449859 h 2792627"/>
                <a:gd name="connsiteX9" fmla="*/ 479167 w 1228811"/>
                <a:gd name="connsiteY9" fmla="*/ 1573427 h 2792627"/>
                <a:gd name="connsiteX10" fmla="*/ 635686 w 1228811"/>
                <a:gd name="connsiteY10" fmla="*/ 1705232 h 2792627"/>
                <a:gd name="connsiteX11" fmla="*/ 701589 w 1228811"/>
                <a:gd name="connsiteY11" fmla="*/ 1927654 h 2792627"/>
                <a:gd name="connsiteX12" fmla="*/ 709827 w 1228811"/>
                <a:gd name="connsiteY12" fmla="*/ 2075935 h 2792627"/>
                <a:gd name="connsiteX13" fmla="*/ 718065 w 1228811"/>
                <a:gd name="connsiteY13" fmla="*/ 2257167 h 2792627"/>
                <a:gd name="connsiteX14" fmla="*/ 685113 w 1228811"/>
                <a:gd name="connsiteY14" fmla="*/ 2347783 h 2792627"/>
                <a:gd name="connsiteX15" fmla="*/ 635686 w 1228811"/>
                <a:gd name="connsiteY15" fmla="*/ 2438400 h 2792627"/>
                <a:gd name="connsiteX16" fmla="*/ 578021 w 1228811"/>
                <a:gd name="connsiteY16" fmla="*/ 2496064 h 2792627"/>
                <a:gd name="connsiteX17" fmla="*/ 578021 w 1228811"/>
                <a:gd name="connsiteY17" fmla="*/ 2496064 h 2792627"/>
                <a:gd name="connsiteX18" fmla="*/ 536832 w 1228811"/>
                <a:gd name="connsiteY18" fmla="*/ 2586681 h 2792627"/>
                <a:gd name="connsiteX19" fmla="*/ 512119 w 1228811"/>
                <a:gd name="connsiteY19" fmla="*/ 2669059 h 2792627"/>
                <a:gd name="connsiteX20" fmla="*/ 652162 w 1228811"/>
                <a:gd name="connsiteY20" fmla="*/ 2792627 h 279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28811" h="2792627">
                  <a:moveTo>
                    <a:pt x="1228811" y="0"/>
                  </a:moveTo>
                  <a:cubicBezTo>
                    <a:pt x="1099751" y="30892"/>
                    <a:pt x="970691" y="61784"/>
                    <a:pt x="841632" y="131805"/>
                  </a:cubicBezTo>
                  <a:cubicBezTo>
                    <a:pt x="712573" y="201826"/>
                    <a:pt x="547816" y="343243"/>
                    <a:pt x="454454" y="420129"/>
                  </a:cubicBezTo>
                  <a:cubicBezTo>
                    <a:pt x="361092" y="497015"/>
                    <a:pt x="339124" y="523102"/>
                    <a:pt x="281459" y="593124"/>
                  </a:cubicBezTo>
                  <a:cubicBezTo>
                    <a:pt x="223794" y="663146"/>
                    <a:pt x="149654" y="779848"/>
                    <a:pt x="108465" y="840259"/>
                  </a:cubicBezTo>
                  <a:cubicBezTo>
                    <a:pt x="67276" y="900670"/>
                    <a:pt x="50800" y="911654"/>
                    <a:pt x="34324" y="955589"/>
                  </a:cubicBezTo>
                  <a:cubicBezTo>
                    <a:pt x="17848" y="999524"/>
                    <a:pt x="0" y="1044832"/>
                    <a:pt x="9611" y="1103870"/>
                  </a:cubicBezTo>
                  <a:cubicBezTo>
                    <a:pt x="19222" y="1162908"/>
                    <a:pt x="57665" y="1252151"/>
                    <a:pt x="91989" y="1309816"/>
                  </a:cubicBezTo>
                  <a:cubicBezTo>
                    <a:pt x="126313" y="1367481"/>
                    <a:pt x="151027" y="1405924"/>
                    <a:pt x="215557" y="1449859"/>
                  </a:cubicBezTo>
                  <a:cubicBezTo>
                    <a:pt x="280087" y="1493794"/>
                    <a:pt x="409146" y="1530865"/>
                    <a:pt x="479167" y="1573427"/>
                  </a:cubicBezTo>
                  <a:cubicBezTo>
                    <a:pt x="549188" y="1615989"/>
                    <a:pt x="598616" y="1646194"/>
                    <a:pt x="635686" y="1705232"/>
                  </a:cubicBezTo>
                  <a:cubicBezTo>
                    <a:pt x="672756" y="1764270"/>
                    <a:pt x="689232" y="1865870"/>
                    <a:pt x="701589" y="1927654"/>
                  </a:cubicBezTo>
                  <a:cubicBezTo>
                    <a:pt x="713946" y="1989438"/>
                    <a:pt x="707081" y="2021016"/>
                    <a:pt x="709827" y="2075935"/>
                  </a:cubicBezTo>
                  <a:cubicBezTo>
                    <a:pt x="712573" y="2130854"/>
                    <a:pt x="722184" y="2211859"/>
                    <a:pt x="718065" y="2257167"/>
                  </a:cubicBezTo>
                  <a:cubicBezTo>
                    <a:pt x="713946" y="2302475"/>
                    <a:pt x="698843" y="2317578"/>
                    <a:pt x="685113" y="2347783"/>
                  </a:cubicBezTo>
                  <a:cubicBezTo>
                    <a:pt x="671383" y="2377988"/>
                    <a:pt x="653535" y="2413687"/>
                    <a:pt x="635686" y="2438400"/>
                  </a:cubicBezTo>
                  <a:cubicBezTo>
                    <a:pt x="617837" y="2463114"/>
                    <a:pt x="578021" y="2496064"/>
                    <a:pt x="578021" y="2496064"/>
                  </a:cubicBezTo>
                  <a:lnTo>
                    <a:pt x="578021" y="2496064"/>
                  </a:lnTo>
                  <a:cubicBezTo>
                    <a:pt x="571156" y="2511167"/>
                    <a:pt x="547816" y="2557849"/>
                    <a:pt x="536832" y="2586681"/>
                  </a:cubicBezTo>
                  <a:cubicBezTo>
                    <a:pt x="525848" y="2615513"/>
                    <a:pt x="492897" y="2634735"/>
                    <a:pt x="512119" y="2669059"/>
                  </a:cubicBezTo>
                  <a:cubicBezTo>
                    <a:pt x="531341" y="2703383"/>
                    <a:pt x="652162" y="2792627"/>
                    <a:pt x="652162" y="2792627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270422" y="4168346"/>
              <a:ext cx="1013254" cy="378940"/>
            </a:xfrm>
            <a:custGeom>
              <a:avLst/>
              <a:gdLst>
                <a:gd name="connsiteX0" fmla="*/ 0 w 1013254"/>
                <a:gd name="connsiteY0" fmla="*/ 378940 h 378940"/>
                <a:gd name="connsiteX1" fmla="*/ 214183 w 1013254"/>
                <a:gd name="connsiteY1" fmla="*/ 370703 h 378940"/>
                <a:gd name="connsiteX2" fmla="*/ 518983 w 1013254"/>
                <a:gd name="connsiteY2" fmla="*/ 304800 h 378940"/>
                <a:gd name="connsiteX3" fmla="*/ 700216 w 1013254"/>
                <a:gd name="connsiteY3" fmla="*/ 238897 h 378940"/>
                <a:gd name="connsiteX4" fmla="*/ 864973 w 1013254"/>
                <a:gd name="connsiteY4" fmla="*/ 156519 h 378940"/>
                <a:gd name="connsiteX5" fmla="*/ 963827 w 1013254"/>
                <a:gd name="connsiteY5" fmla="*/ 74140 h 378940"/>
                <a:gd name="connsiteX6" fmla="*/ 1013254 w 1013254"/>
                <a:gd name="connsiteY6" fmla="*/ 0 h 37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254" h="378940">
                  <a:moveTo>
                    <a:pt x="0" y="378940"/>
                  </a:moveTo>
                  <a:lnTo>
                    <a:pt x="214183" y="370703"/>
                  </a:lnTo>
                  <a:cubicBezTo>
                    <a:pt x="300680" y="358346"/>
                    <a:pt x="437978" y="326768"/>
                    <a:pt x="518983" y="304800"/>
                  </a:cubicBezTo>
                  <a:cubicBezTo>
                    <a:pt x="599989" y="282832"/>
                    <a:pt x="642551" y="263611"/>
                    <a:pt x="700216" y="238897"/>
                  </a:cubicBezTo>
                  <a:cubicBezTo>
                    <a:pt x="757881" y="214183"/>
                    <a:pt x="821038" y="183979"/>
                    <a:pt x="864973" y="156519"/>
                  </a:cubicBezTo>
                  <a:cubicBezTo>
                    <a:pt x="908908" y="129059"/>
                    <a:pt x="939114" y="100227"/>
                    <a:pt x="963827" y="74140"/>
                  </a:cubicBezTo>
                  <a:cubicBezTo>
                    <a:pt x="988541" y="48054"/>
                    <a:pt x="1000897" y="24027"/>
                    <a:pt x="1013254" y="0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858530" y="3325340"/>
              <a:ext cx="1788984" cy="2129482"/>
            </a:xfrm>
            <a:custGeom>
              <a:avLst/>
              <a:gdLst>
                <a:gd name="connsiteX0" fmla="*/ 0 w 1788984"/>
                <a:gd name="connsiteY0" fmla="*/ 52174 h 2129482"/>
                <a:gd name="connsiteX1" fmla="*/ 172994 w 1788984"/>
                <a:gd name="connsiteY1" fmla="*/ 2746 h 2129482"/>
                <a:gd name="connsiteX2" fmla="*/ 510746 w 1788984"/>
                <a:gd name="connsiteY2" fmla="*/ 68649 h 2129482"/>
                <a:gd name="connsiteX3" fmla="*/ 757881 w 1788984"/>
                <a:gd name="connsiteY3" fmla="*/ 142790 h 2129482"/>
                <a:gd name="connsiteX4" fmla="*/ 1013254 w 1788984"/>
                <a:gd name="connsiteY4" fmla="*/ 249882 h 2129482"/>
                <a:gd name="connsiteX5" fmla="*/ 1227438 w 1788984"/>
                <a:gd name="connsiteY5" fmla="*/ 538206 h 2129482"/>
                <a:gd name="connsiteX6" fmla="*/ 1309816 w 1788984"/>
                <a:gd name="connsiteY6" fmla="*/ 760628 h 2129482"/>
                <a:gd name="connsiteX7" fmla="*/ 1285102 w 1788984"/>
                <a:gd name="connsiteY7" fmla="*/ 1131330 h 2129482"/>
                <a:gd name="connsiteX8" fmla="*/ 1318054 w 1788984"/>
                <a:gd name="connsiteY8" fmla="*/ 1312563 h 2129482"/>
                <a:gd name="connsiteX9" fmla="*/ 1573427 w 1788984"/>
                <a:gd name="connsiteY9" fmla="*/ 1518509 h 2129482"/>
                <a:gd name="connsiteX10" fmla="*/ 1705232 w 1788984"/>
                <a:gd name="connsiteY10" fmla="*/ 1633838 h 2129482"/>
                <a:gd name="connsiteX11" fmla="*/ 1787611 w 1788984"/>
                <a:gd name="connsiteY11" fmla="*/ 1724455 h 2129482"/>
                <a:gd name="connsiteX12" fmla="*/ 1713470 w 1788984"/>
                <a:gd name="connsiteY12" fmla="*/ 1905687 h 2129482"/>
                <a:gd name="connsiteX13" fmla="*/ 1433384 w 1788984"/>
                <a:gd name="connsiteY13" fmla="*/ 2029255 h 2129482"/>
                <a:gd name="connsiteX14" fmla="*/ 1433384 w 1788984"/>
                <a:gd name="connsiteY14" fmla="*/ 2029255 h 2129482"/>
                <a:gd name="connsiteX15" fmla="*/ 1194486 w 1788984"/>
                <a:gd name="connsiteY15" fmla="*/ 2111633 h 2129482"/>
                <a:gd name="connsiteX16" fmla="*/ 930875 w 1788984"/>
                <a:gd name="connsiteY16" fmla="*/ 2128109 h 2129482"/>
                <a:gd name="connsiteX17" fmla="*/ 724929 w 1788984"/>
                <a:gd name="connsiteY17" fmla="*/ 2103395 h 2129482"/>
                <a:gd name="connsiteX18" fmla="*/ 634313 w 1788984"/>
                <a:gd name="connsiteY18" fmla="*/ 2021017 h 2129482"/>
                <a:gd name="connsiteX19" fmla="*/ 576648 w 1788984"/>
                <a:gd name="connsiteY19" fmla="*/ 1938638 h 2129482"/>
                <a:gd name="connsiteX20" fmla="*/ 568411 w 1788984"/>
                <a:gd name="connsiteY20" fmla="*/ 1897449 h 212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88984" h="2129482">
                  <a:moveTo>
                    <a:pt x="0" y="52174"/>
                  </a:moveTo>
                  <a:cubicBezTo>
                    <a:pt x="43935" y="26087"/>
                    <a:pt x="87870" y="0"/>
                    <a:pt x="172994" y="2746"/>
                  </a:cubicBezTo>
                  <a:cubicBezTo>
                    <a:pt x="258118" y="5492"/>
                    <a:pt x="413265" y="45308"/>
                    <a:pt x="510746" y="68649"/>
                  </a:cubicBezTo>
                  <a:cubicBezTo>
                    <a:pt x="608227" y="91990"/>
                    <a:pt x="674130" y="112585"/>
                    <a:pt x="757881" y="142790"/>
                  </a:cubicBezTo>
                  <a:cubicBezTo>
                    <a:pt x="841632" y="172996"/>
                    <a:pt x="934995" y="183979"/>
                    <a:pt x="1013254" y="249882"/>
                  </a:cubicBezTo>
                  <a:cubicBezTo>
                    <a:pt x="1091513" y="315785"/>
                    <a:pt x="1178011" y="453082"/>
                    <a:pt x="1227438" y="538206"/>
                  </a:cubicBezTo>
                  <a:cubicBezTo>
                    <a:pt x="1276865" y="623330"/>
                    <a:pt x="1300205" y="661774"/>
                    <a:pt x="1309816" y="760628"/>
                  </a:cubicBezTo>
                  <a:cubicBezTo>
                    <a:pt x="1319427" y="859482"/>
                    <a:pt x="1283729" y="1039341"/>
                    <a:pt x="1285102" y="1131330"/>
                  </a:cubicBezTo>
                  <a:cubicBezTo>
                    <a:pt x="1286475" y="1223319"/>
                    <a:pt x="1270000" y="1248033"/>
                    <a:pt x="1318054" y="1312563"/>
                  </a:cubicBezTo>
                  <a:cubicBezTo>
                    <a:pt x="1366108" y="1377093"/>
                    <a:pt x="1508897" y="1464963"/>
                    <a:pt x="1573427" y="1518509"/>
                  </a:cubicBezTo>
                  <a:cubicBezTo>
                    <a:pt x="1637957" y="1572055"/>
                    <a:pt x="1669535" y="1599514"/>
                    <a:pt x="1705232" y="1633838"/>
                  </a:cubicBezTo>
                  <a:cubicBezTo>
                    <a:pt x="1740929" y="1668162"/>
                    <a:pt x="1786238" y="1679147"/>
                    <a:pt x="1787611" y="1724455"/>
                  </a:cubicBezTo>
                  <a:cubicBezTo>
                    <a:pt x="1788984" y="1769763"/>
                    <a:pt x="1772508" y="1854887"/>
                    <a:pt x="1713470" y="1905687"/>
                  </a:cubicBezTo>
                  <a:cubicBezTo>
                    <a:pt x="1654432" y="1956487"/>
                    <a:pt x="1433384" y="2029255"/>
                    <a:pt x="1433384" y="2029255"/>
                  </a:cubicBezTo>
                  <a:lnTo>
                    <a:pt x="1433384" y="2029255"/>
                  </a:lnTo>
                  <a:cubicBezTo>
                    <a:pt x="1393568" y="2042985"/>
                    <a:pt x="1278238" y="2095157"/>
                    <a:pt x="1194486" y="2111633"/>
                  </a:cubicBezTo>
                  <a:cubicBezTo>
                    <a:pt x="1110734" y="2128109"/>
                    <a:pt x="1009134" y="2129482"/>
                    <a:pt x="930875" y="2128109"/>
                  </a:cubicBezTo>
                  <a:cubicBezTo>
                    <a:pt x="852616" y="2126736"/>
                    <a:pt x="774356" y="2121244"/>
                    <a:pt x="724929" y="2103395"/>
                  </a:cubicBezTo>
                  <a:cubicBezTo>
                    <a:pt x="675502" y="2085546"/>
                    <a:pt x="659027" y="2048477"/>
                    <a:pt x="634313" y="2021017"/>
                  </a:cubicBezTo>
                  <a:cubicBezTo>
                    <a:pt x="609600" y="1993558"/>
                    <a:pt x="587632" y="1959233"/>
                    <a:pt x="576648" y="1938638"/>
                  </a:cubicBezTo>
                  <a:cubicBezTo>
                    <a:pt x="565664" y="1918043"/>
                    <a:pt x="567037" y="1907746"/>
                    <a:pt x="568411" y="1897449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566984" y="4613189"/>
              <a:ext cx="749643" cy="358346"/>
            </a:xfrm>
            <a:custGeom>
              <a:avLst/>
              <a:gdLst>
                <a:gd name="connsiteX0" fmla="*/ 0 w 749643"/>
                <a:gd name="connsiteY0" fmla="*/ 296562 h 358346"/>
                <a:gd name="connsiteX1" fmla="*/ 148281 w 749643"/>
                <a:gd name="connsiteY1" fmla="*/ 337752 h 358346"/>
                <a:gd name="connsiteX2" fmla="*/ 387178 w 749643"/>
                <a:gd name="connsiteY2" fmla="*/ 354227 h 358346"/>
                <a:gd name="connsiteX3" fmla="*/ 527221 w 749643"/>
                <a:gd name="connsiteY3" fmla="*/ 313038 h 358346"/>
                <a:gd name="connsiteX4" fmla="*/ 642551 w 749643"/>
                <a:gd name="connsiteY4" fmla="*/ 230660 h 358346"/>
                <a:gd name="connsiteX5" fmla="*/ 733167 w 749643"/>
                <a:gd name="connsiteY5" fmla="*/ 131806 h 358346"/>
                <a:gd name="connsiteX6" fmla="*/ 741405 w 749643"/>
                <a:gd name="connsiteY6" fmla="*/ 0 h 35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9643" h="358346">
                  <a:moveTo>
                    <a:pt x="0" y="296562"/>
                  </a:moveTo>
                  <a:cubicBezTo>
                    <a:pt x="41875" y="312351"/>
                    <a:pt x="83751" y="328141"/>
                    <a:pt x="148281" y="337752"/>
                  </a:cubicBezTo>
                  <a:cubicBezTo>
                    <a:pt x="212811" y="347363"/>
                    <a:pt x="324021" y="358346"/>
                    <a:pt x="387178" y="354227"/>
                  </a:cubicBezTo>
                  <a:cubicBezTo>
                    <a:pt x="450335" y="350108"/>
                    <a:pt x="484659" y="333632"/>
                    <a:pt x="527221" y="313038"/>
                  </a:cubicBezTo>
                  <a:cubicBezTo>
                    <a:pt x="569783" y="292444"/>
                    <a:pt x="608227" y="260865"/>
                    <a:pt x="642551" y="230660"/>
                  </a:cubicBezTo>
                  <a:cubicBezTo>
                    <a:pt x="676875" y="200455"/>
                    <a:pt x="716691" y="170249"/>
                    <a:pt x="733167" y="131806"/>
                  </a:cubicBezTo>
                  <a:cubicBezTo>
                    <a:pt x="749643" y="93363"/>
                    <a:pt x="745524" y="46681"/>
                    <a:pt x="741405" y="0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30"/>
          <p:cNvGrpSpPr/>
          <p:nvPr/>
        </p:nvGrpSpPr>
        <p:grpSpPr>
          <a:xfrm>
            <a:off x="5867400" y="4876800"/>
            <a:ext cx="889686" cy="980302"/>
            <a:chOff x="1985319" y="4506097"/>
            <a:chExt cx="889686" cy="980302"/>
          </a:xfrm>
        </p:grpSpPr>
        <p:cxnSp>
          <p:nvCxnSpPr>
            <p:cNvPr id="16" name="Straight Arrow Connector 15"/>
            <p:cNvCxnSpPr/>
            <p:nvPr/>
          </p:nvCxnSpPr>
          <p:spPr>
            <a:xfrm rot="16200000" flipV="1">
              <a:off x="1927654" y="4852086"/>
              <a:ext cx="708454" cy="1647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81881" y="5206314"/>
              <a:ext cx="593124" cy="2471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281881" y="5000368"/>
              <a:ext cx="461319" cy="20594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V="1">
              <a:off x="1964725" y="4889157"/>
              <a:ext cx="461319" cy="17299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>
              <a:off x="1985319" y="5140411"/>
              <a:ext cx="296562" cy="7414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2034746" y="5239264"/>
              <a:ext cx="271849" cy="22242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0119" y="5214551"/>
              <a:ext cx="395416" cy="25537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029200" y="5791200"/>
            <a:ext cx="135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  <a:t>Cartesian space </a:t>
            </a:r>
            <a:b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  <a:t>of variable</a:t>
            </a:r>
            <a:b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  <a:t>dihedral angles</a:t>
            </a:r>
          </a:p>
        </p:txBody>
      </p:sp>
      <p:grpSp>
        <p:nvGrpSpPr>
          <p:cNvPr id="24" name="Group 49"/>
          <p:cNvGrpSpPr/>
          <p:nvPr/>
        </p:nvGrpSpPr>
        <p:grpSpPr>
          <a:xfrm>
            <a:off x="7010400" y="3505200"/>
            <a:ext cx="1713470" cy="691979"/>
            <a:chOff x="3352800" y="2895600"/>
            <a:chExt cx="1713470" cy="691979"/>
          </a:xfrm>
        </p:grpSpPr>
        <p:grpSp>
          <p:nvGrpSpPr>
            <p:cNvPr id="25" name="Group 35"/>
            <p:cNvGrpSpPr/>
            <p:nvPr/>
          </p:nvGrpSpPr>
          <p:grpSpPr>
            <a:xfrm>
              <a:off x="4114800" y="3124200"/>
              <a:ext cx="376282" cy="369332"/>
              <a:chOff x="7239000" y="2667000"/>
              <a:chExt cx="376282" cy="369332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7239000" y="2743200"/>
                <a:ext cx="109151" cy="9885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315200" y="2667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6" name="Group 48"/>
            <p:cNvGrpSpPr/>
            <p:nvPr/>
          </p:nvGrpSpPr>
          <p:grpSpPr>
            <a:xfrm>
              <a:off x="3352800" y="2895600"/>
              <a:ext cx="1713470" cy="691979"/>
              <a:chOff x="6398670" y="2862399"/>
              <a:chExt cx="1713470" cy="691979"/>
            </a:xfrm>
          </p:grpSpPr>
          <p:sp>
            <p:nvSpPr>
              <p:cNvPr id="27" name="Freeform 26"/>
              <p:cNvSpPr/>
              <p:nvPr/>
            </p:nvSpPr>
            <p:spPr>
              <a:xfrm rot="18940059">
                <a:off x="6398670" y="2862399"/>
                <a:ext cx="1713470" cy="691979"/>
              </a:xfrm>
              <a:custGeom>
                <a:avLst/>
                <a:gdLst>
                  <a:gd name="connsiteX0" fmla="*/ 428367 w 1713470"/>
                  <a:gd name="connsiteY0" fmla="*/ 16476 h 691979"/>
                  <a:gd name="connsiteX1" fmla="*/ 1713470 w 1713470"/>
                  <a:gd name="connsiteY1" fmla="*/ 0 h 691979"/>
                  <a:gd name="connsiteX2" fmla="*/ 1276864 w 1713470"/>
                  <a:gd name="connsiteY2" fmla="*/ 683741 h 691979"/>
                  <a:gd name="connsiteX3" fmla="*/ 0 w 1713470"/>
                  <a:gd name="connsiteY3" fmla="*/ 691979 h 691979"/>
                  <a:gd name="connsiteX4" fmla="*/ 428367 w 1713470"/>
                  <a:gd name="connsiteY4" fmla="*/ 16476 h 691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470" h="691979">
                    <a:moveTo>
                      <a:pt x="428367" y="16476"/>
                    </a:moveTo>
                    <a:lnTo>
                      <a:pt x="1713470" y="0"/>
                    </a:lnTo>
                    <a:lnTo>
                      <a:pt x="1276864" y="683741"/>
                    </a:lnTo>
                    <a:lnTo>
                      <a:pt x="0" y="691979"/>
                    </a:lnTo>
                    <a:lnTo>
                      <a:pt x="428367" y="16476"/>
                    </a:lnTo>
                    <a:close/>
                  </a:path>
                </a:pathLst>
              </a:custGeom>
              <a:solidFill>
                <a:srgbClr val="CC0099">
                  <a:alpha val="2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47"/>
              <p:cNvGrpSpPr/>
              <p:nvPr/>
            </p:nvGrpSpPr>
            <p:grpSpPr>
              <a:xfrm>
                <a:off x="7010400" y="2895600"/>
                <a:ext cx="502508" cy="469556"/>
                <a:chOff x="3970638" y="2940908"/>
                <a:chExt cx="502508" cy="469556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rot="5400000" flipH="1" flipV="1">
                  <a:off x="4065373" y="3052119"/>
                  <a:ext cx="304800" cy="8237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4168346" y="3204519"/>
                  <a:ext cx="304800" cy="4942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rot="10800000" flipV="1">
                  <a:off x="3970638" y="3245707"/>
                  <a:ext cx="189470" cy="16475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Checking Volume-Exclusion Constraint: Grid Method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08038" y="1854200"/>
            <a:ext cx="3957637" cy="3995738"/>
            <a:chOff x="509" y="1168"/>
            <a:chExt cx="2493" cy="2517"/>
          </a:xfrm>
        </p:grpSpPr>
        <p:sp>
          <p:nvSpPr>
            <p:cNvPr id="17629" name="Line 4"/>
            <p:cNvSpPr>
              <a:spLocks noChangeShapeType="1"/>
            </p:cNvSpPr>
            <p:nvPr/>
          </p:nvSpPr>
          <p:spPr bwMode="auto">
            <a:xfrm>
              <a:off x="509" y="1168"/>
              <a:ext cx="0" cy="25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0" name="Line 5"/>
            <p:cNvSpPr>
              <a:spLocks noChangeShapeType="1"/>
            </p:cNvSpPr>
            <p:nvPr/>
          </p:nvSpPr>
          <p:spPr bwMode="auto">
            <a:xfrm>
              <a:off x="923" y="1168"/>
              <a:ext cx="0" cy="25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1" name="Line 6"/>
            <p:cNvSpPr>
              <a:spLocks noChangeShapeType="1"/>
            </p:cNvSpPr>
            <p:nvPr/>
          </p:nvSpPr>
          <p:spPr bwMode="auto">
            <a:xfrm>
              <a:off x="1337" y="1168"/>
              <a:ext cx="0" cy="25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2" name="Line 7"/>
            <p:cNvSpPr>
              <a:spLocks noChangeShapeType="1"/>
            </p:cNvSpPr>
            <p:nvPr/>
          </p:nvSpPr>
          <p:spPr bwMode="auto">
            <a:xfrm>
              <a:off x="1752" y="1168"/>
              <a:ext cx="0" cy="25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3" name="Line 8"/>
            <p:cNvSpPr>
              <a:spLocks noChangeShapeType="1"/>
            </p:cNvSpPr>
            <p:nvPr/>
          </p:nvSpPr>
          <p:spPr bwMode="auto">
            <a:xfrm>
              <a:off x="2166" y="1169"/>
              <a:ext cx="0" cy="25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4" name="Line 9"/>
            <p:cNvSpPr>
              <a:spLocks noChangeShapeType="1"/>
            </p:cNvSpPr>
            <p:nvPr/>
          </p:nvSpPr>
          <p:spPr bwMode="auto">
            <a:xfrm>
              <a:off x="2580" y="1169"/>
              <a:ext cx="0" cy="25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5" name="Line 10"/>
            <p:cNvSpPr>
              <a:spLocks noChangeShapeType="1"/>
            </p:cNvSpPr>
            <p:nvPr/>
          </p:nvSpPr>
          <p:spPr bwMode="auto">
            <a:xfrm>
              <a:off x="2995" y="1169"/>
              <a:ext cx="0" cy="25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6" name="Line 11"/>
            <p:cNvSpPr>
              <a:spLocks noChangeShapeType="1"/>
            </p:cNvSpPr>
            <p:nvPr/>
          </p:nvSpPr>
          <p:spPr bwMode="auto">
            <a:xfrm>
              <a:off x="509" y="1168"/>
              <a:ext cx="2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7" name="Line 12"/>
            <p:cNvSpPr>
              <a:spLocks noChangeShapeType="1"/>
            </p:cNvSpPr>
            <p:nvPr/>
          </p:nvSpPr>
          <p:spPr bwMode="auto">
            <a:xfrm>
              <a:off x="509" y="1587"/>
              <a:ext cx="2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8" name="Line 13"/>
            <p:cNvSpPr>
              <a:spLocks noChangeShapeType="1"/>
            </p:cNvSpPr>
            <p:nvPr/>
          </p:nvSpPr>
          <p:spPr bwMode="auto">
            <a:xfrm>
              <a:off x="509" y="2006"/>
              <a:ext cx="2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39" name="Line 14"/>
            <p:cNvSpPr>
              <a:spLocks noChangeShapeType="1"/>
            </p:cNvSpPr>
            <p:nvPr/>
          </p:nvSpPr>
          <p:spPr bwMode="auto">
            <a:xfrm>
              <a:off x="510" y="2426"/>
              <a:ext cx="2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40" name="Line 15"/>
            <p:cNvSpPr>
              <a:spLocks noChangeShapeType="1"/>
            </p:cNvSpPr>
            <p:nvPr/>
          </p:nvSpPr>
          <p:spPr bwMode="auto">
            <a:xfrm>
              <a:off x="510" y="2845"/>
              <a:ext cx="2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41" name="Line 16"/>
            <p:cNvSpPr>
              <a:spLocks noChangeShapeType="1"/>
            </p:cNvSpPr>
            <p:nvPr/>
          </p:nvSpPr>
          <p:spPr bwMode="auto">
            <a:xfrm>
              <a:off x="510" y="3264"/>
              <a:ext cx="2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42" name="Line 17"/>
            <p:cNvSpPr>
              <a:spLocks noChangeShapeType="1"/>
            </p:cNvSpPr>
            <p:nvPr/>
          </p:nvSpPr>
          <p:spPr bwMode="auto">
            <a:xfrm>
              <a:off x="509" y="3684"/>
              <a:ext cx="2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 rot="1374261">
            <a:off x="5790388" y="1765905"/>
            <a:ext cx="2525713" cy="2465388"/>
            <a:chOff x="3461" y="1767"/>
            <a:chExt cx="1591" cy="1553"/>
          </a:xfrm>
        </p:grpSpPr>
        <p:sp>
          <p:nvSpPr>
            <p:cNvPr id="17511" name="Line 19"/>
            <p:cNvSpPr>
              <a:spLocks noChangeShapeType="1"/>
            </p:cNvSpPr>
            <p:nvPr/>
          </p:nvSpPr>
          <p:spPr bwMode="auto">
            <a:xfrm>
              <a:off x="3808" y="2402"/>
              <a:ext cx="0" cy="1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12" name="Line 20"/>
            <p:cNvSpPr>
              <a:spLocks noChangeShapeType="1"/>
            </p:cNvSpPr>
            <p:nvPr/>
          </p:nvSpPr>
          <p:spPr bwMode="auto">
            <a:xfrm flipV="1">
              <a:off x="5004" y="2547"/>
              <a:ext cx="0" cy="7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13" name="Line 21"/>
            <p:cNvSpPr>
              <a:spLocks noChangeShapeType="1"/>
            </p:cNvSpPr>
            <p:nvPr/>
          </p:nvSpPr>
          <p:spPr bwMode="auto">
            <a:xfrm flipV="1">
              <a:off x="4854" y="2112"/>
              <a:ext cx="0" cy="2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14" name="Line 22"/>
            <p:cNvSpPr>
              <a:spLocks noChangeShapeType="1"/>
            </p:cNvSpPr>
            <p:nvPr/>
          </p:nvSpPr>
          <p:spPr bwMode="auto">
            <a:xfrm>
              <a:off x="5004" y="1821"/>
              <a:ext cx="0" cy="2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15" name="Line 23"/>
            <p:cNvSpPr>
              <a:spLocks noChangeShapeType="1"/>
            </p:cNvSpPr>
            <p:nvPr/>
          </p:nvSpPr>
          <p:spPr bwMode="auto">
            <a:xfrm>
              <a:off x="4864" y="2107"/>
              <a:ext cx="1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16" name="Line 24"/>
            <p:cNvSpPr>
              <a:spLocks noChangeShapeType="1"/>
            </p:cNvSpPr>
            <p:nvPr/>
          </p:nvSpPr>
          <p:spPr bwMode="auto">
            <a:xfrm flipH="1">
              <a:off x="3799" y="2398"/>
              <a:ext cx="104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17" name="Line 25"/>
            <p:cNvSpPr>
              <a:spLocks noChangeShapeType="1"/>
            </p:cNvSpPr>
            <p:nvPr/>
          </p:nvSpPr>
          <p:spPr bwMode="auto">
            <a:xfrm>
              <a:off x="3799" y="2544"/>
              <a:ext cx="121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18" name="Line 26"/>
            <p:cNvSpPr>
              <a:spLocks noChangeShapeType="1"/>
            </p:cNvSpPr>
            <p:nvPr/>
          </p:nvSpPr>
          <p:spPr bwMode="auto">
            <a:xfrm flipH="1">
              <a:off x="4854" y="2692"/>
              <a:ext cx="0" cy="4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19" name="Line 27"/>
            <p:cNvSpPr>
              <a:spLocks noChangeShapeType="1"/>
            </p:cNvSpPr>
            <p:nvPr/>
          </p:nvSpPr>
          <p:spPr bwMode="auto">
            <a:xfrm flipH="1">
              <a:off x="4549" y="2835"/>
              <a:ext cx="1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0" name="Line 28"/>
            <p:cNvSpPr>
              <a:spLocks noChangeShapeType="1"/>
            </p:cNvSpPr>
            <p:nvPr/>
          </p:nvSpPr>
          <p:spPr bwMode="auto">
            <a:xfrm flipV="1">
              <a:off x="4705" y="2837"/>
              <a:ext cx="0" cy="2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1" name="Line 29"/>
            <p:cNvSpPr>
              <a:spLocks noChangeShapeType="1"/>
            </p:cNvSpPr>
            <p:nvPr/>
          </p:nvSpPr>
          <p:spPr bwMode="auto">
            <a:xfrm flipV="1">
              <a:off x="4555" y="2837"/>
              <a:ext cx="0" cy="2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2" name="Line 30"/>
            <p:cNvSpPr>
              <a:spLocks noChangeShapeType="1"/>
            </p:cNvSpPr>
            <p:nvPr/>
          </p:nvSpPr>
          <p:spPr bwMode="auto">
            <a:xfrm flipV="1">
              <a:off x="4406" y="2837"/>
              <a:ext cx="0" cy="2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3" name="Line 31"/>
            <p:cNvSpPr>
              <a:spLocks noChangeShapeType="1"/>
            </p:cNvSpPr>
            <p:nvPr/>
          </p:nvSpPr>
          <p:spPr bwMode="auto">
            <a:xfrm flipH="1">
              <a:off x="4694" y="3126"/>
              <a:ext cx="1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4" name="Line 32"/>
            <p:cNvSpPr>
              <a:spLocks noChangeShapeType="1"/>
            </p:cNvSpPr>
            <p:nvPr/>
          </p:nvSpPr>
          <p:spPr bwMode="auto">
            <a:xfrm flipH="1">
              <a:off x="4380" y="3126"/>
              <a:ext cx="1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5" name="Line 33"/>
            <p:cNvSpPr>
              <a:spLocks noChangeShapeType="1"/>
            </p:cNvSpPr>
            <p:nvPr/>
          </p:nvSpPr>
          <p:spPr bwMode="auto">
            <a:xfrm flipH="1">
              <a:off x="4090" y="2835"/>
              <a:ext cx="31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6" name="Line 34"/>
            <p:cNvSpPr>
              <a:spLocks noChangeShapeType="1"/>
            </p:cNvSpPr>
            <p:nvPr/>
          </p:nvSpPr>
          <p:spPr bwMode="auto">
            <a:xfrm>
              <a:off x="4107" y="2837"/>
              <a:ext cx="0" cy="4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7" name="Line 35"/>
            <p:cNvSpPr>
              <a:spLocks noChangeShapeType="1"/>
            </p:cNvSpPr>
            <p:nvPr/>
          </p:nvSpPr>
          <p:spPr bwMode="auto">
            <a:xfrm>
              <a:off x="4114" y="3272"/>
              <a:ext cx="91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8" name="Line 36"/>
            <p:cNvSpPr>
              <a:spLocks noChangeShapeType="1"/>
            </p:cNvSpPr>
            <p:nvPr/>
          </p:nvSpPr>
          <p:spPr bwMode="auto">
            <a:xfrm>
              <a:off x="3824" y="2107"/>
              <a:ext cx="7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29" name="Line 37"/>
            <p:cNvSpPr>
              <a:spLocks noChangeShapeType="1"/>
            </p:cNvSpPr>
            <p:nvPr/>
          </p:nvSpPr>
          <p:spPr bwMode="auto">
            <a:xfrm>
              <a:off x="4555" y="2112"/>
              <a:ext cx="0" cy="1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30" name="Line 38"/>
            <p:cNvSpPr>
              <a:spLocks noChangeShapeType="1"/>
            </p:cNvSpPr>
            <p:nvPr/>
          </p:nvSpPr>
          <p:spPr bwMode="auto">
            <a:xfrm flipH="1">
              <a:off x="3509" y="2252"/>
              <a:ext cx="10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31" name="Line 39"/>
            <p:cNvSpPr>
              <a:spLocks noChangeShapeType="1"/>
            </p:cNvSpPr>
            <p:nvPr/>
          </p:nvSpPr>
          <p:spPr bwMode="auto">
            <a:xfrm>
              <a:off x="3509" y="2257"/>
              <a:ext cx="0" cy="4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32" name="Line 40"/>
            <p:cNvSpPr>
              <a:spLocks noChangeShapeType="1"/>
            </p:cNvSpPr>
            <p:nvPr/>
          </p:nvSpPr>
          <p:spPr bwMode="auto">
            <a:xfrm>
              <a:off x="3509" y="2689"/>
              <a:ext cx="135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33" name="Line 41"/>
            <p:cNvSpPr>
              <a:spLocks noChangeShapeType="1"/>
            </p:cNvSpPr>
            <p:nvPr/>
          </p:nvSpPr>
          <p:spPr bwMode="auto">
            <a:xfrm>
              <a:off x="3509" y="1821"/>
              <a:ext cx="0" cy="1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34" name="Line 42"/>
            <p:cNvSpPr>
              <a:spLocks noChangeShapeType="1"/>
            </p:cNvSpPr>
            <p:nvPr/>
          </p:nvSpPr>
          <p:spPr bwMode="auto">
            <a:xfrm>
              <a:off x="3509" y="1961"/>
              <a:ext cx="10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35" name="Line 43"/>
            <p:cNvSpPr>
              <a:spLocks noChangeShapeType="1"/>
            </p:cNvSpPr>
            <p:nvPr/>
          </p:nvSpPr>
          <p:spPr bwMode="auto">
            <a:xfrm>
              <a:off x="3509" y="1816"/>
              <a:ext cx="15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36" name="Oval 44"/>
            <p:cNvSpPr>
              <a:spLocks noChangeArrowheads="1"/>
            </p:cNvSpPr>
            <p:nvPr/>
          </p:nvSpPr>
          <p:spPr bwMode="auto">
            <a:xfrm>
              <a:off x="3461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37" name="Oval 45"/>
            <p:cNvSpPr>
              <a:spLocks noChangeArrowheads="1"/>
            </p:cNvSpPr>
            <p:nvPr/>
          </p:nvSpPr>
          <p:spPr bwMode="auto">
            <a:xfrm>
              <a:off x="3610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38" name="Oval 46"/>
            <p:cNvSpPr>
              <a:spLocks noChangeArrowheads="1"/>
            </p:cNvSpPr>
            <p:nvPr/>
          </p:nvSpPr>
          <p:spPr bwMode="auto">
            <a:xfrm>
              <a:off x="3760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39" name="Oval 47"/>
            <p:cNvSpPr>
              <a:spLocks noChangeArrowheads="1"/>
            </p:cNvSpPr>
            <p:nvPr/>
          </p:nvSpPr>
          <p:spPr bwMode="auto">
            <a:xfrm>
              <a:off x="3909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0" name="Oval 48"/>
            <p:cNvSpPr>
              <a:spLocks noChangeArrowheads="1"/>
            </p:cNvSpPr>
            <p:nvPr/>
          </p:nvSpPr>
          <p:spPr bwMode="auto">
            <a:xfrm>
              <a:off x="4059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1" name="Oval 49"/>
            <p:cNvSpPr>
              <a:spLocks noChangeArrowheads="1"/>
            </p:cNvSpPr>
            <p:nvPr/>
          </p:nvSpPr>
          <p:spPr bwMode="auto">
            <a:xfrm>
              <a:off x="4208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2" name="Oval 50"/>
            <p:cNvSpPr>
              <a:spLocks noChangeArrowheads="1"/>
            </p:cNvSpPr>
            <p:nvPr/>
          </p:nvSpPr>
          <p:spPr bwMode="auto">
            <a:xfrm>
              <a:off x="4358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3" name="Oval 51"/>
            <p:cNvSpPr>
              <a:spLocks noChangeArrowheads="1"/>
            </p:cNvSpPr>
            <p:nvPr/>
          </p:nvSpPr>
          <p:spPr bwMode="auto">
            <a:xfrm>
              <a:off x="4507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4" name="Oval 52"/>
            <p:cNvSpPr>
              <a:spLocks noChangeArrowheads="1"/>
            </p:cNvSpPr>
            <p:nvPr/>
          </p:nvSpPr>
          <p:spPr bwMode="auto">
            <a:xfrm>
              <a:off x="4657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5" name="Oval 53"/>
            <p:cNvSpPr>
              <a:spLocks noChangeArrowheads="1"/>
            </p:cNvSpPr>
            <p:nvPr/>
          </p:nvSpPr>
          <p:spPr bwMode="auto">
            <a:xfrm>
              <a:off x="4806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6" name="Oval 54"/>
            <p:cNvSpPr>
              <a:spLocks noChangeArrowheads="1"/>
            </p:cNvSpPr>
            <p:nvPr/>
          </p:nvSpPr>
          <p:spPr bwMode="auto">
            <a:xfrm>
              <a:off x="4956" y="176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7" name="Oval 55"/>
            <p:cNvSpPr>
              <a:spLocks noChangeArrowheads="1"/>
            </p:cNvSpPr>
            <p:nvPr/>
          </p:nvSpPr>
          <p:spPr bwMode="auto">
            <a:xfrm>
              <a:off x="3461" y="191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8" name="Oval 56"/>
            <p:cNvSpPr>
              <a:spLocks noChangeArrowheads="1"/>
            </p:cNvSpPr>
            <p:nvPr/>
          </p:nvSpPr>
          <p:spPr bwMode="auto">
            <a:xfrm>
              <a:off x="3610" y="191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49" name="Oval 57"/>
            <p:cNvSpPr>
              <a:spLocks noChangeArrowheads="1"/>
            </p:cNvSpPr>
            <p:nvPr/>
          </p:nvSpPr>
          <p:spPr bwMode="auto">
            <a:xfrm>
              <a:off x="3760" y="191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0" name="Oval 58"/>
            <p:cNvSpPr>
              <a:spLocks noChangeArrowheads="1"/>
            </p:cNvSpPr>
            <p:nvPr/>
          </p:nvSpPr>
          <p:spPr bwMode="auto">
            <a:xfrm>
              <a:off x="3909" y="191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1" name="Oval 59"/>
            <p:cNvSpPr>
              <a:spLocks noChangeArrowheads="1"/>
            </p:cNvSpPr>
            <p:nvPr/>
          </p:nvSpPr>
          <p:spPr bwMode="auto">
            <a:xfrm>
              <a:off x="4059" y="191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2" name="Oval 60"/>
            <p:cNvSpPr>
              <a:spLocks noChangeArrowheads="1"/>
            </p:cNvSpPr>
            <p:nvPr/>
          </p:nvSpPr>
          <p:spPr bwMode="auto">
            <a:xfrm>
              <a:off x="4208" y="191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3" name="Oval 61"/>
            <p:cNvSpPr>
              <a:spLocks noChangeArrowheads="1"/>
            </p:cNvSpPr>
            <p:nvPr/>
          </p:nvSpPr>
          <p:spPr bwMode="auto">
            <a:xfrm>
              <a:off x="4358" y="191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4" name="Oval 62"/>
            <p:cNvSpPr>
              <a:spLocks noChangeArrowheads="1"/>
            </p:cNvSpPr>
            <p:nvPr/>
          </p:nvSpPr>
          <p:spPr bwMode="auto">
            <a:xfrm>
              <a:off x="4507" y="191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5" name="Oval 63"/>
            <p:cNvSpPr>
              <a:spLocks noChangeArrowheads="1"/>
            </p:cNvSpPr>
            <p:nvPr/>
          </p:nvSpPr>
          <p:spPr bwMode="auto">
            <a:xfrm>
              <a:off x="4956" y="191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6" name="Oval 64"/>
            <p:cNvSpPr>
              <a:spLocks noChangeArrowheads="1"/>
            </p:cNvSpPr>
            <p:nvPr/>
          </p:nvSpPr>
          <p:spPr bwMode="auto">
            <a:xfrm>
              <a:off x="3760" y="2058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7" name="Oval 65"/>
            <p:cNvSpPr>
              <a:spLocks noChangeArrowheads="1"/>
            </p:cNvSpPr>
            <p:nvPr/>
          </p:nvSpPr>
          <p:spPr bwMode="auto">
            <a:xfrm>
              <a:off x="3909" y="2058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8" name="Oval 66"/>
            <p:cNvSpPr>
              <a:spLocks noChangeArrowheads="1"/>
            </p:cNvSpPr>
            <p:nvPr/>
          </p:nvSpPr>
          <p:spPr bwMode="auto">
            <a:xfrm>
              <a:off x="4059" y="2058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59" name="Oval 67"/>
            <p:cNvSpPr>
              <a:spLocks noChangeArrowheads="1"/>
            </p:cNvSpPr>
            <p:nvPr/>
          </p:nvSpPr>
          <p:spPr bwMode="auto">
            <a:xfrm>
              <a:off x="4208" y="2058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0" name="Oval 68"/>
            <p:cNvSpPr>
              <a:spLocks noChangeArrowheads="1"/>
            </p:cNvSpPr>
            <p:nvPr/>
          </p:nvSpPr>
          <p:spPr bwMode="auto">
            <a:xfrm>
              <a:off x="4358" y="2058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1" name="Oval 69"/>
            <p:cNvSpPr>
              <a:spLocks noChangeArrowheads="1"/>
            </p:cNvSpPr>
            <p:nvPr/>
          </p:nvSpPr>
          <p:spPr bwMode="auto">
            <a:xfrm>
              <a:off x="4507" y="2058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2" name="Oval 70"/>
            <p:cNvSpPr>
              <a:spLocks noChangeArrowheads="1"/>
            </p:cNvSpPr>
            <p:nvPr/>
          </p:nvSpPr>
          <p:spPr bwMode="auto">
            <a:xfrm>
              <a:off x="4806" y="2058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3" name="Oval 71"/>
            <p:cNvSpPr>
              <a:spLocks noChangeArrowheads="1"/>
            </p:cNvSpPr>
            <p:nvPr/>
          </p:nvSpPr>
          <p:spPr bwMode="auto">
            <a:xfrm>
              <a:off x="4956" y="2058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4" name="Oval 72"/>
            <p:cNvSpPr>
              <a:spLocks noChangeArrowheads="1"/>
            </p:cNvSpPr>
            <p:nvPr/>
          </p:nvSpPr>
          <p:spPr bwMode="auto">
            <a:xfrm>
              <a:off x="3461" y="220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5" name="Oval 73"/>
            <p:cNvSpPr>
              <a:spLocks noChangeArrowheads="1"/>
            </p:cNvSpPr>
            <p:nvPr/>
          </p:nvSpPr>
          <p:spPr bwMode="auto">
            <a:xfrm>
              <a:off x="3610" y="220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6" name="Oval 74"/>
            <p:cNvSpPr>
              <a:spLocks noChangeArrowheads="1"/>
            </p:cNvSpPr>
            <p:nvPr/>
          </p:nvSpPr>
          <p:spPr bwMode="auto">
            <a:xfrm>
              <a:off x="3760" y="220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7" name="Oval 75"/>
            <p:cNvSpPr>
              <a:spLocks noChangeArrowheads="1"/>
            </p:cNvSpPr>
            <p:nvPr/>
          </p:nvSpPr>
          <p:spPr bwMode="auto">
            <a:xfrm>
              <a:off x="3909" y="220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8" name="Oval 76"/>
            <p:cNvSpPr>
              <a:spLocks noChangeArrowheads="1"/>
            </p:cNvSpPr>
            <p:nvPr/>
          </p:nvSpPr>
          <p:spPr bwMode="auto">
            <a:xfrm>
              <a:off x="4059" y="220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69" name="Oval 77"/>
            <p:cNvSpPr>
              <a:spLocks noChangeArrowheads="1"/>
            </p:cNvSpPr>
            <p:nvPr/>
          </p:nvSpPr>
          <p:spPr bwMode="auto">
            <a:xfrm>
              <a:off x="4208" y="220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0" name="Oval 78"/>
            <p:cNvSpPr>
              <a:spLocks noChangeArrowheads="1"/>
            </p:cNvSpPr>
            <p:nvPr/>
          </p:nvSpPr>
          <p:spPr bwMode="auto">
            <a:xfrm>
              <a:off x="4358" y="220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1" name="Oval 79"/>
            <p:cNvSpPr>
              <a:spLocks noChangeArrowheads="1"/>
            </p:cNvSpPr>
            <p:nvPr/>
          </p:nvSpPr>
          <p:spPr bwMode="auto">
            <a:xfrm>
              <a:off x="4507" y="220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2" name="Oval 80"/>
            <p:cNvSpPr>
              <a:spLocks noChangeArrowheads="1"/>
            </p:cNvSpPr>
            <p:nvPr/>
          </p:nvSpPr>
          <p:spPr bwMode="auto">
            <a:xfrm>
              <a:off x="4806" y="220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3" name="Oval 81"/>
            <p:cNvSpPr>
              <a:spLocks noChangeArrowheads="1"/>
            </p:cNvSpPr>
            <p:nvPr/>
          </p:nvSpPr>
          <p:spPr bwMode="auto">
            <a:xfrm>
              <a:off x="3461" y="2349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4" name="Oval 82"/>
            <p:cNvSpPr>
              <a:spLocks noChangeArrowheads="1"/>
            </p:cNvSpPr>
            <p:nvPr/>
          </p:nvSpPr>
          <p:spPr bwMode="auto">
            <a:xfrm>
              <a:off x="3760" y="2349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5" name="Oval 83"/>
            <p:cNvSpPr>
              <a:spLocks noChangeArrowheads="1"/>
            </p:cNvSpPr>
            <p:nvPr/>
          </p:nvSpPr>
          <p:spPr bwMode="auto">
            <a:xfrm>
              <a:off x="3909" y="2349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6" name="Oval 84"/>
            <p:cNvSpPr>
              <a:spLocks noChangeArrowheads="1"/>
            </p:cNvSpPr>
            <p:nvPr/>
          </p:nvSpPr>
          <p:spPr bwMode="auto">
            <a:xfrm>
              <a:off x="4059" y="2349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7" name="Oval 85"/>
            <p:cNvSpPr>
              <a:spLocks noChangeArrowheads="1"/>
            </p:cNvSpPr>
            <p:nvPr/>
          </p:nvSpPr>
          <p:spPr bwMode="auto">
            <a:xfrm>
              <a:off x="4208" y="2349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8" name="Oval 86"/>
            <p:cNvSpPr>
              <a:spLocks noChangeArrowheads="1"/>
            </p:cNvSpPr>
            <p:nvPr/>
          </p:nvSpPr>
          <p:spPr bwMode="auto">
            <a:xfrm>
              <a:off x="4358" y="2349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79" name="Oval 87"/>
            <p:cNvSpPr>
              <a:spLocks noChangeArrowheads="1"/>
            </p:cNvSpPr>
            <p:nvPr/>
          </p:nvSpPr>
          <p:spPr bwMode="auto">
            <a:xfrm>
              <a:off x="4507" y="2349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0" name="Oval 88"/>
            <p:cNvSpPr>
              <a:spLocks noChangeArrowheads="1"/>
            </p:cNvSpPr>
            <p:nvPr/>
          </p:nvSpPr>
          <p:spPr bwMode="auto">
            <a:xfrm>
              <a:off x="4657" y="2349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1" name="Oval 89"/>
            <p:cNvSpPr>
              <a:spLocks noChangeArrowheads="1"/>
            </p:cNvSpPr>
            <p:nvPr/>
          </p:nvSpPr>
          <p:spPr bwMode="auto">
            <a:xfrm>
              <a:off x="4806" y="2349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2" name="Oval 90"/>
            <p:cNvSpPr>
              <a:spLocks noChangeArrowheads="1"/>
            </p:cNvSpPr>
            <p:nvPr/>
          </p:nvSpPr>
          <p:spPr bwMode="auto">
            <a:xfrm>
              <a:off x="3461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3" name="Oval 91"/>
            <p:cNvSpPr>
              <a:spLocks noChangeArrowheads="1"/>
            </p:cNvSpPr>
            <p:nvPr/>
          </p:nvSpPr>
          <p:spPr bwMode="auto">
            <a:xfrm>
              <a:off x="3760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4" name="Oval 92"/>
            <p:cNvSpPr>
              <a:spLocks noChangeArrowheads="1"/>
            </p:cNvSpPr>
            <p:nvPr/>
          </p:nvSpPr>
          <p:spPr bwMode="auto">
            <a:xfrm>
              <a:off x="3909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5" name="Oval 93"/>
            <p:cNvSpPr>
              <a:spLocks noChangeArrowheads="1"/>
            </p:cNvSpPr>
            <p:nvPr/>
          </p:nvSpPr>
          <p:spPr bwMode="auto">
            <a:xfrm>
              <a:off x="4059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6" name="Oval 94"/>
            <p:cNvSpPr>
              <a:spLocks noChangeArrowheads="1"/>
            </p:cNvSpPr>
            <p:nvPr/>
          </p:nvSpPr>
          <p:spPr bwMode="auto">
            <a:xfrm>
              <a:off x="4208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7" name="Oval 95"/>
            <p:cNvSpPr>
              <a:spLocks noChangeArrowheads="1"/>
            </p:cNvSpPr>
            <p:nvPr/>
          </p:nvSpPr>
          <p:spPr bwMode="auto">
            <a:xfrm>
              <a:off x="4358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8" name="Oval 96"/>
            <p:cNvSpPr>
              <a:spLocks noChangeArrowheads="1"/>
            </p:cNvSpPr>
            <p:nvPr/>
          </p:nvSpPr>
          <p:spPr bwMode="auto">
            <a:xfrm>
              <a:off x="4507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9" name="Oval 97"/>
            <p:cNvSpPr>
              <a:spLocks noChangeArrowheads="1"/>
            </p:cNvSpPr>
            <p:nvPr/>
          </p:nvSpPr>
          <p:spPr bwMode="auto">
            <a:xfrm>
              <a:off x="4657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0" name="Oval 98"/>
            <p:cNvSpPr>
              <a:spLocks noChangeArrowheads="1"/>
            </p:cNvSpPr>
            <p:nvPr/>
          </p:nvSpPr>
          <p:spPr bwMode="auto">
            <a:xfrm>
              <a:off x="4806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1" name="Oval 99"/>
            <p:cNvSpPr>
              <a:spLocks noChangeArrowheads="1"/>
            </p:cNvSpPr>
            <p:nvPr/>
          </p:nvSpPr>
          <p:spPr bwMode="auto">
            <a:xfrm>
              <a:off x="4956" y="2495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2" name="Oval 100"/>
            <p:cNvSpPr>
              <a:spLocks noChangeArrowheads="1"/>
            </p:cNvSpPr>
            <p:nvPr/>
          </p:nvSpPr>
          <p:spPr bwMode="auto">
            <a:xfrm>
              <a:off x="3461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3" name="Oval 101"/>
            <p:cNvSpPr>
              <a:spLocks noChangeArrowheads="1"/>
            </p:cNvSpPr>
            <p:nvPr/>
          </p:nvSpPr>
          <p:spPr bwMode="auto">
            <a:xfrm>
              <a:off x="3610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4" name="Oval 102"/>
            <p:cNvSpPr>
              <a:spLocks noChangeArrowheads="1"/>
            </p:cNvSpPr>
            <p:nvPr/>
          </p:nvSpPr>
          <p:spPr bwMode="auto">
            <a:xfrm>
              <a:off x="3760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5" name="Oval 103"/>
            <p:cNvSpPr>
              <a:spLocks noChangeArrowheads="1"/>
            </p:cNvSpPr>
            <p:nvPr/>
          </p:nvSpPr>
          <p:spPr bwMode="auto">
            <a:xfrm>
              <a:off x="3909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6" name="Oval 104"/>
            <p:cNvSpPr>
              <a:spLocks noChangeArrowheads="1"/>
            </p:cNvSpPr>
            <p:nvPr/>
          </p:nvSpPr>
          <p:spPr bwMode="auto">
            <a:xfrm>
              <a:off x="4059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7" name="Oval 105"/>
            <p:cNvSpPr>
              <a:spLocks noChangeArrowheads="1"/>
            </p:cNvSpPr>
            <p:nvPr/>
          </p:nvSpPr>
          <p:spPr bwMode="auto">
            <a:xfrm>
              <a:off x="4208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8" name="Oval 106"/>
            <p:cNvSpPr>
              <a:spLocks noChangeArrowheads="1"/>
            </p:cNvSpPr>
            <p:nvPr/>
          </p:nvSpPr>
          <p:spPr bwMode="auto">
            <a:xfrm>
              <a:off x="4358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99" name="Oval 107"/>
            <p:cNvSpPr>
              <a:spLocks noChangeArrowheads="1"/>
            </p:cNvSpPr>
            <p:nvPr/>
          </p:nvSpPr>
          <p:spPr bwMode="auto">
            <a:xfrm>
              <a:off x="4507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0" name="Oval 108"/>
            <p:cNvSpPr>
              <a:spLocks noChangeArrowheads="1"/>
            </p:cNvSpPr>
            <p:nvPr/>
          </p:nvSpPr>
          <p:spPr bwMode="auto">
            <a:xfrm>
              <a:off x="4657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1" name="Oval 109"/>
            <p:cNvSpPr>
              <a:spLocks noChangeArrowheads="1"/>
            </p:cNvSpPr>
            <p:nvPr/>
          </p:nvSpPr>
          <p:spPr bwMode="auto">
            <a:xfrm>
              <a:off x="4806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2" name="Oval 110"/>
            <p:cNvSpPr>
              <a:spLocks noChangeArrowheads="1"/>
            </p:cNvSpPr>
            <p:nvPr/>
          </p:nvSpPr>
          <p:spPr bwMode="auto">
            <a:xfrm>
              <a:off x="4956" y="2640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3" name="Oval 111"/>
            <p:cNvSpPr>
              <a:spLocks noChangeArrowheads="1"/>
            </p:cNvSpPr>
            <p:nvPr/>
          </p:nvSpPr>
          <p:spPr bwMode="auto">
            <a:xfrm>
              <a:off x="4059" y="2786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4" name="Oval 112"/>
            <p:cNvSpPr>
              <a:spLocks noChangeArrowheads="1"/>
            </p:cNvSpPr>
            <p:nvPr/>
          </p:nvSpPr>
          <p:spPr bwMode="auto">
            <a:xfrm>
              <a:off x="4208" y="2786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5" name="Oval 113"/>
            <p:cNvSpPr>
              <a:spLocks noChangeArrowheads="1"/>
            </p:cNvSpPr>
            <p:nvPr/>
          </p:nvSpPr>
          <p:spPr bwMode="auto">
            <a:xfrm>
              <a:off x="4358" y="2786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6" name="Oval 114"/>
            <p:cNvSpPr>
              <a:spLocks noChangeArrowheads="1"/>
            </p:cNvSpPr>
            <p:nvPr/>
          </p:nvSpPr>
          <p:spPr bwMode="auto">
            <a:xfrm>
              <a:off x="4507" y="2786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7" name="Oval 115"/>
            <p:cNvSpPr>
              <a:spLocks noChangeArrowheads="1"/>
            </p:cNvSpPr>
            <p:nvPr/>
          </p:nvSpPr>
          <p:spPr bwMode="auto">
            <a:xfrm>
              <a:off x="4657" y="2786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8" name="Oval 116"/>
            <p:cNvSpPr>
              <a:spLocks noChangeArrowheads="1"/>
            </p:cNvSpPr>
            <p:nvPr/>
          </p:nvSpPr>
          <p:spPr bwMode="auto">
            <a:xfrm>
              <a:off x="4806" y="2786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09" name="Oval 117"/>
            <p:cNvSpPr>
              <a:spLocks noChangeArrowheads="1"/>
            </p:cNvSpPr>
            <p:nvPr/>
          </p:nvSpPr>
          <p:spPr bwMode="auto">
            <a:xfrm>
              <a:off x="4956" y="2786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0" name="Oval 118"/>
            <p:cNvSpPr>
              <a:spLocks noChangeArrowheads="1"/>
            </p:cNvSpPr>
            <p:nvPr/>
          </p:nvSpPr>
          <p:spPr bwMode="auto">
            <a:xfrm>
              <a:off x="4059" y="293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1" name="Oval 119"/>
            <p:cNvSpPr>
              <a:spLocks noChangeArrowheads="1"/>
            </p:cNvSpPr>
            <p:nvPr/>
          </p:nvSpPr>
          <p:spPr bwMode="auto">
            <a:xfrm>
              <a:off x="4358" y="293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2" name="Oval 120"/>
            <p:cNvSpPr>
              <a:spLocks noChangeArrowheads="1"/>
            </p:cNvSpPr>
            <p:nvPr/>
          </p:nvSpPr>
          <p:spPr bwMode="auto">
            <a:xfrm>
              <a:off x="4507" y="293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3" name="Oval 121"/>
            <p:cNvSpPr>
              <a:spLocks noChangeArrowheads="1"/>
            </p:cNvSpPr>
            <p:nvPr/>
          </p:nvSpPr>
          <p:spPr bwMode="auto">
            <a:xfrm>
              <a:off x="4657" y="293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" name="Oval 122"/>
            <p:cNvSpPr>
              <a:spLocks noChangeArrowheads="1"/>
            </p:cNvSpPr>
            <p:nvPr/>
          </p:nvSpPr>
          <p:spPr bwMode="auto">
            <a:xfrm>
              <a:off x="4806" y="293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5" name="Oval 123"/>
            <p:cNvSpPr>
              <a:spLocks noChangeArrowheads="1"/>
            </p:cNvSpPr>
            <p:nvPr/>
          </p:nvSpPr>
          <p:spPr bwMode="auto">
            <a:xfrm>
              <a:off x="4956" y="293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6" name="Oval 124"/>
            <p:cNvSpPr>
              <a:spLocks noChangeArrowheads="1"/>
            </p:cNvSpPr>
            <p:nvPr/>
          </p:nvSpPr>
          <p:spPr bwMode="auto">
            <a:xfrm>
              <a:off x="4059" y="307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7" name="Oval 125"/>
            <p:cNvSpPr>
              <a:spLocks noChangeArrowheads="1"/>
            </p:cNvSpPr>
            <p:nvPr/>
          </p:nvSpPr>
          <p:spPr bwMode="auto">
            <a:xfrm>
              <a:off x="4358" y="307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8" name="Oval 126"/>
            <p:cNvSpPr>
              <a:spLocks noChangeArrowheads="1"/>
            </p:cNvSpPr>
            <p:nvPr/>
          </p:nvSpPr>
          <p:spPr bwMode="auto">
            <a:xfrm>
              <a:off x="4507" y="307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9" name="Oval 127"/>
            <p:cNvSpPr>
              <a:spLocks noChangeArrowheads="1"/>
            </p:cNvSpPr>
            <p:nvPr/>
          </p:nvSpPr>
          <p:spPr bwMode="auto">
            <a:xfrm>
              <a:off x="4657" y="307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0" name="Oval 128"/>
            <p:cNvSpPr>
              <a:spLocks noChangeArrowheads="1"/>
            </p:cNvSpPr>
            <p:nvPr/>
          </p:nvSpPr>
          <p:spPr bwMode="auto">
            <a:xfrm>
              <a:off x="4806" y="307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1" name="Oval 129"/>
            <p:cNvSpPr>
              <a:spLocks noChangeArrowheads="1"/>
            </p:cNvSpPr>
            <p:nvPr/>
          </p:nvSpPr>
          <p:spPr bwMode="auto">
            <a:xfrm>
              <a:off x="4956" y="3077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2" name="Oval 130"/>
            <p:cNvSpPr>
              <a:spLocks noChangeArrowheads="1"/>
            </p:cNvSpPr>
            <p:nvPr/>
          </p:nvSpPr>
          <p:spPr bwMode="auto">
            <a:xfrm>
              <a:off x="4059" y="322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3" name="Oval 131"/>
            <p:cNvSpPr>
              <a:spLocks noChangeArrowheads="1"/>
            </p:cNvSpPr>
            <p:nvPr/>
          </p:nvSpPr>
          <p:spPr bwMode="auto">
            <a:xfrm>
              <a:off x="4208" y="322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4" name="Oval 132"/>
            <p:cNvSpPr>
              <a:spLocks noChangeArrowheads="1"/>
            </p:cNvSpPr>
            <p:nvPr/>
          </p:nvSpPr>
          <p:spPr bwMode="auto">
            <a:xfrm>
              <a:off x="4358" y="322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5" name="Oval 133"/>
            <p:cNvSpPr>
              <a:spLocks noChangeArrowheads="1"/>
            </p:cNvSpPr>
            <p:nvPr/>
          </p:nvSpPr>
          <p:spPr bwMode="auto">
            <a:xfrm>
              <a:off x="4507" y="322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6" name="Oval 134"/>
            <p:cNvSpPr>
              <a:spLocks noChangeArrowheads="1"/>
            </p:cNvSpPr>
            <p:nvPr/>
          </p:nvSpPr>
          <p:spPr bwMode="auto">
            <a:xfrm>
              <a:off x="4657" y="322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7" name="Oval 135"/>
            <p:cNvSpPr>
              <a:spLocks noChangeArrowheads="1"/>
            </p:cNvSpPr>
            <p:nvPr/>
          </p:nvSpPr>
          <p:spPr bwMode="auto">
            <a:xfrm>
              <a:off x="4806" y="322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8" name="Oval 136"/>
            <p:cNvSpPr>
              <a:spLocks noChangeArrowheads="1"/>
            </p:cNvSpPr>
            <p:nvPr/>
          </p:nvSpPr>
          <p:spPr bwMode="auto">
            <a:xfrm>
              <a:off x="4956" y="3223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5785" name="Oval 137"/>
          <p:cNvSpPr>
            <a:spLocks noChangeArrowheads="1"/>
          </p:cNvSpPr>
          <p:nvPr/>
        </p:nvSpPr>
        <p:spPr bwMode="auto">
          <a:xfrm rot="1247623">
            <a:off x="2112963" y="26844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86" name="Oval 138"/>
          <p:cNvSpPr>
            <a:spLocks noChangeArrowheads="1"/>
          </p:cNvSpPr>
          <p:nvPr/>
        </p:nvSpPr>
        <p:spPr bwMode="auto">
          <a:xfrm rot="1247623">
            <a:off x="2333625" y="27670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87" name="Oval 139"/>
          <p:cNvSpPr>
            <a:spLocks noChangeArrowheads="1"/>
          </p:cNvSpPr>
          <p:nvPr/>
        </p:nvSpPr>
        <p:spPr bwMode="auto">
          <a:xfrm rot="1247623">
            <a:off x="2555875" y="28527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88" name="Oval 140"/>
          <p:cNvSpPr>
            <a:spLocks noChangeArrowheads="1"/>
          </p:cNvSpPr>
          <p:nvPr/>
        </p:nvSpPr>
        <p:spPr bwMode="auto">
          <a:xfrm rot="1247623">
            <a:off x="2778125" y="29368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89" name="Oval 141"/>
          <p:cNvSpPr>
            <a:spLocks noChangeArrowheads="1"/>
          </p:cNvSpPr>
          <p:nvPr/>
        </p:nvSpPr>
        <p:spPr bwMode="auto">
          <a:xfrm rot="1247623">
            <a:off x="3000375" y="30210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0" name="Oval 142"/>
          <p:cNvSpPr>
            <a:spLocks noChangeArrowheads="1"/>
          </p:cNvSpPr>
          <p:nvPr/>
        </p:nvSpPr>
        <p:spPr bwMode="auto">
          <a:xfrm rot="1247623">
            <a:off x="3221038" y="31051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1" name="Oval 143"/>
          <p:cNvSpPr>
            <a:spLocks noChangeArrowheads="1"/>
          </p:cNvSpPr>
          <p:nvPr/>
        </p:nvSpPr>
        <p:spPr bwMode="auto">
          <a:xfrm rot="1247623">
            <a:off x="1808163" y="28146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2" name="Oval 144"/>
          <p:cNvSpPr>
            <a:spLocks noChangeArrowheads="1"/>
          </p:cNvSpPr>
          <p:nvPr/>
        </p:nvSpPr>
        <p:spPr bwMode="auto">
          <a:xfrm rot="1247623">
            <a:off x="2036763" y="28908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3" name="Oval 145"/>
          <p:cNvSpPr>
            <a:spLocks noChangeArrowheads="1"/>
          </p:cNvSpPr>
          <p:nvPr/>
        </p:nvSpPr>
        <p:spPr bwMode="auto">
          <a:xfrm rot="1247623">
            <a:off x="2266950" y="29686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4" name="Oval 146"/>
          <p:cNvSpPr>
            <a:spLocks noChangeArrowheads="1"/>
          </p:cNvSpPr>
          <p:nvPr/>
        </p:nvSpPr>
        <p:spPr bwMode="auto">
          <a:xfrm rot="1247623">
            <a:off x="2474913" y="30670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5" name="Oval 147"/>
          <p:cNvSpPr>
            <a:spLocks noChangeArrowheads="1"/>
          </p:cNvSpPr>
          <p:nvPr/>
        </p:nvSpPr>
        <p:spPr bwMode="auto">
          <a:xfrm rot="1247623">
            <a:off x="2695575" y="315118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6" name="Oval 148"/>
          <p:cNvSpPr>
            <a:spLocks noChangeArrowheads="1"/>
          </p:cNvSpPr>
          <p:nvPr/>
        </p:nvSpPr>
        <p:spPr bwMode="auto">
          <a:xfrm rot="1247623">
            <a:off x="2917825" y="32353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7" name="Oval 149"/>
          <p:cNvSpPr>
            <a:spLocks noChangeArrowheads="1"/>
          </p:cNvSpPr>
          <p:nvPr/>
        </p:nvSpPr>
        <p:spPr bwMode="auto">
          <a:xfrm rot="1247623">
            <a:off x="3140075" y="33194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8" name="Oval 150"/>
          <p:cNvSpPr>
            <a:spLocks noChangeArrowheads="1"/>
          </p:cNvSpPr>
          <p:nvPr/>
        </p:nvSpPr>
        <p:spPr bwMode="auto">
          <a:xfrm rot="1247623">
            <a:off x="1833563" y="208280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799" name="Oval 151"/>
          <p:cNvSpPr>
            <a:spLocks noChangeArrowheads="1"/>
          </p:cNvSpPr>
          <p:nvPr/>
        </p:nvSpPr>
        <p:spPr bwMode="auto">
          <a:xfrm rot="1247623">
            <a:off x="2054225" y="21669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0" name="Oval 152"/>
          <p:cNvSpPr>
            <a:spLocks noChangeArrowheads="1"/>
          </p:cNvSpPr>
          <p:nvPr/>
        </p:nvSpPr>
        <p:spPr bwMode="auto">
          <a:xfrm rot="1247623">
            <a:off x="2276475" y="22526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1" name="Oval 153"/>
          <p:cNvSpPr>
            <a:spLocks noChangeArrowheads="1"/>
          </p:cNvSpPr>
          <p:nvPr/>
        </p:nvSpPr>
        <p:spPr bwMode="auto">
          <a:xfrm rot="1247623">
            <a:off x="2497138" y="23352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2" name="Oval 154"/>
          <p:cNvSpPr>
            <a:spLocks noChangeArrowheads="1"/>
          </p:cNvSpPr>
          <p:nvPr/>
        </p:nvSpPr>
        <p:spPr bwMode="auto">
          <a:xfrm rot="1247623">
            <a:off x="2720975" y="24209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3" name="Oval 155"/>
          <p:cNvSpPr>
            <a:spLocks noChangeArrowheads="1"/>
          </p:cNvSpPr>
          <p:nvPr/>
        </p:nvSpPr>
        <p:spPr bwMode="auto">
          <a:xfrm rot="1247623">
            <a:off x="2941638" y="25050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4" name="Oval 156"/>
          <p:cNvSpPr>
            <a:spLocks noChangeArrowheads="1"/>
          </p:cNvSpPr>
          <p:nvPr/>
        </p:nvSpPr>
        <p:spPr bwMode="auto">
          <a:xfrm rot="1247623">
            <a:off x="3163888" y="25892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5" name="Oval 157"/>
          <p:cNvSpPr>
            <a:spLocks noChangeArrowheads="1"/>
          </p:cNvSpPr>
          <p:nvPr/>
        </p:nvSpPr>
        <p:spPr bwMode="auto">
          <a:xfrm rot="1247623">
            <a:off x="3386138" y="26733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6" name="Oval 158"/>
          <p:cNvSpPr>
            <a:spLocks noChangeArrowheads="1"/>
          </p:cNvSpPr>
          <p:nvPr/>
        </p:nvSpPr>
        <p:spPr bwMode="auto">
          <a:xfrm rot="1247623">
            <a:off x="3608388" y="275748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7" name="Oval 159"/>
          <p:cNvSpPr>
            <a:spLocks noChangeArrowheads="1"/>
          </p:cNvSpPr>
          <p:nvPr/>
        </p:nvSpPr>
        <p:spPr bwMode="auto">
          <a:xfrm rot="1247623">
            <a:off x="3829050" y="28416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8" name="Oval 160"/>
          <p:cNvSpPr>
            <a:spLocks noChangeArrowheads="1"/>
          </p:cNvSpPr>
          <p:nvPr/>
        </p:nvSpPr>
        <p:spPr bwMode="auto">
          <a:xfrm rot="1247623">
            <a:off x="4051300" y="29257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09" name="Oval 161"/>
          <p:cNvSpPr>
            <a:spLocks noChangeArrowheads="1"/>
          </p:cNvSpPr>
          <p:nvPr/>
        </p:nvSpPr>
        <p:spPr bwMode="auto">
          <a:xfrm rot="1247623">
            <a:off x="1751013" y="229870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0" name="Oval 162"/>
          <p:cNvSpPr>
            <a:spLocks noChangeArrowheads="1"/>
          </p:cNvSpPr>
          <p:nvPr/>
        </p:nvSpPr>
        <p:spPr bwMode="auto">
          <a:xfrm rot="1247623">
            <a:off x="1971675" y="23828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1" name="Oval 163"/>
          <p:cNvSpPr>
            <a:spLocks noChangeArrowheads="1"/>
          </p:cNvSpPr>
          <p:nvPr/>
        </p:nvSpPr>
        <p:spPr bwMode="auto">
          <a:xfrm rot="1247623">
            <a:off x="2195513" y="24669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2" name="Oval 164"/>
          <p:cNvSpPr>
            <a:spLocks noChangeArrowheads="1"/>
          </p:cNvSpPr>
          <p:nvPr/>
        </p:nvSpPr>
        <p:spPr bwMode="auto">
          <a:xfrm rot="1247623">
            <a:off x="2416175" y="25511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3" name="Oval 165"/>
          <p:cNvSpPr>
            <a:spLocks noChangeArrowheads="1"/>
          </p:cNvSpPr>
          <p:nvPr/>
        </p:nvSpPr>
        <p:spPr bwMode="auto">
          <a:xfrm rot="1247623">
            <a:off x="2638425" y="26352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4" name="Oval 166"/>
          <p:cNvSpPr>
            <a:spLocks noChangeArrowheads="1"/>
          </p:cNvSpPr>
          <p:nvPr/>
        </p:nvSpPr>
        <p:spPr bwMode="auto">
          <a:xfrm rot="1247623">
            <a:off x="2860675" y="271938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5" name="Oval 167"/>
          <p:cNvSpPr>
            <a:spLocks noChangeArrowheads="1"/>
          </p:cNvSpPr>
          <p:nvPr/>
        </p:nvSpPr>
        <p:spPr bwMode="auto">
          <a:xfrm rot="1247623">
            <a:off x="3082925" y="28035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6" name="Oval 168"/>
          <p:cNvSpPr>
            <a:spLocks noChangeArrowheads="1"/>
          </p:cNvSpPr>
          <p:nvPr/>
        </p:nvSpPr>
        <p:spPr bwMode="auto">
          <a:xfrm rot="1247623">
            <a:off x="3303588" y="28876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7" name="Oval 169"/>
          <p:cNvSpPr>
            <a:spLocks noChangeArrowheads="1"/>
          </p:cNvSpPr>
          <p:nvPr/>
        </p:nvSpPr>
        <p:spPr bwMode="auto">
          <a:xfrm rot="1247623">
            <a:off x="3970338" y="31416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8" name="Oval 170"/>
          <p:cNvSpPr>
            <a:spLocks noChangeArrowheads="1"/>
          </p:cNvSpPr>
          <p:nvPr/>
        </p:nvSpPr>
        <p:spPr bwMode="auto">
          <a:xfrm rot="1247623">
            <a:off x="3665538" y="32734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19" name="Oval 171"/>
          <p:cNvSpPr>
            <a:spLocks noChangeArrowheads="1"/>
          </p:cNvSpPr>
          <p:nvPr/>
        </p:nvSpPr>
        <p:spPr bwMode="auto">
          <a:xfrm rot="1247623">
            <a:off x="3887788" y="33575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0" name="Oval 172"/>
          <p:cNvSpPr>
            <a:spLocks noChangeArrowheads="1"/>
          </p:cNvSpPr>
          <p:nvPr/>
        </p:nvSpPr>
        <p:spPr bwMode="auto">
          <a:xfrm rot="1247623">
            <a:off x="1587500" y="273050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1" name="Oval 173"/>
          <p:cNvSpPr>
            <a:spLocks noChangeArrowheads="1"/>
          </p:cNvSpPr>
          <p:nvPr/>
        </p:nvSpPr>
        <p:spPr bwMode="auto">
          <a:xfrm rot="1247623">
            <a:off x="3582988" y="34877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2" name="Oval 174"/>
          <p:cNvSpPr>
            <a:spLocks noChangeArrowheads="1"/>
          </p:cNvSpPr>
          <p:nvPr/>
        </p:nvSpPr>
        <p:spPr bwMode="auto">
          <a:xfrm rot="1247623">
            <a:off x="1504950" y="294640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3" name="Oval 175"/>
          <p:cNvSpPr>
            <a:spLocks noChangeArrowheads="1"/>
          </p:cNvSpPr>
          <p:nvPr/>
        </p:nvSpPr>
        <p:spPr bwMode="auto">
          <a:xfrm rot="1247623">
            <a:off x="1949450" y="31162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4" name="Oval 176"/>
          <p:cNvSpPr>
            <a:spLocks noChangeArrowheads="1"/>
          </p:cNvSpPr>
          <p:nvPr/>
        </p:nvSpPr>
        <p:spPr bwMode="auto">
          <a:xfrm rot="1247623">
            <a:off x="2170113" y="320040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5" name="Oval 177"/>
          <p:cNvSpPr>
            <a:spLocks noChangeArrowheads="1"/>
          </p:cNvSpPr>
          <p:nvPr/>
        </p:nvSpPr>
        <p:spPr bwMode="auto">
          <a:xfrm rot="1247623">
            <a:off x="2392363" y="32845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6" name="Oval 178"/>
          <p:cNvSpPr>
            <a:spLocks noChangeArrowheads="1"/>
          </p:cNvSpPr>
          <p:nvPr/>
        </p:nvSpPr>
        <p:spPr bwMode="auto">
          <a:xfrm rot="1247623">
            <a:off x="2613025" y="33686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7" name="Oval 179"/>
          <p:cNvSpPr>
            <a:spLocks noChangeArrowheads="1"/>
          </p:cNvSpPr>
          <p:nvPr/>
        </p:nvSpPr>
        <p:spPr bwMode="auto">
          <a:xfrm rot="1247623">
            <a:off x="2836863" y="34528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8" name="Oval 180"/>
          <p:cNvSpPr>
            <a:spLocks noChangeArrowheads="1"/>
          </p:cNvSpPr>
          <p:nvPr/>
        </p:nvSpPr>
        <p:spPr bwMode="auto">
          <a:xfrm rot="1247623">
            <a:off x="3057525" y="35369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29" name="Oval 181"/>
          <p:cNvSpPr>
            <a:spLocks noChangeArrowheads="1"/>
          </p:cNvSpPr>
          <p:nvPr/>
        </p:nvSpPr>
        <p:spPr bwMode="auto">
          <a:xfrm rot="1247623">
            <a:off x="3279775" y="362108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0" name="Oval 182"/>
          <p:cNvSpPr>
            <a:spLocks noChangeArrowheads="1"/>
          </p:cNvSpPr>
          <p:nvPr/>
        </p:nvSpPr>
        <p:spPr bwMode="auto">
          <a:xfrm rot="1247623">
            <a:off x="3500438" y="37052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1" name="Oval 183"/>
          <p:cNvSpPr>
            <a:spLocks noChangeArrowheads="1"/>
          </p:cNvSpPr>
          <p:nvPr/>
        </p:nvSpPr>
        <p:spPr bwMode="auto">
          <a:xfrm rot="1247623">
            <a:off x="1422400" y="316388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2" name="Oval 184"/>
          <p:cNvSpPr>
            <a:spLocks noChangeArrowheads="1"/>
          </p:cNvSpPr>
          <p:nvPr/>
        </p:nvSpPr>
        <p:spPr bwMode="auto">
          <a:xfrm rot="1247623">
            <a:off x="1866900" y="33321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3" name="Oval 185"/>
          <p:cNvSpPr>
            <a:spLocks noChangeArrowheads="1"/>
          </p:cNvSpPr>
          <p:nvPr/>
        </p:nvSpPr>
        <p:spPr bwMode="auto">
          <a:xfrm rot="1247623">
            <a:off x="2087563" y="341630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4" name="Oval 186"/>
          <p:cNvSpPr>
            <a:spLocks noChangeArrowheads="1"/>
          </p:cNvSpPr>
          <p:nvPr/>
        </p:nvSpPr>
        <p:spPr bwMode="auto">
          <a:xfrm rot="1247623">
            <a:off x="2309813" y="35004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5" name="Oval 187"/>
          <p:cNvSpPr>
            <a:spLocks noChangeArrowheads="1"/>
          </p:cNvSpPr>
          <p:nvPr/>
        </p:nvSpPr>
        <p:spPr bwMode="auto">
          <a:xfrm rot="1247623">
            <a:off x="2532063" y="35845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6" name="Oval 188"/>
          <p:cNvSpPr>
            <a:spLocks noChangeArrowheads="1"/>
          </p:cNvSpPr>
          <p:nvPr/>
        </p:nvSpPr>
        <p:spPr bwMode="auto">
          <a:xfrm rot="1247623">
            <a:off x="2754313" y="36687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7" name="Oval 189"/>
          <p:cNvSpPr>
            <a:spLocks noChangeArrowheads="1"/>
          </p:cNvSpPr>
          <p:nvPr/>
        </p:nvSpPr>
        <p:spPr bwMode="auto">
          <a:xfrm rot="1247623">
            <a:off x="2974975" y="37528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8" name="Oval 190"/>
          <p:cNvSpPr>
            <a:spLocks noChangeArrowheads="1"/>
          </p:cNvSpPr>
          <p:nvPr/>
        </p:nvSpPr>
        <p:spPr bwMode="auto">
          <a:xfrm rot="1247623">
            <a:off x="3197225" y="38385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39" name="Oval 191"/>
          <p:cNvSpPr>
            <a:spLocks noChangeArrowheads="1"/>
          </p:cNvSpPr>
          <p:nvPr/>
        </p:nvSpPr>
        <p:spPr bwMode="auto">
          <a:xfrm rot="1247623">
            <a:off x="3419475" y="39211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0" name="Oval 192"/>
          <p:cNvSpPr>
            <a:spLocks noChangeArrowheads="1"/>
          </p:cNvSpPr>
          <p:nvPr/>
        </p:nvSpPr>
        <p:spPr bwMode="auto">
          <a:xfrm rot="1247623">
            <a:off x="3641725" y="40068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1" name="Oval 193"/>
          <p:cNvSpPr>
            <a:spLocks noChangeArrowheads="1"/>
          </p:cNvSpPr>
          <p:nvPr/>
        </p:nvSpPr>
        <p:spPr bwMode="auto">
          <a:xfrm rot="1247623">
            <a:off x="1341438" y="337978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2" name="Oval 194"/>
          <p:cNvSpPr>
            <a:spLocks noChangeArrowheads="1"/>
          </p:cNvSpPr>
          <p:nvPr/>
        </p:nvSpPr>
        <p:spPr bwMode="auto">
          <a:xfrm rot="1247623">
            <a:off x="1562100" y="34623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3" name="Oval 195"/>
          <p:cNvSpPr>
            <a:spLocks noChangeArrowheads="1"/>
          </p:cNvSpPr>
          <p:nvPr/>
        </p:nvSpPr>
        <p:spPr bwMode="auto">
          <a:xfrm rot="1247623">
            <a:off x="1784350" y="35480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4" name="Oval 196"/>
          <p:cNvSpPr>
            <a:spLocks noChangeArrowheads="1"/>
          </p:cNvSpPr>
          <p:nvPr/>
        </p:nvSpPr>
        <p:spPr bwMode="auto">
          <a:xfrm rot="1247623">
            <a:off x="2006600" y="363220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5" name="Oval 197"/>
          <p:cNvSpPr>
            <a:spLocks noChangeArrowheads="1"/>
          </p:cNvSpPr>
          <p:nvPr/>
        </p:nvSpPr>
        <p:spPr bwMode="auto">
          <a:xfrm rot="1247623">
            <a:off x="2228850" y="37163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6" name="Oval 198"/>
          <p:cNvSpPr>
            <a:spLocks noChangeArrowheads="1"/>
          </p:cNvSpPr>
          <p:nvPr/>
        </p:nvSpPr>
        <p:spPr bwMode="auto">
          <a:xfrm rot="1247623">
            <a:off x="2449513" y="38004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7" name="Oval 199"/>
          <p:cNvSpPr>
            <a:spLocks noChangeArrowheads="1"/>
          </p:cNvSpPr>
          <p:nvPr/>
        </p:nvSpPr>
        <p:spPr bwMode="auto">
          <a:xfrm rot="1247623">
            <a:off x="2671763" y="38846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8" name="Oval 200"/>
          <p:cNvSpPr>
            <a:spLocks noChangeArrowheads="1"/>
          </p:cNvSpPr>
          <p:nvPr/>
        </p:nvSpPr>
        <p:spPr bwMode="auto">
          <a:xfrm rot="1247623">
            <a:off x="2894013" y="39687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49" name="Oval 201"/>
          <p:cNvSpPr>
            <a:spLocks noChangeArrowheads="1"/>
          </p:cNvSpPr>
          <p:nvPr/>
        </p:nvSpPr>
        <p:spPr bwMode="auto">
          <a:xfrm rot="1247623">
            <a:off x="3116263" y="405288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0" name="Oval 202"/>
          <p:cNvSpPr>
            <a:spLocks noChangeArrowheads="1"/>
          </p:cNvSpPr>
          <p:nvPr/>
        </p:nvSpPr>
        <p:spPr bwMode="auto">
          <a:xfrm rot="1247623">
            <a:off x="3336925" y="41370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1" name="Oval 203"/>
          <p:cNvSpPr>
            <a:spLocks noChangeArrowheads="1"/>
          </p:cNvSpPr>
          <p:nvPr/>
        </p:nvSpPr>
        <p:spPr bwMode="auto">
          <a:xfrm rot="1247623">
            <a:off x="3559175" y="42211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2" name="Oval 204"/>
          <p:cNvSpPr>
            <a:spLocks noChangeArrowheads="1"/>
          </p:cNvSpPr>
          <p:nvPr/>
        </p:nvSpPr>
        <p:spPr bwMode="auto">
          <a:xfrm rot="1247623">
            <a:off x="2146300" y="39322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3" name="Oval 205"/>
          <p:cNvSpPr>
            <a:spLocks noChangeArrowheads="1"/>
          </p:cNvSpPr>
          <p:nvPr/>
        </p:nvSpPr>
        <p:spPr bwMode="auto">
          <a:xfrm rot="1247623">
            <a:off x="2366963" y="40163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4" name="Oval 206"/>
          <p:cNvSpPr>
            <a:spLocks noChangeArrowheads="1"/>
          </p:cNvSpPr>
          <p:nvPr/>
        </p:nvSpPr>
        <p:spPr bwMode="auto">
          <a:xfrm rot="1247623">
            <a:off x="2589213" y="41005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5" name="Oval 207"/>
          <p:cNvSpPr>
            <a:spLocks noChangeArrowheads="1"/>
          </p:cNvSpPr>
          <p:nvPr/>
        </p:nvSpPr>
        <p:spPr bwMode="auto">
          <a:xfrm rot="1247623">
            <a:off x="2811463" y="41846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6" name="Oval 208"/>
          <p:cNvSpPr>
            <a:spLocks noChangeArrowheads="1"/>
          </p:cNvSpPr>
          <p:nvPr/>
        </p:nvSpPr>
        <p:spPr bwMode="auto">
          <a:xfrm rot="1247623">
            <a:off x="3033713" y="42703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7" name="Oval 209"/>
          <p:cNvSpPr>
            <a:spLocks noChangeArrowheads="1"/>
          </p:cNvSpPr>
          <p:nvPr/>
        </p:nvSpPr>
        <p:spPr bwMode="auto">
          <a:xfrm rot="1247623">
            <a:off x="3254375" y="43529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8" name="Oval 210"/>
          <p:cNvSpPr>
            <a:spLocks noChangeArrowheads="1"/>
          </p:cNvSpPr>
          <p:nvPr/>
        </p:nvSpPr>
        <p:spPr bwMode="auto">
          <a:xfrm rot="1247623">
            <a:off x="3478213" y="44386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59" name="Oval 211"/>
          <p:cNvSpPr>
            <a:spLocks noChangeArrowheads="1"/>
          </p:cNvSpPr>
          <p:nvPr/>
        </p:nvSpPr>
        <p:spPr bwMode="auto">
          <a:xfrm rot="1247623">
            <a:off x="2063750" y="41497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0" name="Oval 212"/>
          <p:cNvSpPr>
            <a:spLocks noChangeArrowheads="1"/>
          </p:cNvSpPr>
          <p:nvPr/>
        </p:nvSpPr>
        <p:spPr bwMode="auto">
          <a:xfrm rot="1247623">
            <a:off x="2508250" y="431800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1" name="Oval 213"/>
          <p:cNvSpPr>
            <a:spLocks noChangeArrowheads="1"/>
          </p:cNvSpPr>
          <p:nvPr/>
        </p:nvSpPr>
        <p:spPr bwMode="auto">
          <a:xfrm rot="1247623">
            <a:off x="2728913" y="44021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2" name="Oval 214"/>
          <p:cNvSpPr>
            <a:spLocks noChangeArrowheads="1"/>
          </p:cNvSpPr>
          <p:nvPr/>
        </p:nvSpPr>
        <p:spPr bwMode="auto">
          <a:xfrm rot="1247623">
            <a:off x="2951163" y="44862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3" name="Oval 215"/>
          <p:cNvSpPr>
            <a:spLocks noChangeArrowheads="1"/>
          </p:cNvSpPr>
          <p:nvPr/>
        </p:nvSpPr>
        <p:spPr bwMode="auto">
          <a:xfrm rot="1247623">
            <a:off x="3171825" y="45704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4" name="Oval 216"/>
          <p:cNvSpPr>
            <a:spLocks noChangeArrowheads="1"/>
          </p:cNvSpPr>
          <p:nvPr/>
        </p:nvSpPr>
        <p:spPr bwMode="auto">
          <a:xfrm rot="1247623">
            <a:off x="3395663" y="46545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5" name="Oval 217"/>
          <p:cNvSpPr>
            <a:spLocks noChangeArrowheads="1"/>
          </p:cNvSpPr>
          <p:nvPr/>
        </p:nvSpPr>
        <p:spPr bwMode="auto">
          <a:xfrm rot="1247623">
            <a:off x="1982788" y="43640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6" name="Oval 218"/>
          <p:cNvSpPr>
            <a:spLocks noChangeArrowheads="1"/>
          </p:cNvSpPr>
          <p:nvPr/>
        </p:nvSpPr>
        <p:spPr bwMode="auto">
          <a:xfrm rot="1247623">
            <a:off x="2425700" y="45323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7" name="Oval 219"/>
          <p:cNvSpPr>
            <a:spLocks noChangeArrowheads="1"/>
          </p:cNvSpPr>
          <p:nvPr/>
        </p:nvSpPr>
        <p:spPr bwMode="auto">
          <a:xfrm rot="1247623">
            <a:off x="2646363" y="46164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8" name="Oval 220"/>
          <p:cNvSpPr>
            <a:spLocks noChangeArrowheads="1"/>
          </p:cNvSpPr>
          <p:nvPr/>
        </p:nvSpPr>
        <p:spPr bwMode="auto">
          <a:xfrm rot="1247623">
            <a:off x="2870200" y="47021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69" name="Oval 221"/>
          <p:cNvSpPr>
            <a:spLocks noChangeArrowheads="1"/>
          </p:cNvSpPr>
          <p:nvPr/>
        </p:nvSpPr>
        <p:spPr bwMode="auto">
          <a:xfrm rot="1247623">
            <a:off x="3090863" y="47863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70" name="Oval 222"/>
          <p:cNvSpPr>
            <a:spLocks noChangeArrowheads="1"/>
          </p:cNvSpPr>
          <p:nvPr/>
        </p:nvSpPr>
        <p:spPr bwMode="auto">
          <a:xfrm rot="1247623">
            <a:off x="3313113" y="48704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71" name="Oval 223"/>
          <p:cNvSpPr>
            <a:spLocks noChangeArrowheads="1"/>
          </p:cNvSpPr>
          <p:nvPr/>
        </p:nvSpPr>
        <p:spPr bwMode="auto">
          <a:xfrm rot="1247623">
            <a:off x="1900238" y="458152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72" name="Oval 224"/>
          <p:cNvSpPr>
            <a:spLocks noChangeArrowheads="1"/>
          </p:cNvSpPr>
          <p:nvPr/>
        </p:nvSpPr>
        <p:spPr bwMode="auto">
          <a:xfrm rot="1247623">
            <a:off x="2120900" y="466566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73" name="Oval 225"/>
          <p:cNvSpPr>
            <a:spLocks noChangeArrowheads="1"/>
          </p:cNvSpPr>
          <p:nvPr/>
        </p:nvSpPr>
        <p:spPr bwMode="auto">
          <a:xfrm rot="1247623">
            <a:off x="2343150" y="474980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74" name="Oval 226"/>
          <p:cNvSpPr>
            <a:spLocks noChangeArrowheads="1"/>
          </p:cNvSpPr>
          <p:nvPr/>
        </p:nvSpPr>
        <p:spPr bwMode="auto">
          <a:xfrm rot="1247623">
            <a:off x="2565400" y="4833938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75" name="Oval 227"/>
          <p:cNvSpPr>
            <a:spLocks noChangeArrowheads="1"/>
          </p:cNvSpPr>
          <p:nvPr/>
        </p:nvSpPr>
        <p:spPr bwMode="auto">
          <a:xfrm rot="1247623">
            <a:off x="2787650" y="4918075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76" name="Oval 228"/>
          <p:cNvSpPr>
            <a:spLocks noChangeArrowheads="1"/>
          </p:cNvSpPr>
          <p:nvPr/>
        </p:nvSpPr>
        <p:spPr bwMode="auto">
          <a:xfrm rot="1247623">
            <a:off x="3008313" y="5002213"/>
            <a:ext cx="152400" cy="15398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877" name="Oval 229"/>
          <p:cNvSpPr>
            <a:spLocks noChangeArrowheads="1"/>
          </p:cNvSpPr>
          <p:nvPr/>
        </p:nvSpPr>
        <p:spPr bwMode="auto">
          <a:xfrm rot="1247623">
            <a:off x="3230563" y="5086350"/>
            <a:ext cx="152400" cy="1539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30"/>
          <p:cNvGrpSpPr>
            <a:grpSpLocks/>
          </p:cNvGrpSpPr>
          <p:nvPr/>
        </p:nvGrpSpPr>
        <p:grpSpPr bwMode="auto">
          <a:xfrm>
            <a:off x="25400" y="1854200"/>
            <a:ext cx="776288" cy="685800"/>
            <a:chOff x="16" y="1168"/>
            <a:chExt cx="489" cy="432"/>
          </a:xfrm>
        </p:grpSpPr>
        <p:sp>
          <p:nvSpPr>
            <p:cNvPr id="17509" name="Line 231"/>
            <p:cNvSpPr>
              <a:spLocks noChangeShapeType="1"/>
            </p:cNvSpPr>
            <p:nvPr/>
          </p:nvSpPr>
          <p:spPr bwMode="auto">
            <a:xfrm>
              <a:off x="472" y="1168"/>
              <a:ext cx="0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10" name="Text Box 232"/>
            <p:cNvSpPr txBox="1">
              <a:spLocks noChangeArrowheads="1"/>
            </p:cNvSpPr>
            <p:nvPr/>
          </p:nvSpPr>
          <p:spPr bwMode="auto">
            <a:xfrm>
              <a:off x="16" y="1248"/>
              <a:ext cx="48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Comic Sans MS" pitchFamily="66" charset="0"/>
                </a:rPr>
                <a:t>~</a:t>
              </a:r>
              <a:r>
                <a:rPr lang="en-US" sz="1100" dirty="0" err="1">
                  <a:solidFill>
                    <a:srgbClr val="FF0000"/>
                  </a:solidFill>
                  <a:latin typeface="Comic Sans MS" pitchFamily="66" charset="0"/>
                </a:rPr>
                <a:t>vdW</a:t>
              </a:r>
              <a:r>
                <a:rPr lang="en-US" sz="1100" dirty="0">
                  <a:solidFill>
                    <a:srgbClr val="FF0000"/>
                  </a:solidFill>
                  <a:latin typeface="Comic Sans MS" pitchFamily="66" charset="0"/>
                </a:rPr>
                <a:t/>
              </a:r>
              <a:br>
                <a:rPr lang="en-US" sz="1100" dirty="0">
                  <a:solidFill>
                    <a:srgbClr val="FF0000"/>
                  </a:solidFill>
                  <a:latin typeface="Comic Sans MS" pitchFamily="66" charset="0"/>
                </a:rPr>
              </a:br>
              <a:r>
                <a:rPr lang="en-US" sz="1100" dirty="0">
                  <a:solidFill>
                    <a:srgbClr val="FF0000"/>
                  </a:solidFill>
                  <a:latin typeface="Comic Sans MS" pitchFamily="66" charset="0"/>
                </a:rPr>
                <a:t>diameter</a:t>
              </a:r>
              <a:endParaRPr lang="en-US" sz="1100" baseline="-250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55881" name="Rectangle 233"/>
          <p:cNvSpPr>
            <a:spLocks noGrp="1" noChangeArrowheads="1"/>
          </p:cNvSpPr>
          <p:nvPr>
            <p:ph type="body" idx="1"/>
          </p:nvPr>
        </p:nvSpPr>
        <p:spPr>
          <a:xfrm>
            <a:off x="4800600" y="4648200"/>
            <a:ext cx="3962400" cy="17526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smtClean="0">
                <a:latin typeface="Comic Sans MS" pitchFamily="66" charset="0"/>
              </a:rPr>
              <a:t>Subdivide 3-space into </a:t>
            </a:r>
            <a:br>
              <a:rPr lang="en-US" sz="2000" smtClean="0">
                <a:latin typeface="Comic Sans MS" pitchFamily="66" charset="0"/>
              </a:rPr>
            </a:br>
            <a:r>
              <a:rPr lang="en-US" sz="2000" smtClean="0">
                <a:latin typeface="Comic Sans MS" pitchFamily="66" charset="0"/>
              </a:rPr>
              <a:t>cubic cells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smtClean="0">
                <a:latin typeface="Comic Sans MS" pitchFamily="66" charset="0"/>
              </a:rPr>
              <a:t>Compute cell that </a:t>
            </a:r>
            <a:br>
              <a:rPr lang="en-US" sz="2000" smtClean="0">
                <a:latin typeface="Comic Sans MS" pitchFamily="66" charset="0"/>
              </a:rPr>
            </a:br>
            <a:r>
              <a:rPr lang="en-US" sz="2000" smtClean="0">
                <a:latin typeface="Comic Sans MS" pitchFamily="66" charset="0"/>
              </a:rPr>
              <a:t>contains each atom </a:t>
            </a:r>
            <a:br>
              <a:rPr lang="en-US" sz="2000" smtClean="0">
                <a:latin typeface="Comic Sans MS" pitchFamily="66" charset="0"/>
              </a:rPr>
            </a:br>
            <a:r>
              <a:rPr lang="en-US" sz="2000" smtClean="0">
                <a:latin typeface="Comic Sans MS" pitchFamily="66" charset="0"/>
              </a:rPr>
              <a:t>center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smtClean="0">
                <a:latin typeface="Comic Sans MS" pitchFamily="66" charset="0"/>
              </a:rPr>
              <a:t>Represent grid as hashtable</a:t>
            </a:r>
          </a:p>
        </p:txBody>
      </p:sp>
      <p:sp>
        <p:nvSpPr>
          <p:cNvPr id="17508" name="Slide Number Placeholder 23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B4A994-DD27-4075-88D9-948669673D2B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785" grpId="0" animBg="1"/>
      <p:bldP spid="155786" grpId="0" animBg="1"/>
      <p:bldP spid="155787" grpId="0" animBg="1"/>
      <p:bldP spid="155788" grpId="0" animBg="1"/>
      <p:bldP spid="155789" grpId="0" animBg="1"/>
      <p:bldP spid="155790" grpId="0" animBg="1"/>
      <p:bldP spid="155791" grpId="0" animBg="1"/>
      <p:bldP spid="155792" grpId="0" animBg="1"/>
      <p:bldP spid="155793" grpId="0" animBg="1"/>
      <p:bldP spid="155794" grpId="0" animBg="1"/>
      <p:bldP spid="155795" grpId="0" animBg="1"/>
      <p:bldP spid="155796" grpId="0" animBg="1"/>
      <p:bldP spid="155797" grpId="0" animBg="1"/>
      <p:bldP spid="155798" grpId="0" animBg="1"/>
      <p:bldP spid="155799" grpId="0" animBg="1"/>
      <p:bldP spid="155800" grpId="0" animBg="1"/>
      <p:bldP spid="155801" grpId="0" animBg="1"/>
      <p:bldP spid="155802" grpId="0" animBg="1"/>
      <p:bldP spid="155803" grpId="0" animBg="1"/>
      <p:bldP spid="155804" grpId="0" animBg="1"/>
      <p:bldP spid="155805" grpId="0" animBg="1"/>
      <p:bldP spid="155806" grpId="0" animBg="1"/>
      <p:bldP spid="155807" grpId="0" animBg="1"/>
      <p:bldP spid="155808" grpId="0" animBg="1"/>
      <p:bldP spid="155809" grpId="0" animBg="1"/>
      <p:bldP spid="155810" grpId="0" animBg="1"/>
      <p:bldP spid="155811" grpId="0" animBg="1"/>
      <p:bldP spid="155812" grpId="0" animBg="1"/>
      <p:bldP spid="155813" grpId="0" animBg="1"/>
      <p:bldP spid="155814" grpId="0" animBg="1"/>
      <p:bldP spid="155815" grpId="0" animBg="1"/>
      <p:bldP spid="155816" grpId="0" animBg="1"/>
      <p:bldP spid="155817" grpId="0" animBg="1"/>
      <p:bldP spid="155818" grpId="0" animBg="1"/>
      <p:bldP spid="155819" grpId="0" animBg="1"/>
      <p:bldP spid="155820" grpId="0" animBg="1"/>
      <p:bldP spid="155821" grpId="0" animBg="1"/>
      <p:bldP spid="155822" grpId="0" animBg="1"/>
      <p:bldP spid="155823" grpId="0" animBg="1"/>
      <p:bldP spid="155824" grpId="0" animBg="1"/>
      <p:bldP spid="155825" grpId="0" animBg="1"/>
      <p:bldP spid="155826" grpId="0" animBg="1"/>
      <p:bldP spid="155827" grpId="0" animBg="1"/>
      <p:bldP spid="155828" grpId="0" animBg="1"/>
      <p:bldP spid="155829" grpId="0" animBg="1"/>
      <p:bldP spid="155830" grpId="0" animBg="1"/>
      <p:bldP spid="155831" grpId="0" animBg="1"/>
      <p:bldP spid="155832" grpId="0" animBg="1"/>
      <p:bldP spid="155833" grpId="0" animBg="1"/>
      <p:bldP spid="155834" grpId="0" animBg="1"/>
      <p:bldP spid="155835" grpId="0" animBg="1"/>
      <p:bldP spid="155836" grpId="0" animBg="1"/>
      <p:bldP spid="155837" grpId="0" animBg="1"/>
      <p:bldP spid="155838" grpId="0" animBg="1"/>
      <p:bldP spid="155839" grpId="0" animBg="1"/>
      <p:bldP spid="155840" grpId="0" animBg="1"/>
      <p:bldP spid="155841" grpId="0" animBg="1"/>
      <p:bldP spid="155842" grpId="0" animBg="1"/>
      <p:bldP spid="155843" grpId="0" animBg="1"/>
      <p:bldP spid="155844" grpId="0" animBg="1"/>
      <p:bldP spid="155845" grpId="0" animBg="1"/>
      <p:bldP spid="155846" grpId="0" animBg="1"/>
      <p:bldP spid="155847" grpId="0" animBg="1"/>
      <p:bldP spid="155848" grpId="0" animBg="1"/>
      <p:bldP spid="155849" grpId="0" animBg="1"/>
      <p:bldP spid="155850" grpId="0" animBg="1"/>
      <p:bldP spid="155851" grpId="0" animBg="1"/>
      <p:bldP spid="155852" grpId="0" animBg="1"/>
      <p:bldP spid="155853" grpId="0" animBg="1"/>
      <p:bldP spid="155854" grpId="0" animBg="1"/>
      <p:bldP spid="155855" grpId="0" animBg="1"/>
      <p:bldP spid="155856" grpId="0" animBg="1"/>
      <p:bldP spid="155857" grpId="0" animBg="1"/>
      <p:bldP spid="155858" grpId="0" animBg="1"/>
      <p:bldP spid="155859" grpId="0" animBg="1"/>
      <p:bldP spid="155860" grpId="0" animBg="1"/>
      <p:bldP spid="155861" grpId="0" animBg="1"/>
      <p:bldP spid="155862" grpId="0" animBg="1"/>
      <p:bldP spid="155863" grpId="0" animBg="1"/>
      <p:bldP spid="155864" grpId="0" animBg="1"/>
      <p:bldP spid="155865" grpId="0" animBg="1"/>
      <p:bldP spid="155866" grpId="0" animBg="1"/>
      <p:bldP spid="155867" grpId="0" animBg="1"/>
      <p:bldP spid="155868" grpId="0" animBg="1"/>
      <p:bldP spid="155869" grpId="0" animBg="1"/>
      <p:bldP spid="155870" grpId="0" animBg="1"/>
      <p:bldP spid="155871" grpId="0" animBg="1"/>
      <p:bldP spid="155872" grpId="0" animBg="1"/>
      <p:bldP spid="155873" grpId="0" animBg="1"/>
      <p:bldP spid="155874" grpId="0" animBg="1"/>
      <p:bldP spid="155875" grpId="0" animBg="1"/>
      <p:bldP spid="155876" grpId="0" animBg="1"/>
      <p:bldP spid="1558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52400" y="0"/>
            <a:ext cx="9448800" cy="7010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485D-8162-4C08-970B-3058432718EA}" type="slidenum">
              <a:rPr lang="en-US"/>
              <a:pPr/>
              <a:t>29</a:t>
            </a:fld>
            <a:endParaRPr lang="en-US"/>
          </a:p>
        </p:txBody>
      </p:sp>
      <p:pic>
        <p:nvPicPr>
          <p:cNvPr id="932868" name="Picture 4" descr="2CRO-ultra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869" name="Picture 5" descr="2CRO-ultrare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871" name="Picture 7" descr="2CRO-ultrares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872" name="Picture 8" descr="2CRO-ultrares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3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000FF"/>
              </a:buClr>
              <a:buNone/>
            </a:pPr>
            <a:r>
              <a:rPr lang="en-US" sz="2400" dirty="0" smtClean="0">
                <a:latin typeface="Comic Sans MS" pitchFamily="66" charset="0"/>
              </a:rPr>
              <a:t>Long sequence of amino-acids (dozens to thousands)</a:t>
            </a: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Protein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1143000" y="2057400"/>
            <a:ext cx="1911197" cy="3810000"/>
            <a:chOff x="1143000" y="2057400"/>
            <a:chExt cx="1911197" cy="3810000"/>
          </a:xfrm>
        </p:grpSpPr>
        <p:sp>
          <p:nvSpPr>
            <p:cNvPr id="46" name="Oval 45"/>
            <p:cNvSpPr/>
            <p:nvPr/>
          </p:nvSpPr>
          <p:spPr>
            <a:xfrm>
              <a:off x="1143000" y="2057400"/>
              <a:ext cx="1905000" cy="838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SC</a:t>
              </a:r>
              <a:endPara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143000" y="3429000"/>
              <a:ext cx="1911197" cy="2438400"/>
              <a:chOff x="1143000" y="2438400"/>
              <a:chExt cx="1911197" cy="2438400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514600" y="3276600"/>
                <a:ext cx="539597" cy="732579"/>
                <a:chOff x="6324600" y="381000"/>
                <a:chExt cx="539597" cy="732579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6324600" y="381000"/>
                  <a:ext cx="533400" cy="53340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chemeClr val="tx1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6415035" y="467248"/>
                  <a:ext cx="44916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C’</a:t>
                  </a:r>
                  <a:endParaRPr lang="en-US" baseline="-25000" dirty="0" smtClean="0">
                    <a:latin typeface="Symbol" pitchFamily="18" charset="2"/>
                  </a:endParaRPr>
                </a:p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2514600" y="4343400"/>
                <a:ext cx="533400" cy="533400"/>
                <a:chOff x="8077200" y="1676400"/>
                <a:chExt cx="533400" cy="533400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8077200" y="1676400"/>
                  <a:ext cx="533400" cy="533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chemeClr val="tx1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170147" y="1755112"/>
                  <a:ext cx="3642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O</a:t>
                  </a:r>
                  <a:endParaRPr lang="en-US" dirty="0"/>
                </a:p>
              </p:txBody>
            </p:sp>
          </p:grpSp>
          <p:cxnSp>
            <p:nvCxnSpPr>
              <p:cNvPr id="65" name="Straight Connector 64"/>
              <p:cNvCxnSpPr/>
              <p:nvPr/>
            </p:nvCxnSpPr>
            <p:spPr>
              <a:xfrm>
                <a:off x="2243294" y="2962589"/>
                <a:ext cx="359229" cy="4086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1143000" y="2438400"/>
                <a:ext cx="1219200" cy="2438400"/>
                <a:chOff x="1143000" y="2438400"/>
                <a:chExt cx="1219200" cy="2438400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143000" y="4343400"/>
                  <a:ext cx="533400" cy="533400"/>
                  <a:chOff x="8077200" y="1676400"/>
                  <a:chExt cx="533400" cy="533400"/>
                </a:xfrm>
                <a:solidFill>
                  <a:schemeClr val="bg1"/>
                </a:solidFill>
              </p:grpSpPr>
              <p:sp>
                <p:nvSpPr>
                  <p:cNvPr id="54" name="Oval 53"/>
                  <p:cNvSpPr/>
                  <p:nvPr/>
                </p:nvSpPr>
                <p:spPr>
                  <a:xfrm>
                    <a:off x="8077200" y="1676400"/>
                    <a:ext cx="533400" cy="5334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dirty="0">
                      <a:solidFill>
                        <a:schemeClr val="tx1"/>
                      </a:solidFill>
                      <a:latin typeface="Symbol" pitchFamily="18" charset="2"/>
                    </a:endParaRP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8183545" y="1772697"/>
                    <a:ext cx="36420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H</a:t>
                    </a:r>
                    <a:endParaRPr lang="en-US" b="1" dirty="0"/>
                  </a:p>
                </p:txBody>
              </p: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1143000" y="2438400"/>
                  <a:ext cx="1219200" cy="1371600"/>
                  <a:chOff x="1143000" y="2438400"/>
                  <a:chExt cx="1219200" cy="1371600"/>
                </a:xfrm>
              </p:grpSpPr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1828800" y="2438400"/>
                    <a:ext cx="533400" cy="732579"/>
                    <a:chOff x="6324600" y="381000"/>
                    <a:chExt cx="533400" cy="732579"/>
                  </a:xfrm>
                </p:grpSpPr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6324600" y="381000"/>
                      <a:ext cx="533400" cy="533400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6374842" y="467248"/>
                      <a:ext cx="449162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a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1143000" y="2944167"/>
                    <a:ext cx="816429" cy="865833"/>
                    <a:chOff x="1143000" y="2944167"/>
                    <a:chExt cx="816429" cy="865833"/>
                  </a:xfrm>
                </p:grpSpPr>
                <p:grpSp>
                  <p:nvGrpSpPr>
                    <p:cNvPr id="56" name="Group 55"/>
                    <p:cNvGrpSpPr/>
                    <p:nvPr/>
                  </p:nvGrpSpPr>
                  <p:grpSpPr>
                    <a:xfrm>
                      <a:off x="1143000" y="3276600"/>
                      <a:ext cx="533400" cy="533400"/>
                      <a:chOff x="8077200" y="1676400"/>
                      <a:chExt cx="533400" cy="533400"/>
                    </a:xfrm>
                  </p:grpSpPr>
                  <p:sp>
                    <p:nvSpPr>
                      <p:cNvPr id="57" name="Oval 56"/>
                      <p:cNvSpPr/>
                      <p:nvPr/>
                    </p:nvSpPr>
                    <p:spPr>
                      <a:xfrm>
                        <a:off x="8077200" y="1676400"/>
                        <a:ext cx="533400" cy="533400"/>
                      </a:xfrm>
                      <a:prstGeom prst="ellipse">
                        <a:avLst/>
                      </a:prstGeom>
                      <a:solidFill>
                        <a:srgbClr val="00B0F0"/>
                      </a:solidFill>
                      <a:ln>
                        <a:solidFill>
                          <a:srgbClr val="00B0F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58" name="TextBox 57"/>
                      <p:cNvSpPr txBox="1"/>
                      <p:nvPr/>
                    </p:nvSpPr>
                    <p:spPr>
                      <a:xfrm>
                        <a:off x="8170147" y="1755112"/>
                        <a:ext cx="36420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N</a:t>
                        </a:r>
                        <a:endParaRPr lang="en-US" b="1" dirty="0"/>
                      </a:p>
                    </p:txBody>
                  </p:sp>
                </p:grp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 flipH="1">
                      <a:off x="1600200" y="2944167"/>
                      <a:ext cx="359229" cy="40863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83" name="Straight Connector 82"/>
                <p:cNvCxnSpPr>
                  <a:stCxn id="57" idx="4"/>
                  <a:endCxn id="54" idx="0"/>
                </p:cNvCxnSpPr>
                <p:nvPr/>
              </p:nvCxnSpPr>
              <p:spPr>
                <a:xfrm>
                  <a:off x="1409700" y="38100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Oval 96"/>
              <p:cNvSpPr/>
              <p:nvPr/>
            </p:nvSpPr>
            <p:spPr>
              <a:xfrm flipH="1">
                <a:off x="1828800" y="2438400"/>
                <a:ext cx="533400" cy="5334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 flipH="1">
                <a:off x="1862796" y="2524648"/>
                <a:ext cx="4491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C</a:t>
                </a:r>
                <a:r>
                  <a:rPr lang="en-US" baseline="-25000" dirty="0" smtClean="0">
                    <a:solidFill>
                      <a:schemeClr val="bg1"/>
                    </a:solidFill>
                    <a:latin typeface="Symbol" pitchFamily="18" charset="2"/>
                  </a:rPr>
                  <a:t>a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2231571" y="2944167"/>
                <a:ext cx="359229" cy="4086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95" idx="4"/>
              </p:cNvCxnSpPr>
              <p:nvPr/>
            </p:nvCxnSpPr>
            <p:spPr>
              <a:xfrm flipH="1">
                <a:off x="2781300" y="3810000"/>
                <a:ext cx="0" cy="533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Straight Connector 102"/>
            <p:cNvCxnSpPr>
              <a:stCxn id="97" idx="0"/>
              <a:endCxn id="46" idx="4"/>
            </p:cNvCxnSpPr>
            <p:nvPr/>
          </p:nvCxnSpPr>
          <p:spPr>
            <a:xfrm flipV="1">
              <a:off x="2095500" y="2895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>
            <a:off x="3657600" y="2209800"/>
            <a:ext cx="1905000" cy="3810000"/>
            <a:chOff x="3429000" y="2133600"/>
            <a:chExt cx="1905000" cy="3810000"/>
          </a:xfrm>
        </p:grpSpPr>
        <p:cxnSp>
          <p:nvCxnSpPr>
            <p:cNvPr id="85" name="Straight Connector 84"/>
            <p:cNvCxnSpPr/>
            <p:nvPr/>
          </p:nvCxnSpPr>
          <p:spPr>
            <a:xfrm flipV="1">
              <a:off x="4876800" y="3962400"/>
              <a:ext cx="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/>
            <p:cNvGrpSpPr/>
            <p:nvPr/>
          </p:nvGrpSpPr>
          <p:grpSpPr>
            <a:xfrm flipV="1">
              <a:off x="3429000" y="2133600"/>
              <a:ext cx="1905000" cy="3810000"/>
              <a:chOff x="1143000" y="2057400"/>
              <a:chExt cx="1905000" cy="3810000"/>
            </a:xfrm>
          </p:grpSpPr>
          <p:sp>
            <p:nvSpPr>
              <p:cNvPr id="110" name="Oval 109"/>
              <p:cNvSpPr/>
              <p:nvPr/>
            </p:nvSpPr>
            <p:spPr>
              <a:xfrm flipV="1">
                <a:off x="1143000" y="2057400"/>
                <a:ext cx="1905000" cy="838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SC</a:t>
                </a:r>
                <a:endParaRPr lang="en-US" sz="24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111" name="Group 100"/>
              <p:cNvGrpSpPr/>
              <p:nvPr/>
            </p:nvGrpSpPr>
            <p:grpSpPr>
              <a:xfrm>
                <a:off x="1143000" y="3429000"/>
                <a:ext cx="1905000" cy="2438400"/>
                <a:chOff x="1143000" y="2438400"/>
                <a:chExt cx="1905000" cy="2438400"/>
              </a:xfrm>
            </p:grpSpPr>
            <p:sp>
              <p:nvSpPr>
                <p:cNvPr id="136" name="Oval 135"/>
                <p:cNvSpPr/>
                <p:nvPr/>
              </p:nvSpPr>
              <p:spPr>
                <a:xfrm>
                  <a:off x="2514600" y="3276600"/>
                  <a:ext cx="533400" cy="53340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chemeClr val="tx1"/>
                    </a:solidFill>
                    <a:latin typeface="Symbol" pitchFamily="18" charset="2"/>
                  </a:endParaRPr>
                </a:p>
              </p:txBody>
            </p:sp>
            <p:grpSp>
              <p:nvGrpSpPr>
                <p:cNvPr id="114" name="Group 51"/>
                <p:cNvGrpSpPr/>
                <p:nvPr/>
              </p:nvGrpSpPr>
              <p:grpSpPr>
                <a:xfrm>
                  <a:off x="2514600" y="4343400"/>
                  <a:ext cx="533400" cy="533400"/>
                  <a:chOff x="8077200" y="1676400"/>
                  <a:chExt cx="533400" cy="533400"/>
                </a:xfrm>
              </p:grpSpPr>
              <p:sp>
                <p:nvSpPr>
                  <p:cNvPr id="134" name="Oval 133"/>
                  <p:cNvSpPr/>
                  <p:nvPr/>
                </p:nvSpPr>
                <p:spPr>
                  <a:xfrm>
                    <a:off x="8077200" y="1676400"/>
                    <a:ext cx="533400" cy="5334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dirty="0">
                      <a:solidFill>
                        <a:schemeClr val="tx1"/>
                      </a:solidFill>
                      <a:latin typeface="Symbol" pitchFamily="18" charset="2"/>
                    </a:endParaRPr>
                  </a:p>
                </p:txBody>
              </p:sp>
              <p:sp>
                <p:nvSpPr>
                  <p:cNvPr id="135" name="TextBox 134"/>
                  <p:cNvSpPr txBox="1"/>
                  <p:nvPr/>
                </p:nvSpPr>
                <p:spPr>
                  <a:xfrm>
                    <a:off x="8170147" y="1755112"/>
                    <a:ext cx="36420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O</a:t>
                    </a:r>
                    <a:endParaRPr lang="en-US" dirty="0"/>
                  </a:p>
                </p:txBody>
              </p:sp>
            </p:grp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2243294" y="2962589"/>
                  <a:ext cx="359229" cy="4086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6" name="Group 85"/>
                <p:cNvGrpSpPr/>
                <p:nvPr/>
              </p:nvGrpSpPr>
              <p:grpSpPr>
                <a:xfrm>
                  <a:off x="1143000" y="2438400"/>
                  <a:ext cx="1219200" cy="2438400"/>
                  <a:chOff x="1143000" y="2438400"/>
                  <a:chExt cx="1219200" cy="2438400"/>
                </a:xfrm>
              </p:grpSpPr>
              <p:grpSp>
                <p:nvGrpSpPr>
                  <p:cNvPr id="121" name="Group 52"/>
                  <p:cNvGrpSpPr/>
                  <p:nvPr/>
                </p:nvGrpSpPr>
                <p:grpSpPr>
                  <a:xfrm>
                    <a:off x="1143000" y="4343400"/>
                    <a:ext cx="533400" cy="533400"/>
                    <a:chOff x="8077200" y="1676400"/>
                    <a:chExt cx="533400" cy="533400"/>
                  </a:xfrm>
                  <a:solidFill>
                    <a:schemeClr val="bg1"/>
                  </a:solidFill>
                </p:grpSpPr>
                <p:sp>
                  <p:nvSpPr>
                    <p:cNvPr id="132" name="Oval 131"/>
                    <p:cNvSpPr/>
                    <p:nvPr/>
                  </p:nvSpPr>
                  <p:spPr>
                    <a:xfrm>
                      <a:off x="8077200" y="1676400"/>
                      <a:ext cx="533400" cy="53340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33" name="TextBox 132"/>
                    <p:cNvSpPr txBox="1"/>
                    <p:nvPr/>
                  </p:nvSpPr>
                  <p:spPr>
                    <a:xfrm>
                      <a:off x="8143352" y="1752600"/>
                      <a:ext cx="364202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dirty="0" smtClean="0"/>
                        <a:t>H</a:t>
                      </a:r>
                      <a:endParaRPr lang="en-US" b="1" dirty="0"/>
                    </a:p>
                  </p:txBody>
                </p:sp>
              </p:grpSp>
              <p:grpSp>
                <p:nvGrpSpPr>
                  <p:cNvPr id="122" name="Group 71"/>
                  <p:cNvGrpSpPr/>
                  <p:nvPr/>
                </p:nvGrpSpPr>
                <p:grpSpPr>
                  <a:xfrm>
                    <a:off x="1143000" y="2438400"/>
                    <a:ext cx="1219200" cy="1371600"/>
                    <a:chOff x="1143000" y="2438400"/>
                    <a:chExt cx="1219200" cy="1371600"/>
                  </a:xfrm>
                </p:grpSpPr>
                <p:grpSp>
                  <p:nvGrpSpPr>
                    <p:cNvPr id="124" name="Group 47"/>
                    <p:cNvGrpSpPr/>
                    <p:nvPr/>
                  </p:nvGrpSpPr>
                  <p:grpSpPr>
                    <a:xfrm>
                      <a:off x="1828800" y="2438400"/>
                      <a:ext cx="533400" cy="732579"/>
                      <a:chOff x="6324600" y="381000"/>
                      <a:chExt cx="533400" cy="732579"/>
                    </a:xfrm>
                  </p:grpSpPr>
                  <p:sp>
                    <p:nvSpPr>
                      <p:cNvPr id="130" name="Oval 129"/>
                      <p:cNvSpPr/>
                      <p:nvPr/>
                    </p:nvSpPr>
                    <p:spPr>
                      <a:xfrm>
                        <a:off x="6324600" y="381000"/>
                        <a:ext cx="533400" cy="5334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31" name="TextBox 130"/>
                      <p:cNvSpPr txBox="1"/>
                      <p:nvPr/>
                    </p:nvSpPr>
                    <p:spPr>
                      <a:xfrm>
                        <a:off x="6374842" y="467248"/>
                        <a:ext cx="449162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schemeClr val="bg1"/>
                            </a:solidFill>
                          </a:rPr>
                          <a:t>C</a:t>
                        </a:r>
                        <a:r>
                          <a:rPr lang="en-US" baseline="-25000" dirty="0" smtClean="0">
                            <a:solidFill>
                              <a:schemeClr val="bg1"/>
                            </a:solidFill>
                            <a:latin typeface="Symbol" pitchFamily="18" charset="2"/>
                          </a:rPr>
                          <a:t>a</a:t>
                        </a:r>
                      </a:p>
                      <a:p>
                        <a:endParaRPr lang="en-US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25" name="Group 65"/>
                    <p:cNvGrpSpPr/>
                    <p:nvPr/>
                  </p:nvGrpSpPr>
                  <p:grpSpPr>
                    <a:xfrm>
                      <a:off x="1143000" y="2944167"/>
                      <a:ext cx="816429" cy="865833"/>
                      <a:chOff x="1143000" y="2944167"/>
                      <a:chExt cx="816429" cy="865833"/>
                    </a:xfrm>
                  </p:grpSpPr>
                  <p:grpSp>
                    <p:nvGrpSpPr>
                      <p:cNvPr id="126" name="Group 55"/>
                      <p:cNvGrpSpPr/>
                      <p:nvPr/>
                    </p:nvGrpSpPr>
                    <p:grpSpPr>
                      <a:xfrm>
                        <a:off x="1143000" y="3276600"/>
                        <a:ext cx="533400" cy="533400"/>
                        <a:chOff x="8077200" y="1676400"/>
                        <a:chExt cx="533400" cy="533400"/>
                      </a:xfrm>
                    </p:grpSpPr>
                    <p:sp>
                      <p:nvSpPr>
                        <p:cNvPr id="128" name="Oval 127"/>
                        <p:cNvSpPr/>
                        <p:nvPr/>
                      </p:nvSpPr>
                      <p:spPr>
                        <a:xfrm>
                          <a:off x="8077200" y="1676400"/>
                          <a:ext cx="533400" cy="533400"/>
                        </a:xfrm>
                        <a:prstGeom prst="ellipse">
                          <a:avLst/>
                        </a:prstGeom>
                        <a:solidFill>
                          <a:srgbClr val="00B0F0"/>
                        </a:solidFill>
                        <a:ln>
                          <a:solidFill>
                            <a:srgbClr val="00B0F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>
                            <a:solidFill>
                              <a:schemeClr val="tx1"/>
                            </a:solidFill>
                            <a:latin typeface="Symbol" pitchFamily="18" charset="2"/>
                          </a:endParaRPr>
                        </a:p>
                      </p:txBody>
                    </p:sp>
                    <p:sp>
                      <p:nvSpPr>
                        <p:cNvPr id="129" name="TextBox 128"/>
                        <p:cNvSpPr txBox="1"/>
                        <p:nvPr/>
                      </p:nvSpPr>
                      <p:spPr>
                        <a:xfrm>
                          <a:off x="8170147" y="1755112"/>
                          <a:ext cx="364202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b="1" dirty="0" smtClean="0"/>
                            <a:t>N</a:t>
                          </a:r>
                          <a:endParaRPr lang="en-US" b="1" dirty="0"/>
                        </a:p>
                      </p:txBody>
                    </p:sp>
                  </p:grpSp>
                  <p:cxnSp>
                    <p:nvCxnSpPr>
                      <p:cNvPr id="127" name="Straight Connector 126"/>
                      <p:cNvCxnSpPr/>
                      <p:nvPr/>
                    </p:nvCxnSpPr>
                    <p:spPr>
                      <a:xfrm flipH="1">
                        <a:off x="1600200" y="2944167"/>
                        <a:ext cx="359229" cy="40863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3" name="Straight Connector 122"/>
                  <p:cNvCxnSpPr>
                    <a:stCxn id="128" idx="4"/>
                    <a:endCxn id="132" idx="0"/>
                  </p:cNvCxnSpPr>
                  <p:nvPr/>
                </p:nvCxnSpPr>
                <p:spPr>
                  <a:xfrm>
                    <a:off x="1409700" y="38100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7" name="Oval 116"/>
                <p:cNvSpPr/>
                <p:nvPr/>
              </p:nvSpPr>
              <p:spPr>
                <a:xfrm flipH="1">
                  <a:off x="1828800" y="2438400"/>
                  <a:ext cx="533400" cy="53340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solidFill>
                      <a:schemeClr val="tx1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flipH="1">
                  <a:off x="1862796" y="2524648"/>
                  <a:ext cx="44916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C</a:t>
                  </a:r>
                  <a:r>
                    <a:rPr lang="en-US" baseline="-25000" dirty="0" smtClean="0">
                      <a:latin typeface="Symbol" pitchFamily="18" charset="2"/>
                    </a:rPr>
                    <a:t>a</a:t>
                  </a:r>
                </a:p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2231571" y="2944167"/>
                  <a:ext cx="359229" cy="4086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>
                  <a:off x="2781300" y="38100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Connector 111"/>
              <p:cNvCxnSpPr>
                <a:stCxn id="117" idx="0"/>
                <a:endCxn id="110" idx="0"/>
              </p:cNvCxnSpPr>
              <p:nvPr/>
            </p:nvCxnSpPr>
            <p:spPr>
              <a:xfrm flipV="1">
                <a:off x="2095500" y="2895600"/>
                <a:ext cx="0" cy="533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TextBox 137"/>
            <p:cNvSpPr txBox="1"/>
            <p:nvPr/>
          </p:nvSpPr>
          <p:spPr>
            <a:xfrm flipH="1">
              <a:off x="4191000" y="4137409"/>
              <a:ext cx="449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</a:t>
              </a:r>
              <a:r>
                <a:rPr lang="en-US" baseline="-25000" dirty="0" smtClean="0">
                  <a:solidFill>
                    <a:schemeClr val="bg1"/>
                  </a:solidFill>
                  <a:latin typeface="Symbol" pitchFamily="18" charset="2"/>
                </a:rPr>
                <a:t>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 flipH="1">
              <a:off x="4882325" y="3306745"/>
              <a:ext cx="449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C’</a:t>
              </a:r>
              <a:endParaRPr lang="en-US" baseline="-25000" dirty="0" smtClean="0">
                <a:latin typeface="Symbol" pitchFamily="18" charset="2"/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2" name="Straight Connector 171"/>
          <p:cNvCxnSpPr/>
          <p:nvPr/>
        </p:nvCxnSpPr>
        <p:spPr>
          <a:xfrm flipV="1">
            <a:off x="2971800" y="3687745"/>
            <a:ext cx="725993" cy="655655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>
            <a:off x="3200400" y="3962400"/>
            <a:ext cx="962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peptide </a:t>
            </a:r>
            <a:b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bond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62600" y="1981200"/>
            <a:ext cx="3261061" cy="3810000"/>
            <a:chOff x="5562600" y="1981200"/>
            <a:chExt cx="3261061" cy="3810000"/>
          </a:xfrm>
        </p:grpSpPr>
        <p:grpSp>
          <p:nvGrpSpPr>
            <p:cNvPr id="177" name="Group 176"/>
            <p:cNvGrpSpPr/>
            <p:nvPr/>
          </p:nvGrpSpPr>
          <p:grpSpPr>
            <a:xfrm>
              <a:off x="5562600" y="1981200"/>
              <a:ext cx="2596997" cy="3810000"/>
              <a:chOff x="5562600" y="1981200"/>
              <a:chExt cx="2596997" cy="3810000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6248400" y="1981200"/>
                <a:ext cx="1911197" cy="3810000"/>
                <a:chOff x="1143000" y="2057400"/>
                <a:chExt cx="1911197" cy="3810000"/>
              </a:xfrm>
            </p:grpSpPr>
            <p:sp>
              <p:nvSpPr>
                <p:cNvPr id="142" name="Oval 141"/>
                <p:cNvSpPr/>
                <p:nvPr/>
              </p:nvSpPr>
              <p:spPr>
                <a:xfrm>
                  <a:off x="1143000" y="2057400"/>
                  <a:ext cx="1905000" cy="838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Calibri" pitchFamily="34" charset="0"/>
                      <a:cs typeface="Calibri" pitchFamily="34" charset="0"/>
                    </a:rPr>
                    <a:t>SC</a:t>
                  </a:r>
                  <a:endParaRPr lang="en-US" sz="2400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grpSp>
              <p:nvGrpSpPr>
                <p:cNvPr id="143" name="Group 100"/>
                <p:cNvGrpSpPr/>
                <p:nvPr/>
              </p:nvGrpSpPr>
              <p:grpSpPr>
                <a:xfrm>
                  <a:off x="1143000" y="3429000"/>
                  <a:ext cx="1911197" cy="2438400"/>
                  <a:chOff x="1143000" y="2438400"/>
                  <a:chExt cx="1911197" cy="2438400"/>
                </a:xfrm>
              </p:grpSpPr>
              <p:grpSp>
                <p:nvGrpSpPr>
                  <p:cNvPr id="145" name="Group 48"/>
                  <p:cNvGrpSpPr/>
                  <p:nvPr/>
                </p:nvGrpSpPr>
                <p:grpSpPr>
                  <a:xfrm>
                    <a:off x="2514600" y="3276600"/>
                    <a:ext cx="539597" cy="732579"/>
                    <a:chOff x="6324600" y="381000"/>
                    <a:chExt cx="539597" cy="732579"/>
                  </a:xfrm>
                </p:grpSpPr>
                <p:sp>
                  <p:nvSpPr>
                    <p:cNvPr id="168" name="Oval 167"/>
                    <p:cNvSpPr/>
                    <p:nvPr/>
                  </p:nvSpPr>
                  <p:spPr>
                    <a:xfrm>
                      <a:off x="6324600" y="381000"/>
                      <a:ext cx="533400" cy="533400"/>
                    </a:xfrm>
                    <a:prstGeom prst="ellipse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69" name="TextBox 168"/>
                    <p:cNvSpPr txBox="1"/>
                    <p:nvPr/>
                  </p:nvSpPr>
                  <p:spPr>
                    <a:xfrm>
                      <a:off x="6415035" y="467248"/>
                      <a:ext cx="449162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C’</a:t>
                      </a:r>
                      <a:endParaRPr lang="en-US" baseline="-25000" dirty="0" smtClean="0">
                        <a:latin typeface="Symbol" pitchFamily="18" charset="2"/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6" name="Group 51"/>
                  <p:cNvGrpSpPr/>
                  <p:nvPr/>
                </p:nvGrpSpPr>
                <p:grpSpPr>
                  <a:xfrm>
                    <a:off x="2514600" y="4343400"/>
                    <a:ext cx="533400" cy="533400"/>
                    <a:chOff x="8077200" y="1676400"/>
                    <a:chExt cx="533400" cy="533400"/>
                  </a:xfrm>
                </p:grpSpPr>
                <p:sp>
                  <p:nvSpPr>
                    <p:cNvPr id="166" name="Oval 165"/>
                    <p:cNvSpPr/>
                    <p:nvPr/>
                  </p:nvSpPr>
                  <p:spPr>
                    <a:xfrm>
                      <a:off x="8077200" y="1676400"/>
                      <a:ext cx="533400" cy="5334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67" name="TextBox 166"/>
                    <p:cNvSpPr txBox="1"/>
                    <p:nvPr/>
                  </p:nvSpPr>
                  <p:spPr>
                    <a:xfrm>
                      <a:off x="8170147" y="1755112"/>
                      <a:ext cx="36420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p:txBody>
                </p:sp>
              </p:grpSp>
              <p:cxnSp>
                <p:nvCxnSpPr>
                  <p:cNvPr id="147" name="Straight Connector 146"/>
                  <p:cNvCxnSpPr/>
                  <p:nvPr/>
                </p:nvCxnSpPr>
                <p:spPr>
                  <a:xfrm>
                    <a:off x="2243294" y="2962589"/>
                    <a:ext cx="359229" cy="40863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8" name="Group 85"/>
                  <p:cNvGrpSpPr/>
                  <p:nvPr/>
                </p:nvGrpSpPr>
                <p:grpSpPr>
                  <a:xfrm>
                    <a:off x="1143000" y="2438400"/>
                    <a:ext cx="1219200" cy="2438400"/>
                    <a:chOff x="1143000" y="2438400"/>
                    <a:chExt cx="1219200" cy="2438400"/>
                  </a:xfrm>
                </p:grpSpPr>
                <p:grpSp>
                  <p:nvGrpSpPr>
                    <p:cNvPr id="153" name="Group 52"/>
                    <p:cNvGrpSpPr/>
                    <p:nvPr/>
                  </p:nvGrpSpPr>
                  <p:grpSpPr>
                    <a:xfrm>
                      <a:off x="1143000" y="4343400"/>
                      <a:ext cx="533400" cy="533400"/>
                      <a:chOff x="8077200" y="1676400"/>
                      <a:chExt cx="533400" cy="533400"/>
                    </a:xfrm>
                    <a:solidFill>
                      <a:schemeClr val="bg1"/>
                    </a:solidFill>
                  </p:grpSpPr>
                  <p:sp>
                    <p:nvSpPr>
                      <p:cNvPr id="164" name="Oval 163"/>
                      <p:cNvSpPr/>
                      <p:nvPr/>
                    </p:nvSpPr>
                    <p:spPr>
                      <a:xfrm>
                        <a:off x="8077200" y="1676400"/>
                        <a:ext cx="533400" cy="533400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65" name="TextBox 164"/>
                      <p:cNvSpPr txBox="1"/>
                      <p:nvPr/>
                    </p:nvSpPr>
                    <p:spPr>
                      <a:xfrm>
                        <a:off x="8183545" y="1772697"/>
                        <a:ext cx="364202" cy="36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b="1" dirty="0" smtClean="0"/>
                          <a:t>H</a:t>
                        </a:r>
                        <a:endParaRPr lang="en-US" b="1" dirty="0"/>
                      </a:p>
                    </p:txBody>
                  </p:sp>
                </p:grpSp>
                <p:grpSp>
                  <p:nvGrpSpPr>
                    <p:cNvPr id="154" name="Group 71"/>
                    <p:cNvGrpSpPr/>
                    <p:nvPr/>
                  </p:nvGrpSpPr>
                  <p:grpSpPr>
                    <a:xfrm>
                      <a:off x="1143000" y="2438400"/>
                      <a:ext cx="1219200" cy="1371600"/>
                      <a:chOff x="1143000" y="2438400"/>
                      <a:chExt cx="1219200" cy="1371600"/>
                    </a:xfrm>
                  </p:grpSpPr>
                  <p:grpSp>
                    <p:nvGrpSpPr>
                      <p:cNvPr id="156" name="Group 47"/>
                      <p:cNvGrpSpPr/>
                      <p:nvPr/>
                    </p:nvGrpSpPr>
                    <p:grpSpPr>
                      <a:xfrm>
                        <a:off x="1828800" y="2438400"/>
                        <a:ext cx="533400" cy="732579"/>
                        <a:chOff x="6324600" y="381000"/>
                        <a:chExt cx="533400" cy="732579"/>
                      </a:xfrm>
                    </p:grpSpPr>
                    <p:sp>
                      <p:nvSpPr>
                        <p:cNvPr id="162" name="Oval 161"/>
                        <p:cNvSpPr/>
                        <p:nvPr/>
                      </p:nvSpPr>
                      <p:spPr>
                        <a:xfrm>
                          <a:off x="6324600" y="381000"/>
                          <a:ext cx="533400" cy="533400"/>
                        </a:xfrm>
                        <a:prstGeom prst="ellipse">
                          <a:avLst/>
                        </a:prstGeom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>
                            <a:solidFill>
                              <a:schemeClr val="tx1"/>
                            </a:solidFill>
                            <a:latin typeface="Symbol" pitchFamily="18" charset="2"/>
                          </a:endParaRPr>
                        </a:p>
                      </p:txBody>
                    </p:sp>
                    <p:sp>
                      <p:nvSpPr>
                        <p:cNvPr id="163" name="TextBox 162"/>
                        <p:cNvSpPr txBox="1"/>
                        <p:nvPr/>
                      </p:nvSpPr>
                      <p:spPr>
                        <a:xfrm>
                          <a:off x="6374842" y="467248"/>
                          <a:ext cx="449162" cy="64633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C</a:t>
                          </a:r>
                          <a:r>
                            <a:rPr lang="en-US" baseline="-25000" dirty="0" smtClean="0">
                              <a:solidFill>
                                <a:schemeClr val="bg1"/>
                              </a:solidFill>
                              <a:latin typeface="Symbol" pitchFamily="18" charset="2"/>
                            </a:rPr>
                            <a:t>a</a:t>
                          </a:r>
                        </a:p>
                        <a:p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57" name="Group 65"/>
                      <p:cNvGrpSpPr/>
                      <p:nvPr/>
                    </p:nvGrpSpPr>
                    <p:grpSpPr>
                      <a:xfrm>
                        <a:off x="1143000" y="2944167"/>
                        <a:ext cx="816429" cy="865833"/>
                        <a:chOff x="1143000" y="2944167"/>
                        <a:chExt cx="816429" cy="865833"/>
                      </a:xfrm>
                    </p:grpSpPr>
                    <p:grpSp>
                      <p:nvGrpSpPr>
                        <p:cNvPr id="158" name="Group 55"/>
                        <p:cNvGrpSpPr/>
                        <p:nvPr/>
                      </p:nvGrpSpPr>
                      <p:grpSpPr>
                        <a:xfrm>
                          <a:off x="1143000" y="3276600"/>
                          <a:ext cx="533400" cy="533400"/>
                          <a:chOff x="8077200" y="1676400"/>
                          <a:chExt cx="533400" cy="533400"/>
                        </a:xfrm>
                      </p:grpSpPr>
                      <p:sp>
                        <p:nvSpPr>
                          <p:cNvPr id="160" name="Oval 159"/>
                          <p:cNvSpPr/>
                          <p:nvPr/>
                        </p:nvSpPr>
                        <p:spPr>
                          <a:xfrm>
                            <a:off x="8077200" y="1676400"/>
                            <a:ext cx="533400" cy="533400"/>
                          </a:xfrm>
                          <a:prstGeom prst="ellipse">
                            <a:avLst/>
                          </a:prstGeom>
                          <a:solidFill>
                            <a:srgbClr val="00B0F0"/>
                          </a:solidFill>
                          <a:ln>
                            <a:solidFill>
                              <a:srgbClr val="00B0F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sz="1100" dirty="0">
                              <a:solidFill>
                                <a:schemeClr val="tx1"/>
                              </a:solidFill>
                              <a:latin typeface="Symbol" pitchFamily="18" charset="2"/>
                            </a:endParaRPr>
                          </a:p>
                        </p:txBody>
                      </p:sp>
                      <p:sp>
                        <p:nvSpPr>
                          <p:cNvPr id="161" name="TextBox 160"/>
                          <p:cNvSpPr txBox="1"/>
                          <p:nvPr/>
                        </p:nvSpPr>
                        <p:spPr>
                          <a:xfrm>
                            <a:off x="8170147" y="1755112"/>
                            <a:ext cx="364202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b="1" dirty="0" smtClean="0"/>
                              <a:t>N</a:t>
                            </a:r>
                            <a:endParaRPr lang="en-US" b="1" dirty="0"/>
                          </a:p>
                        </p:txBody>
                      </p:sp>
                    </p:grpSp>
                    <p:cxnSp>
                      <p:nvCxnSpPr>
                        <p:cNvPr id="159" name="Straight Connector 158"/>
                        <p:cNvCxnSpPr/>
                        <p:nvPr/>
                      </p:nvCxnSpPr>
                      <p:spPr>
                        <a:xfrm flipH="1">
                          <a:off x="1600200" y="2944167"/>
                          <a:ext cx="359229" cy="40863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5" name="Straight Connector 154"/>
                    <p:cNvCxnSpPr>
                      <a:stCxn id="160" idx="4"/>
                      <a:endCxn id="164" idx="0"/>
                    </p:cNvCxnSpPr>
                    <p:nvPr/>
                  </p:nvCxnSpPr>
                  <p:spPr>
                    <a:xfrm>
                      <a:off x="1409700" y="3810000"/>
                      <a:ext cx="0" cy="5334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49" name="Oval 148"/>
                  <p:cNvSpPr/>
                  <p:nvPr/>
                </p:nvSpPr>
                <p:spPr>
                  <a:xfrm flipH="1">
                    <a:off x="1828800" y="2438400"/>
                    <a:ext cx="533400" cy="5334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dirty="0">
                      <a:solidFill>
                        <a:schemeClr val="tx1"/>
                      </a:solidFill>
                      <a:latin typeface="Symbol" pitchFamily="18" charset="2"/>
                    </a:endParaRPr>
                  </a:p>
                </p:txBody>
              </p:sp>
              <p:sp>
                <p:nvSpPr>
                  <p:cNvPr id="150" name="TextBox 149"/>
                  <p:cNvSpPr txBox="1"/>
                  <p:nvPr/>
                </p:nvSpPr>
                <p:spPr>
                  <a:xfrm flipH="1">
                    <a:off x="1862796" y="2524648"/>
                    <a:ext cx="44916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C</a:t>
                    </a:r>
                    <a:r>
                      <a:rPr lang="en-US" baseline="-25000" dirty="0" smtClean="0">
                        <a:solidFill>
                          <a:schemeClr val="bg1"/>
                        </a:solidFill>
                        <a:latin typeface="Symbol" pitchFamily="18" charset="2"/>
                      </a:rPr>
                      <a:t>a</a:t>
                    </a:r>
                  </a:p>
                  <a:p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51" name="Straight Connector 150"/>
                  <p:cNvCxnSpPr/>
                  <p:nvPr/>
                </p:nvCxnSpPr>
                <p:spPr>
                  <a:xfrm>
                    <a:off x="2231571" y="2944167"/>
                    <a:ext cx="359229" cy="40863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 flipH="1">
                    <a:off x="2781300" y="38100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44" name="Straight Connector 143"/>
                <p:cNvCxnSpPr>
                  <a:stCxn id="149" idx="0"/>
                  <a:endCxn id="142" idx="4"/>
                </p:cNvCxnSpPr>
                <p:nvPr/>
              </p:nvCxnSpPr>
              <p:spPr>
                <a:xfrm flipV="1">
                  <a:off x="2095500" y="28956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4" name="Straight Connector 173"/>
              <p:cNvCxnSpPr/>
              <p:nvPr/>
            </p:nvCxnSpPr>
            <p:spPr>
              <a:xfrm flipH="1" flipV="1">
                <a:off x="5562600" y="3657600"/>
                <a:ext cx="725993" cy="655655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8" name="TextBox 177"/>
            <p:cNvSpPr txBox="1"/>
            <p:nvPr/>
          </p:nvSpPr>
          <p:spPr>
            <a:xfrm>
              <a:off x="8001000" y="3048000"/>
              <a:ext cx="8226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latin typeface="Calibri" pitchFamily="34" charset="0"/>
                  <a:cs typeface="Calibri" pitchFamily="34" charset="0"/>
                </a:rPr>
                <a:t>…</a:t>
              </a:r>
              <a:endParaRPr lang="en-US" sz="72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00" name="Oval 99"/>
          <p:cNvSpPr/>
          <p:nvPr/>
        </p:nvSpPr>
        <p:spPr>
          <a:xfrm>
            <a:off x="304800" y="3200400"/>
            <a:ext cx="8686800" cy="1981200"/>
          </a:xfrm>
          <a:prstGeom prst="ellipse">
            <a:avLst/>
          </a:prstGeom>
          <a:noFill/>
          <a:ln w="57150">
            <a:solidFill>
              <a:srgbClr val="33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228600" y="2971800"/>
            <a:ext cx="166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main chain or </a:t>
            </a:r>
            <a:b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backbone</a:t>
            </a:r>
            <a:endParaRPr lang="en-US" dirty="0">
              <a:solidFill>
                <a:srgbClr val="3366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Beyond Simulation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30</a:t>
            </a:fld>
            <a:endParaRPr lang="en-US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600200"/>
            <a:ext cx="2428661" cy="121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6"/>
          <p:cNvGrpSpPr/>
          <p:nvPr/>
        </p:nvGrpSpPr>
        <p:grpSpPr>
          <a:xfrm>
            <a:off x="6934200" y="2895600"/>
            <a:ext cx="1600200" cy="1981200"/>
            <a:chOff x="6705600" y="2895600"/>
            <a:chExt cx="1600200" cy="1981200"/>
          </a:xfrm>
        </p:grpSpPr>
        <p:grpSp>
          <p:nvGrpSpPr>
            <p:cNvPr id="3" name="Group 18"/>
            <p:cNvGrpSpPr/>
            <p:nvPr/>
          </p:nvGrpSpPr>
          <p:grpSpPr>
            <a:xfrm>
              <a:off x="6934200" y="3429000"/>
              <a:ext cx="1371600" cy="1447800"/>
              <a:chOff x="914400" y="4495800"/>
              <a:chExt cx="1371600" cy="14478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447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990600" y="4495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752600" y="46482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752600" y="5257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43000" y="5334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371600" y="4876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478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16200000">
                <a:off x="9144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16200000">
                <a:off x="1066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 rot="16200000">
                <a:off x="16764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16200000">
                <a:off x="1752600" y="5715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 rot="16200000">
                <a:off x="1295400" y="5486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16200000">
                <a:off x="2209800" y="5181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9"/>
            <p:cNvGrpSpPr/>
            <p:nvPr/>
          </p:nvGrpSpPr>
          <p:grpSpPr>
            <a:xfrm rot="16200000">
              <a:off x="6743700" y="3390900"/>
              <a:ext cx="1371600" cy="1447800"/>
              <a:chOff x="914400" y="4495800"/>
              <a:chExt cx="1371600" cy="144780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447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990600" y="4495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752600" y="46482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752600" y="5257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43000" y="5334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71600" y="4876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4478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 rot="16200000">
                <a:off x="9144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rot="16200000">
                <a:off x="1066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rot="16200000">
                <a:off x="16764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16200000">
                <a:off x="1752600" y="5715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rot="16200000">
                <a:off x="1295400" y="5486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rot="16200000">
                <a:off x="2209800" y="5181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Down Arrow 33"/>
            <p:cNvSpPr/>
            <p:nvPr/>
          </p:nvSpPr>
          <p:spPr>
            <a:xfrm>
              <a:off x="7315200" y="2895600"/>
              <a:ext cx="228600" cy="304800"/>
            </a:xfrm>
            <a:prstGeom prst="down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Down Arrow 34"/>
          <p:cNvSpPr/>
          <p:nvPr/>
        </p:nvSpPr>
        <p:spPr>
          <a:xfrm>
            <a:off x="7543800" y="5029200"/>
            <a:ext cx="228600" cy="304800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6705600" y="5334000"/>
            <a:ext cx="2057400" cy="1219200"/>
            <a:chOff x="576" y="864"/>
            <a:chExt cx="4416" cy="1968"/>
          </a:xfrm>
          <a:solidFill>
            <a:schemeClr val="bg2"/>
          </a:solidFill>
        </p:grpSpPr>
        <p:cxnSp>
          <p:nvCxnSpPr>
            <p:cNvPr id="37" name="AutoShape 5"/>
            <p:cNvCxnSpPr>
              <a:cxnSpLocks noChangeShapeType="1"/>
              <a:stCxn id="60" idx="6"/>
              <a:endCxn id="55" idx="2"/>
            </p:cNvCxnSpPr>
            <p:nvPr/>
          </p:nvCxnSpPr>
          <p:spPr bwMode="auto">
            <a:xfrm flipH="1" flipV="1">
              <a:off x="2580" y="1200"/>
              <a:ext cx="1176" cy="52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38" name="AutoShape 8"/>
            <p:cNvCxnSpPr>
              <a:cxnSpLocks noChangeShapeType="1"/>
            </p:cNvCxnSpPr>
            <p:nvPr/>
          </p:nvCxnSpPr>
          <p:spPr bwMode="auto">
            <a:xfrm flipH="1">
              <a:off x="2172" y="2302"/>
              <a:ext cx="770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39" name="AutoShape 9"/>
            <p:cNvCxnSpPr>
              <a:cxnSpLocks noChangeShapeType="1"/>
            </p:cNvCxnSpPr>
            <p:nvPr/>
          </p:nvCxnSpPr>
          <p:spPr bwMode="auto">
            <a:xfrm>
              <a:off x="1440" y="1404"/>
              <a:ext cx="206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0" name="AutoShape 10"/>
            <p:cNvCxnSpPr>
              <a:cxnSpLocks noChangeShapeType="1"/>
            </p:cNvCxnSpPr>
            <p:nvPr/>
          </p:nvCxnSpPr>
          <p:spPr bwMode="auto">
            <a:xfrm flipH="1">
              <a:off x="658" y="1390"/>
              <a:ext cx="748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1" name="AutoShape 11"/>
            <p:cNvCxnSpPr>
              <a:cxnSpLocks noChangeShapeType="1"/>
            </p:cNvCxnSpPr>
            <p:nvPr/>
          </p:nvCxnSpPr>
          <p:spPr bwMode="auto">
            <a:xfrm flipH="1" flipV="1">
              <a:off x="658" y="2302"/>
              <a:ext cx="1394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2" name="AutoShape 12"/>
            <p:cNvCxnSpPr>
              <a:cxnSpLocks noChangeShapeType="1"/>
            </p:cNvCxnSpPr>
            <p:nvPr/>
          </p:nvCxnSpPr>
          <p:spPr bwMode="auto">
            <a:xfrm>
              <a:off x="1680" y="2028"/>
              <a:ext cx="432" cy="69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3" name="AutoShape 13"/>
            <p:cNvCxnSpPr>
              <a:cxnSpLocks noChangeShapeType="1"/>
            </p:cNvCxnSpPr>
            <p:nvPr/>
          </p:nvCxnSpPr>
          <p:spPr bwMode="auto">
            <a:xfrm flipV="1">
              <a:off x="1714" y="1246"/>
              <a:ext cx="892" cy="67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4" name="AutoShape 14"/>
            <p:cNvCxnSpPr>
              <a:cxnSpLocks noChangeShapeType="1"/>
            </p:cNvCxnSpPr>
            <p:nvPr/>
          </p:nvCxnSpPr>
          <p:spPr bwMode="auto">
            <a:xfrm flipV="1">
              <a:off x="1500" y="1200"/>
              <a:ext cx="1080" cy="14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5" name="AutoShape 15"/>
            <p:cNvCxnSpPr>
              <a:cxnSpLocks noChangeShapeType="1"/>
            </p:cNvCxnSpPr>
            <p:nvPr/>
          </p:nvCxnSpPr>
          <p:spPr bwMode="auto">
            <a:xfrm>
              <a:off x="1740" y="1968"/>
              <a:ext cx="1176" cy="28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6" name="AutoShape 16"/>
            <p:cNvCxnSpPr>
              <a:cxnSpLocks noChangeShapeType="1"/>
            </p:cNvCxnSpPr>
            <p:nvPr/>
          </p:nvCxnSpPr>
          <p:spPr bwMode="auto">
            <a:xfrm>
              <a:off x="2674" y="1246"/>
              <a:ext cx="336" cy="96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7" name="AutoShape 17"/>
            <p:cNvCxnSpPr>
              <a:cxnSpLocks noChangeShapeType="1"/>
            </p:cNvCxnSpPr>
            <p:nvPr/>
          </p:nvCxnSpPr>
          <p:spPr bwMode="auto">
            <a:xfrm flipH="1" flipV="1">
              <a:off x="3036" y="2256"/>
              <a:ext cx="744" cy="24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8" name="AutoShape 18"/>
            <p:cNvCxnSpPr>
              <a:cxnSpLocks noChangeShapeType="1"/>
            </p:cNvCxnSpPr>
            <p:nvPr/>
          </p:nvCxnSpPr>
          <p:spPr bwMode="auto">
            <a:xfrm flipH="1">
              <a:off x="3010" y="1774"/>
              <a:ext cx="652" cy="43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9" name="AutoShape 19"/>
            <p:cNvCxnSpPr>
              <a:cxnSpLocks noChangeShapeType="1"/>
            </p:cNvCxnSpPr>
            <p:nvPr/>
          </p:nvCxnSpPr>
          <p:spPr bwMode="auto">
            <a:xfrm>
              <a:off x="3730" y="1774"/>
              <a:ext cx="110" cy="66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0" name="AutoShape 20"/>
            <p:cNvCxnSpPr>
              <a:cxnSpLocks noChangeShapeType="1"/>
            </p:cNvCxnSpPr>
            <p:nvPr/>
          </p:nvCxnSpPr>
          <p:spPr bwMode="auto">
            <a:xfrm flipH="1">
              <a:off x="3730" y="958"/>
              <a:ext cx="604" cy="72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1" name="AutoShape 21"/>
            <p:cNvCxnSpPr>
              <a:cxnSpLocks noChangeShapeType="1"/>
            </p:cNvCxnSpPr>
            <p:nvPr/>
          </p:nvCxnSpPr>
          <p:spPr bwMode="auto">
            <a:xfrm flipH="1">
              <a:off x="3874" y="1630"/>
              <a:ext cx="844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2" name="AutoShape 22"/>
            <p:cNvCxnSpPr>
              <a:cxnSpLocks noChangeShapeType="1"/>
            </p:cNvCxnSpPr>
            <p:nvPr/>
          </p:nvCxnSpPr>
          <p:spPr bwMode="auto">
            <a:xfrm flipH="1">
              <a:off x="3900" y="2254"/>
              <a:ext cx="1010" cy="24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3" name="AutoShape 23"/>
            <p:cNvCxnSpPr>
              <a:cxnSpLocks noChangeShapeType="1"/>
            </p:cNvCxnSpPr>
            <p:nvPr/>
          </p:nvCxnSpPr>
          <p:spPr bwMode="auto">
            <a:xfrm flipH="1" flipV="1">
              <a:off x="4786" y="1630"/>
              <a:ext cx="158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4" name="AutoShape 24"/>
            <p:cNvCxnSpPr>
              <a:cxnSpLocks noChangeShapeType="1"/>
            </p:cNvCxnSpPr>
            <p:nvPr/>
          </p:nvCxnSpPr>
          <p:spPr bwMode="auto">
            <a:xfrm flipH="1" flipV="1">
              <a:off x="4402" y="958"/>
              <a:ext cx="316" cy="58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2592" y="1152"/>
              <a:ext cx="96" cy="96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55"/>
            <p:cNvGrpSpPr>
              <a:grpSpLocks/>
            </p:cNvGrpSpPr>
            <p:nvPr/>
          </p:nvGrpSpPr>
          <p:grpSpPr bwMode="auto">
            <a:xfrm>
              <a:off x="576" y="864"/>
              <a:ext cx="4416" cy="1968"/>
              <a:chOff x="528" y="1440"/>
              <a:chExt cx="4416" cy="1968"/>
            </a:xfrm>
            <a:grpFill/>
          </p:grpSpPr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4272" y="1440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1584" y="249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auto">
              <a:xfrm>
                <a:off x="3744" y="302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3600" y="225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2016" y="33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auto">
              <a:xfrm>
                <a:off x="4848" y="273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Oval 62"/>
              <p:cNvSpPr>
                <a:spLocks noChangeArrowheads="1"/>
              </p:cNvSpPr>
              <p:nvPr/>
            </p:nvSpPr>
            <p:spPr bwMode="auto">
              <a:xfrm>
                <a:off x="4656" y="21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>
                <a:off x="2880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Oval 64"/>
              <p:cNvSpPr>
                <a:spLocks noChangeArrowheads="1"/>
              </p:cNvSpPr>
              <p:nvPr/>
            </p:nvSpPr>
            <p:spPr bwMode="auto">
              <a:xfrm>
                <a:off x="528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Oval 65"/>
              <p:cNvSpPr>
                <a:spLocks noChangeArrowheads="1"/>
              </p:cNvSpPr>
              <p:nvPr/>
            </p:nvSpPr>
            <p:spPr bwMode="auto">
              <a:xfrm>
                <a:off x="1344" y="187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6248400" cy="4525963"/>
          </a:xfrm>
        </p:spPr>
        <p:txBody>
          <a:bodyPr/>
          <a:lstStyle/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r>
              <a:rPr lang="en-US" sz="22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Kinematic/Geometric models of proteins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Develop algorithm-friendly models that directly encode dominant energy terms.</a:t>
            </a:r>
            <a:endParaRPr lang="en-US" sz="2400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lvl="1">
              <a:buClr>
                <a:srgbClr val="663300"/>
              </a:buClr>
              <a:buFont typeface="+mj-lt"/>
              <a:buAutoNum type="arabicPeriod"/>
            </a:pPr>
            <a:endParaRPr lang="en-US" sz="3600" dirty="0" smtClean="0">
              <a:latin typeface="Comic Sans MS" pitchFamily="66" charset="0"/>
            </a:endParaRPr>
          </a:p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Kino-Geometric Conformational Sampling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Use these models to sample conformations and represent a protein’s folded state by a cloud of points.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endParaRPr lang="en-US" sz="36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r>
              <a:rPr lang="en-US" sz="22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Graph-Based Models of Protein Motion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Transform a cloud representation into a   </a:t>
            </a:r>
            <a:b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probabilstic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representing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protein kinetics.</a:t>
            </a:r>
            <a:endParaRPr lang="en-US" sz="2400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Kino-Geometric Conformational Sampling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31</a:t>
            </a:fld>
            <a:endParaRPr lang="en-US" dirty="0" smtClean="0"/>
          </a:p>
        </p:txBody>
      </p:sp>
      <p:grpSp>
        <p:nvGrpSpPr>
          <p:cNvPr id="2" name="Group 29"/>
          <p:cNvGrpSpPr/>
          <p:nvPr/>
        </p:nvGrpSpPr>
        <p:grpSpPr>
          <a:xfrm>
            <a:off x="3657600" y="3733800"/>
            <a:ext cx="4419600" cy="2590800"/>
            <a:chOff x="3429000" y="4495800"/>
            <a:chExt cx="4191000" cy="2362200"/>
          </a:xfrm>
        </p:grpSpPr>
        <p:pic>
          <p:nvPicPr>
            <p:cNvPr id="26" name="Picture 1" descr="C:\Users\latombe\Desktop\jc\papers\folded-sampling\2ezm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5200" y="4572000"/>
              <a:ext cx="3810000" cy="2178423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3429000" y="4495800"/>
              <a:ext cx="1066800" cy="2362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05600" y="4495800"/>
              <a:ext cx="914400" cy="2362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9600" y="4495800"/>
              <a:ext cx="22860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34"/>
          <p:cNvGrpSpPr/>
          <p:nvPr/>
        </p:nvGrpSpPr>
        <p:grpSpPr>
          <a:xfrm>
            <a:off x="1447800" y="4114800"/>
            <a:ext cx="2590800" cy="1981200"/>
            <a:chOff x="5105402" y="1111250"/>
            <a:chExt cx="3905282" cy="3401766"/>
          </a:xfrm>
        </p:grpSpPr>
        <p:sp>
          <p:nvSpPr>
            <p:cNvPr id="36" name="Freeform 4"/>
            <p:cNvSpPr>
              <a:spLocks/>
            </p:cNvSpPr>
            <p:nvPr/>
          </p:nvSpPr>
          <p:spPr bwMode="auto">
            <a:xfrm>
              <a:off x="5791200" y="1720850"/>
              <a:ext cx="1701800" cy="2184400"/>
            </a:xfrm>
            <a:custGeom>
              <a:avLst/>
              <a:gdLst>
                <a:gd name="T0" fmla="*/ 2147483647 w 1072"/>
                <a:gd name="T1" fmla="*/ 2147483647 h 1376"/>
                <a:gd name="T2" fmla="*/ 2147483647 w 1072"/>
                <a:gd name="T3" fmla="*/ 2147483647 h 1376"/>
                <a:gd name="T4" fmla="*/ 2147483647 w 1072"/>
                <a:gd name="T5" fmla="*/ 2147483647 h 1376"/>
                <a:gd name="T6" fmla="*/ 2147483647 w 1072"/>
                <a:gd name="T7" fmla="*/ 2147483647 h 1376"/>
                <a:gd name="T8" fmla="*/ 2147483647 w 1072"/>
                <a:gd name="T9" fmla="*/ 2147483647 h 1376"/>
                <a:gd name="T10" fmla="*/ 2147483647 w 1072"/>
                <a:gd name="T11" fmla="*/ 2147483647 h 1376"/>
                <a:gd name="T12" fmla="*/ 2147483647 w 1072"/>
                <a:gd name="T13" fmla="*/ 2147483647 h 1376"/>
                <a:gd name="T14" fmla="*/ 2147483647 w 1072"/>
                <a:gd name="T15" fmla="*/ 2147483647 h 1376"/>
                <a:gd name="T16" fmla="*/ 2147483647 w 1072"/>
                <a:gd name="T17" fmla="*/ 2147483647 h 1376"/>
                <a:gd name="T18" fmla="*/ 2147483647 w 1072"/>
                <a:gd name="T19" fmla="*/ 2147483647 h 1376"/>
                <a:gd name="T20" fmla="*/ 2147483647 w 1072"/>
                <a:gd name="T21" fmla="*/ 2147483647 h 1376"/>
                <a:gd name="T22" fmla="*/ 2147483647 w 1072"/>
                <a:gd name="T23" fmla="*/ 2147483647 h 1376"/>
                <a:gd name="T24" fmla="*/ 2147483647 w 1072"/>
                <a:gd name="T25" fmla="*/ 2147483647 h 1376"/>
                <a:gd name="T26" fmla="*/ 2147483647 w 1072"/>
                <a:gd name="T27" fmla="*/ 2147483647 h 1376"/>
                <a:gd name="T28" fmla="*/ 2147483647 w 1072"/>
                <a:gd name="T29" fmla="*/ 2147483647 h 1376"/>
                <a:gd name="T30" fmla="*/ 2147483647 w 1072"/>
                <a:gd name="T31" fmla="*/ 2147483647 h 1376"/>
                <a:gd name="T32" fmla="*/ 2147483647 w 1072"/>
                <a:gd name="T33" fmla="*/ 2147483647 h 1376"/>
                <a:gd name="T34" fmla="*/ 2147483647 w 1072"/>
                <a:gd name="T35" fmla="*/ 2147483647 h 1376"/>
                <a:gd name="T36" fmla="*/ 2147483647 w 1072"/>
                <a:gd name="T37" fmla="*/ 2147483647 h 1376"/>
                <a:gd name="T38" fmla="*/ 2147483647 w 1072"/>
                <a:gd name="T39" fmla="*/ 2147483647 h 1376"/>
                <a:gd name="T40" fmla="*/ 2147483647 w 1072"/>
                <a:gd name="T41" fmla="*/ 2147483647 h 1376"/>
                <a:gd name="T42" fmla="*/ 2147483647 w 1072"/>
                <a:gd name="T43" fmla="*/ 2147483647 h 1376"/>
                <a:gd name="T44" fmla="*/ 2147483647 w 1072"/>
                <a:gd name="T45" fmla="*/ 2147483647 h 1376"/>
                <a:gd name="T46" fmla="*/ 2147483647 w 1072"/>
                <a:gd name="T47" fmla="*/ 2147483647 h 1376"/>
                <a:gd name="T48" fmla="*/ 2147483647 w 1072"/>
                <a:gd name="T49" fmla="*/ 2147483647 h 1376"/>
                <a:gd name="T50" fmla="*/ 2147483647 w 1072"/>
                <a:gd name="T51" fmla="*/ 2147483647 h 1376"/>
                <a:gd name="T52" fmla="*/ 2147483647 w 1072"/>
                <a:gd name="T53" fmla="*/ 2147483647 h 1376"/>
                <a:gd name="T54" fmla="*/ 2147483647 w 1072"/>
                <a:gd name="T55" fmla="*/ 2147483647 h 1376"/>
                <a:gd name="T56" fmla="*/ 2147483647 w 1072"/>
                <a:gd name="T57" fmla="*/ 2147483647 h 1376"/>
                <a:gd name="T58" fmla="*/ 2147483647 w 1072"/>
                <a:gd name="T59" fmla="*/ 2147483647 h 1376"/>
                <a:gd name="T60" fmla="*/ 2147483647 w 1072"/>
                <a:gd name="T61" fmla="*/ 2147483647 h 13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72"/>
                <a:gd name="T94" fmla="*/ 0 h 1376"/>
                <a:gd name="T95" fmla="*/ 1072 w 1072"/>
                <a:gd name="T96" fmla="*/ 1376 h 13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72" h="1376">
                  <a:moveTo>
                    <a:pt x="755" y="109"/>
                  </a:moveTo>
                  <a:cubicBezTo>
                    <a:pt x="715" y="91"/>
                    <a:pt x="692" y="68"/>
                    <a:pt x="651" y="51"/>
                  </a:cubicBezTo>
                  <a:cubicBezTo>
                    <a:pt x="614" y="1"/>
                    <a:pt x="624" y="0"/>
                    <a:pt x="513" y="45"/>
                  </a:cubicBezTo>
                  <a:cubicBezTo>
                    <a:pt x="498" y="51"/>
                    <a:pt x="501" y="75"/>
                    <a:pt x="490" y="86"/>
                  </a:cubicBezTo>
                  <a:cubicBezTo>
                    <a:pt x="456" y="121"/>
                    <a:pt x="394" y="125"/>
                    <a:pt x="352" y="149"/>
                  </a:cubicBezTo>
                  <a:cubicBezTo>
                    <a:pt x="318" y="209"/>
                    <a:pt x="297" y="260"/>
                    <a:pt x="248" y="310"/>
                  </a:cubicBezTo>
                  <a:cubicBezTo>
                    <a:pt x="229" y="330"/>
                    <a:pt x="210" y="349"/>
                    <a:pt x="190" y="368"/>
                  </a:cubicBezTo>
                  <a:cubicBezTo>
                    <a:pt x="182" y="376"/>
                    <a:pt x="167" y="391"/>
                    <a:pt x="167" y="391"/>
                  </a:cubicBezTo>
                  <a:cubicBezTo>
                    <a:pt x="149" y="432"/>
                    <a:pt x="123" y="462"/>
                    <a:pt x="87" y="489"/>
                  </a:cubicBezTo>
                  <a:cubicBezTo>
                    <a:pt x="75" y="517"/>
                    <a:pt x="49" y="540"/>
                    <a:pt x="46" y="570"/>
                  </a:cubicBezTo>
                  <a:cubicBezTo>
                    <a:pt x="0" y="1074"/>
                    <a:pt x="80" y="834"/>
                    <a:pt x="6" y="1036"/>
                  </a:cubicBezTo>
                  <a:cubicBezTo>
                    <a:pt x="12" y="1069"/>
                    <a:pt x="14" y="1102"/>
                    <a:pt x="23" y="1134"/>
                  </a:cubicBezTo>
                  <a:cubicBezTo>
                    <a:pt x="57" y="1252"/>
                    <a:pt x="213" y="1256"/>
                    <a:pt x="306" y="1295"/>
                  </a:cubicBezTo>
                  <a:cubicBezTo>
                    <a:pt x="354" y="1344"/>
                    <a:pt x="332" y="1322"/>
                    <a:pt x="369" y="1359"/>
                  </a:cubicBezTo>
                  <a:cubicBezTo>
                    <a:pt x="375" y="1365"/>
                    <a:pt x="386" y="1376"/>
                    <a:pt x="386" y="1376"/>
                  </a:cubicBezTo>
                  <a:cubicBezTo>
                    <a:pt x="403" y="1375"/>
                    <a:pt x="590" y="1372"/>
                    <a:pt x="651" y="1341"/>
                  </a:cubicBezTo>
                  <a:cubicBezTo>
                    <a:pt x="660" y="1337"/>
                    <a:pt x="661" y="1324"/>
                    <a:pt x="669" y="1318"/>
                  </a:cubicBezTo>
                  <a:cubicBezTo>
                    <a:pt x="681" y="1310"/>
                    <a:pt x="696" y="1307"/>
                    <a:pt x="709" y="1301"/>
                  </a:cubicBezTo>
                  <a:cubicBezTo>
                    <a:pt x="774" y="1236"/>
                    <a:pt x="679" y="1325"/>
                    <a:pt x="772" y="1261"/>
                  </a:cubicBezTo>
                  <a:cubicBezTo>
                    <a:pt x="783" y="1254"/>
                    <a:pt x="821" y="1201"/>
                    <a:pt x="830" y="1197"/>
                  </a:cubicBezTo>
                  <a:cubicBezTo>
                    <a:pt x="855" y="1187"/>
                    <a:pt x="883" y="1186"/>
                    <a:pt x="910" y="1180"/>
                  </a:cubicBezTo>
                  <a:cubicBezTo>
                    <a:pt x="942" y="1149"/>
                    <a:pt x="949" y="1113"/>
                    <a:pt x="974" y="1076"/>
                  </a:cubicBezTo>
                  <a:cubicBezTo>
                    <a:pt x="979" y="1069"/>
                    <a:pt x="986" y="1066"/>
                    <a:pt x="991" y="1059"/>
                  </a:cubicBezTo>
                  <a:cubicBezTo>
                    <a:pt x="1000" y="1046"/>
                    <a:pt x="1006" y="1032"/>
                    <a:pt x="1014" y="1019"/>
                  </a:cubicBezTo>
                  <a:cubicBezTo>
                    <a:pt x="1007" y="914"/>
                    <a:pt x="979" y="706"/>
                    <a:pt x="1014" y="593"/>
                  </a:cubicBezTo>
                  <a:cubicBezTo>
                    <a:pt x="1022" y="567"/>
                    <a:pt x="1072" y="535"/>
                    <a:pt x="1072" y="535"/>
                  </a:cubicBezTo>
                  <a:cubicBezTo>
                    <a:pt x="1055" y="458"/>
                    <a:pt x="1038" y="383"/>
                    <a:pt x="974" y="333"/>
                  </a:cubicBezTo>
                  <a:cubicBezTo>
                    <a:pt x="963" y="307"/>
                    <a:pt x="934" y="231"/>
                    <a:pt x="916" y="212"/>
                  </a:cubicBezTo>
                  <a:cubicBezTo>
                    <a:pt x="904" y="199"/>
                    <a:pt x="852" y="179"/>
                    <a:pt x="836" y="172"/>
                  </a:cubicBezTo>
                  <a:cubicBezTo>
                    <a:pt x="822" y="159"/>
                    <a:pt x="812" y="142"/>
                    <a:pt x="795" y="132"/>
                  </a:cubicBezTo>
                  <a:cubicBezTo>
                    <a:pt x="782" y="124"/>
                    <a:pt x="755" y="109"/>
                    <a:pt x="755" y="10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100">
                <a:latin typeface="Comic Sans MS" pitchFamily="66" charset="0"/>
              </a:endParaRPr>
            </a:p>
          </p:txBody>
        </p:sp>
        <p:sp>
          <p:nvSpPr>
            <p:cNvPr id="37" name="Line 6"/>
            <p:cNvSpPr>
              <a:spLocks noChangeShapeType="1"/>
            </p:cNvSpPr>
            <p:nvPr/>
          </p:nvSpPr>
          <p:spPr bwMode="auto">
            <a:xfrm>
              <a:off x="6781800" y="294005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100">
                <a:latin typeface="Comic Sans MS" pitchFamily="66" charset="0"/>
              </a:endParaRPr>
            </a:p>
          </p:txBody>
        </p:sp>
        <p:sp>
          <p:nvSpPr>
            <p:cNvPr id="38" name="Line 7"/>
            <p:cNvSpPr>
              <a:spLocks noChangeShapeType="1"/>
            </p:cNvSpPr>
            <p:nvPr/>
          </p:nvSpPr>
          <p:spPr bwMode="auto">
            <a:xfrm flipH="1">
              <a:off x="5486400" y="2940050"/>
              <a:ext cx="12954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100">
                <a:latin typeface="Comic Sans MS" pitchFamily="66" charset="0"/>
              </a:endParaRPr>
            </a:p>
          </p:txBody>
        </p:sp>
        <p:sp>
          <p:nvSpPr>
            <p:cNvPr id="39" name="Line 8"/>
            <p:cNvSpPr>
              <a:spLocks noChangeShapeType="1"/>
            </p:cNvSpPr>
            <p:nvPr/>
          </p:nvSpPr>
          <p:spPr bwMode="auto">
            <a:xfrm flipH="1">
              <a:off x="6324600" y="2940050"/>
              <a:ext cx="457200" cy="1447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100">
                <a:latin typeface="Comic Sans MS" pitchFamily="66" charset="0"/>
              </a:endParaRPr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 rot="1639737">
              <a:off x="5460469" y="2254250"/>
              <a:ext cx="540812" cy="53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200" b="1">
                  <a:latin typeface="Comic Sans MS" pitchFamily="66" charset="0"/>
                </a:rPr>
                <a:t>…</a:t>
              </a:r>
            </a:p>
          </p:txBody>
        </p:sp>
        <p:sp>
          <p:nvSpPr>
            <p:cNvPr id="41" name="Text Box 11"/>
            <p:cNvSpPr txBox="1">
              <a:spLocks noChangeArrowheads="1"/>
            </p:cNvSpPr>
            <p:nvPr/>
          </p:nvSpPr>
          <p:spPr bwMode="auto">
            <a:xfrm rot="18871112">
              <a:off x="7376819" y="1797050"/>
              <a:ext cx="60701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200" b="1">
                  <a:latin typeface="Comic Sans MS" pitchFamily="66" charset="0"/>
                </a:rPr>
                <a:t>…</a:t>
              </a:r>
            </a:p>
          </p:txBody>
        </p:sp>
        <p:sp>
          <p:nvSpPr>
            <p:cNvPr id="42" name="Text Box 12"/>
            <p:cNvSpPr txBox="1">
              <a:spLocks noChangeArrowheads="1"/>
            </p:cNvSpPr>
            <p:nvPr/>
          </p:nvSpPr>
          <p:spPr bwMode="auto">
            <a:xfrm rot="3200688">
              <a:off x="7049793" y="3603625"/>
              <a:ext cx="60701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200" b="1">
                  <a:latin typeface="Comic Sans MS" pitchFamily="66" charset="0"/>
                </a:rPr>
                <a:t>…</a:t>
              </a:r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6629401" y="1111250"/>
              <a:ext cx="533400" cy="429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 dirty="0">
                  <a:latin typeface="Comic Sans MS" pitchFamily="66" charset="0"/>
                </a:rPr>
                <a:t>D</a:t>
              </a:r>
              <a:r>
                <a:rPr lang="en-US" altLang="zh-CN" sz="1050" baseline="-25000" dirty="0">
                  <a:latin typeface="Comic Sans MS" pitchFamily="66" charset="0"/>
                </a:rPr>
                <a:t>1</a:t>
              </a: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7696202" y="2482851"/>
              <a:ext cx="533426" cy="417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 dirty="0">
                  <a:latin typeface="Comic Sans MS" pitchFamily="66" charset="0"/>
                </a:rPr>
                <a:t>D</a:t>
              </a:r>
              <a:r>
                <a:rPr lang="en-US" altLang="zh-CN" sz="1050" baseline="-25000" dirty="0">
                  <a:latin typeface="Comic Sans MS" pitchFamily="66" charset="0"/>
                </a:rPr>
                <a:t>i</a:t>
              </a:r>
            </a:p>
          </p:txBody>
        </p:sp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6400802" y="4083051"/>
              <a:ext cx="533400" cy="429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>
                  <a:latin typeface="Comic Sans MS" pitchFamily="66" charset="0"/>
                </a:rPr>
                <a:t>D</a:t>
              </a:r>
              <a:r>
                <a:rPr lang="en-US" altLang="zh-CN" sz="1050" baseline="-25000">
                  <a:latin typeface="Comic Sans MS" pitchFamily="66" charset="0"/>
                </a:rPr>
                <a:t>j</a:t>
              </a: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5105402" y="3854450"/>
              <a:ext cx="533400" cy="429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>
                  <a:latin typeface="Comic Sans MS" pitchFamily="66" charset="0"/>
                </a:rPr>
                <a:t>D</a:t>
              </a:r>
              <a:r>
                <a:rPr lang="en-US" altLang="zh-CN" sz="1050" baseline="-25000">
                  <a:latin typeface="Comic Sans MS" pitchFamily="66" charset="0"/>
                </a:rPr>
                <a:t>k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6622288" y="2209800"/>
              <a:ext cx="735584" cy="660146"/>
            </a:xfrm>
            <a:custGeom>
              <a:avLst/>
              <a:gdLst>
                <a:gd name="connsiteX0" fmla="*/ 577088 w 735584"/>
                <a:gd name="connsiteY0" fmla="*/ 69088 h 550672"/>
                <a:gd name="connsiteX1" fmla="*/ 516128 w 735584"/>
                <a:gd name="connsiteY1" fmla="*/ 8128 h 550672"/>
                <a:gd name="connsiteX2" fmla="*/ 442976 w 735584"/>
                <a:gd name="connsiteY2" fmla="*/ 20320 h 550672"/>
                <a:gd name="connsiteX3" fmla="*/ 406400 w 735584"/>
                <a:gd name="connsiteY3" fmla="*/ 69088 h 550672"/>
                <a:gd name="connsiteX4" fmla="*/ 382016 w 735584"/>
                <a:gd name="connsiteY4" fmla="*/ 130048 h 550672"/>
                <a:gd name="connsiteX5" fmla="*/ 357632 w 735584"/>
                <a:gd name="connsiteY5" fmla="*/ 178816 h 550672"/>
                <a:gd name="connsiteX6" fmla="*/ 308864 w 735584"/>
                <a:gd name="connsiteY6" fmla="*/ 203200 h 550672"/>
                <a:gd name="connsiteX7" fmla="*/ 223520 w 735584"/>
                <a:gd name="connsiteY7" fmla="*/ 215392 h 550672"/>
                <a:gd name="connsiteX8" fmla="*/ 186944 w 735584"/>
                <a:gd name="connsiteY8" fmla="*/ 215392 h 550672"/>
                <a:gd name="connsiteX9" fmla="*/ 138176 w 735584"/>
                <a:gd name="connsiteY9" fmla="*/ 203200 h 550672"/>
                <a:gd name="connsiteX10" fmla="*/ 101600 w 735584"/>
                <a:gd name="connsiteY10" fmla="*/ 227584 h 550672"/>
                <a:gd name="connsiteX11" fmla="*/ 28448 w 735584"/>
                <a:gd name="connsiteY11" fmla="*/ 312928 h 550672"/>
                <a:gd name="connsiteX12" fmla="*/ 4064 w 735584"/>
                <a:gd name="connsiteY12" fmla="*/ 410464 h 550672"/>
                <a:gd name="connsiteX13" fmla="*/ 16256 w 735584"/>
                <a:gd name="connsiteY13" fmla="*/ 532384 h 550672"/>
                <a:gd name="connsiteX14" fmla="*/ 101600 w 735584"/>
                <a:gd name="connsiteY14" fmla="*/ 520192 h 550672"/>
                <a:gd name="connsiteX15" fmla="*/ 174752 w 735584"/>
                <a:gd name="connsiteY15" fmla="*/ 483616 h 550672"/>
                <a:gd name="connsiteX16" fmla="*/ 260096 w 735584"/>
                <a:gd name="connsiteY16" fmla="*/ 398272 h 550672"/>
                <a:gd name="connsiteX17" fmla="*/ 272288 w 735584"/>
                <a:gd name="connsiteY17" fmla="*/ 312928 h 550672"/>
                <a:gd name="connsiteX18" fmla="*/ 345440 w 735584"/>
                <a:gd name="connsiteY18" fmla="*/ 239776 h 550672"/>
                <a:gd name="connsiteX19" fmla="*/ 406400 w 735584"/>
                <a:gd name="connsiteY19" fmla="*/ 203200 h 550672"/>
                <a:gd name="connsiteX20" fmla="*/ 479552 w 735584"/>
                <a:gd name="connsiteY20" fmla="*/ 178816 h 550672"/>
                <a:gd name="connsiteX21" fmla="*/ 516128 w 735584"/>
                <a:gd name="connsiteY21" fmla="*/ 251968 h 550672"/>
                <a:gd name="connsiteX22" fmla="*/ 479552 w 735584"/>
                <a:gd name="connsiteY22" fmla="*/ 288544 h 550672"/>
                <a:gd name="connsiteX23" fmla="*/ 503936 w 735584"/>
                <a:gd name="connsiteY23" fmla="*/ 349504 h 550672"/>
                <a:gd name="connsiteX24" fmla="*/ 540512 w 735584"/>
                <a:gd name="connsiteY24" fmla="*/ 337312 h 550672"/>
                <a:gd name="connsiteX25" fmla="*/ 564896 w 735584"/>
                <a:gd name="connsiteY25" fmla="*/ 337312 h 550672"/>
                <a:gd name="connsiteX26" fmla="*/ 589280 w 735584"/>
                <a:gd name="connsiteY26" fmla="*/ 239776 h 550672"/>
                <a:gd name="connsiteX27" fmla="*/ 613664 w 735584"/>
                <a:gd name="connsiteY27" fmla="*/ 215392 h 550672"/>
                <a:gd name="connsiteX28" fmla="*/ 686816 w 735584"/>
                <a:gd name="connsiteY28" fmla="*/ 191008 h 550672"/>
                <a:gd name="connsiteX29" fmla="*/ 735584 w 735584"/>
                <a:gd name="connsiteY29" fmla="*/ 105664 h 550672"/>
                <a:gd name="connsiteX30" fmla="*/ 686816 w 735584"/>
                <a:gd name="connsiteY30" fmla="*/ 44704 h 550672"/>
                <a:gd name="connsiteX31" fmla="*/ 613664 w 735584"/>
                <a:gd name="connsiteY31" fmla="*/ 142240 h 550672"/>
                <a:gd name="connsiteX32" fmla="*/ 528320 w 735584"/>
                <a:gd name="connsiteY32" fmla="*/ 203200 h 550672"/>
                <a:gd name="connsiteX33" fmla="*/ 540512 w 735584"/>
                <a:gd name="connsiteY33" fmla="*/ 117856 h 550672"/>
                <a:gd name="connsiteX34" fmla="*/ 577088 w 735584"/>
                <a:gd name="connsiteY34" fmla="*/ 69088 h 5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5584" h="550672">
                  <a:moveTo>
                    <a:pt x="577088" y="69088"/>
                  </a:moveTo>
                  <a:cubicBezTo>
                    <a:pt x="573024" y="50800"/>
                    <a:pt x="538480" y="16256"/>
                    <a:pt x="516128" y="8128"/>
                  </a:cubicBezTo>
                  <a:cubicBezTo>
                    <a:pt x="493776" y="0"/>
                    <a:pt x="461264" y="10160"/>
                    <a:pt x="442976" y="20320"/>
                  </a:cubicBezTo>
                  <a:cubicBezTo>
                    <a:pt x="424688" y="30480"/>
                    <a:pt x="416560" y="50800"/>
                    <a:pt x="406400" y="69088"/>
                  </a:cubicBezTo>
                  <a:cubicBezTo>
                    <a:pt x="396240" y="87376"/>
                    <a:pt x="390144" y="111760"/>
                    <a:pt x="382016" y="130048"/>
                  </a:cubicBezTo>
                  <a:cubicBezTo>
                    <a:pt x="373888" y="148336"/>
                    <a:pt x="369824" y="166624"/>
                    <a:pt x="357632" y="178816"/>
                  </a:cubicBezTo>
                  <a:cubicBezTo>
                    <a:pt x="345440" y="191008"/>
                    <a:pt x="331216" y="197104"/>
                    <a:pt x="308864" y="203200"/>
                  </a:cubicBezTo>
                  <a:cubicBezTo>
                    <a:pt x="286512" y="209296"/>
                    <a:pt x="243840" y="213360"/>
                    <a:pt x="223520" y="215392"/>
                  </a:cubicBezTo>
                  <a:cubicBezTo>
                    <a:pt x="203200" y="217424"/>
                    <a:pt x="201168" y="217424"/>
                    <a:pt x="186944" y="215392"/>
                  </a:cubicBezTo>
                  <a:cubicBezTo>
                    <a:pt x="172720" y="213360"/>
                    <a:pt x="152400" y="201168"/>
                    <a:pt x="138176" y="203200"/>
                  </a:cubicBezTo>
                  <a:cubicBezTo>
                    <a:pt x="123952" y="205232"/>
                    <a:pt x="119888" y="209296"/>
                    <a:pt x="101600" y="227584"/>
                  </a:cubicBezTo>
                  <a:cubicBezTo>
                    <a:pt x="83312" y="245872"/>
                    <a:pt x="44704" y="282448"/>
                    <a:pt x="28448" y="312928"/>
                  </a:cubicBezTo>
                  <a:cubicBezTo>
                    <a:pt x="12192" y="343408"/>
                    <a:pt x="6096" y="373888"/>
                    <a:pt x="4064" y="410464"/>
                  </a:cubicBezTo>
                  <a:cubicBezTo>
                    <a:pt x="2032" y="447040"/>
                    <a:pt x="0" y="514096"/>
                    <a:pt x="16256" y="532384"/>
                  </a:cubicBezTo>
                  <a:cubicBezTo>
                    <a:pt x="32512" y="550672"/>
                    <a:pt x="75184" y="528320"/>
                    <a:pt x="101600" y="520192"/>
                  </a:cubicBezTo>
                  <a:cubicBezTo>
                    <a:pt x="128016" y="512064"/>
                    <a:pt x="148336" y="503936"/>
                    <a:pt x="174752" y="483616"/>
                  </a:cubicBezTo>
                  <a:cubicBezTo>
                    <a:pt x="201168" y="463296"/>
                    <a:pt x="243840" y="426720"/>
                    <a:pt x="260096" y="398272"/>
                  </a:cubicBezTo>
                  <a:cubicBezTo>
                    <a:pt x="276352" y="369824"/>
                    <a:pt x="258064" y="339344"/>
                    <a:pt x="272288" y="312928"/>
                  </a:cubicBezTo>
                  <a:cubicBezTo>
                    <a:pt x="286512" y="286512"/>
                    <a:pt x="323088" y="258064"/>
                    <a:pt x="345440" y="239776"/>
                  </a:cubicBezTo>
                  <a:cubicBezTo>
                    <a:pt x="367792" y="221488"/>
                    <a:pt x="384048" y="213360"/>
                    <a:pt x="406400" y="203200"/>
                  </a:cubicBezTo>
                  <a:cubicBezTo>
                    <a:pt x="428752" y="193040"/>
                    <a:pt x="461264" y="170688"/>
                    <a:pt x="479552" y="178816"/>
                  </a:cubicBezTo>
                  <a:cubicBezTo>
                    <a:pt x="497840" y="186944"/>
                    <a:pt x="516128" y="233680"/>
                    <a:pt x="516128" y="251968"/>
                  </a:cubicBezTo>
                  <a:cubicBezTo>
                    <a:pt x="516128" y="270256"/>
                    <a:pt x="481584" y="272288"/>
                    <a:pt x="479552" y="288544"/>
                  </a:cubicBezTo>
                  <a:cubicBezTo>
                    <a:pt x="477520" y="304800"/>
                    <a:pt x="493776" y="341376"/>
                    <a:pt x="503936" y="349504"/>
                  </a:cubicBezTo>
                  <a:cubicBezTo>
                    <a:pt x="514096" y="357632"/>
                    <a:pt x="530352" y="339344"/>
                    <a:pt x="540512" y="337312"/>
                  </a:cubicBezTo>
                  <a:cubicBezTo>
                    <a:pt x="550672" y="335280"/>
                    <a:pt x="556768" y="353568"/>
                    <a:pt x="564896" y="337312"/>
                  </a:cubicBezTo>
                  <a:cubicBezTo>
                    <a:pt x="573024" y="321056"/>
                    <a:pt x="581152" y="260096"/>
                    <a:pt x="589280" y="239776"/>
                  </a:cubicBezTo>
                  <a:cubicBezTo>
                    <a:pt x="597408" y="219456"/>
                    <a:pt x="597408" y="223520"/>
                    <a:pt x="613664" y="215392"/>
                  </a:cubicBezTo>
                  <a:cubicBezTo>
                    <a:pt x="629920" y="207264"/>
                    <a:pt x="666496" y="209296"/>
                    <a:pt x="686816" y="191008"/>
                  </a:cubicBezTo>
                  <a:cubicBezTo>
                    <a:pt x="707136" y="172720"/>
                    <a:pt x="735584" y="130048"/>
                    <a:pt x="735584" y="105664"/>
                  </a:cubicBezTo>
                  <a:cubicBezTo>
                    <a:pt x="735584" y="81280"/>
                    <a:pt x="707136" y="38608"/>
                    <a:pt x="686816" y="44704"/>
                  </a:cubicBezTo>
                  <a:cubicBezTo>
                    <a:pt x="666496" y="50800"/>
                    <a:pt x="640080" y="115824"/>
                    <a:pt x="613664" y="142240"/>
                  </a:cubicBezTo>
                  <a:cubicBezTo>
                    <a:pt x="587248" y="168656"/>
                    <a:pt x="540512" y="207264"/>
                    <a:pt x="528320" y="203200"/>
                  </a:cubicBezTo>
                  <a:cubicBezTo>
                    <a:pt x="516128" y="199136"/>
                    <a:pt x="532384" y="134112"/>
                    <a:pt x="540512" y="117856"/>
                  </a:cubicBezTo>
                  <a:cubicBezTo>
                    <a:pt x="548640" y="101600"/>
                    <a:pt x="581152" y="87376"/>
                    <a:pt x="577088" y="69088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Comic Sans MS" pitchFamily="66" charset="0"/>
              </a:endParaRPr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5791201" y="1339851"/>
              <a:ext cx="533399" cy="429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>
                  <a:latin typeface="Comic Sans MS" pitchFamily="66" charset="0"/>
                </a:rPr>
                <a:t>D</a:t>
              </a:r>
              <a:r>
                <a:rPr lang="en-US" altLang="zh-CN" sz="1050" baseline="-2500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49" name="Line 5"/>
            <p:cNvSpPr>
              <a:spLocks noChangeShapeType="1"/>
            </p:cNvSpPr>
            <p:nvPr/>
          </p:nvSpPr>
          <p:spPr bwMode="auto">
            <a:xfrm flipV="1">
              <a:off x="6781800" y="1416050"/>
              <a:ext cx="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100">
                <a:latin typeface="Comic Sans MS" pitchFamily="66" charset="0"/>
              </a:endParaRPr>
            </a:p>
          </p:txBody>
        </p:sp>
        <p:sp>
          <p:nvSpPr>
            <p:cNvPr id="50" name="Line 9"/>
            <p:cNvSpPr>
              <a:spLocks noChangeShapeType="1"/>
            </p:cNvSpPr>
            <p:nvPr/>
          </p:nvSpPr>
          <p:spPr bwMode="auto">
            <a:xfrm flipH="1" flipV="1">
              <a:off x="6172200" y="1644650"/>
              <a:ext cx="60960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100">
                <a:latin typeface="Comic Sans MS" pitchFamily="66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162801" y="1219201"/>
              <a:ext cx="1847883" cy="60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pitchFamily="66" charset="0"/>
                </a:rPr>
                <a:t>Conformation  space</a:t>
              </a:r>
              <a:endParaRPr lang="en-US" sz="900" dirty="0">
                <a:latin typeface="Comic Sans MS" pitchFamily="66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rot="5400000">
              <a:off x="6819900" y="1638300"/>
              <a:ext cx="381000" cy="304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530521" y="2096869"/>
              <a:ext cx="1270344" cy="379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Comic Sans MS" pitchFamily="66" charset="0"/>
                </a:rPr>
                <a:t>Folded state</a:t>
              </a:r>
              <a:endParaRPr lang="en-US" sz="900" dirty="0">
                <a:latin typeface="Comic Sans MS" pitchFamily="66" charset="0"/>
              </a:endParaRPr>
            </a:p>
          </p:txBody>
        </p:sp>
        <p:cxnSp>
          <p:nvCxnSpPr>
            <p:cNvPr id="54" name="Straight Arrow Connector 53"/>
            <p:cNvCxnSpPr>
              <a:stCxn id="53" idx="1"/>
              <a:endCxn id="47" idx="4"/>
            </p:cNvCxnSpPr>
            <p:nvPr/>
          </p:nvCxnSpPr>
          <p:spPr>
            <a:xfrm rot="10800000" flipV="1">
              <a:off x="7004305" y="2286559"/>
              <a:ext cx="526216" cy="791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304800" y="1752600"/>
            <a:ext cx="81307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</a:rPr>
              <a:t>Computational challenges:</a:t>
            </a:r>
          </a:p>
          <a:p>
            <a:pPr>
              <a:buClr>
                <a:schemeClr val="accent6"/>
              </a:buClr>
              <a:buFont typeface="Comic Sans MS" pitchFamily="66" charset="0"/>
              <a:buChar char="—"/>
            </a:pPr>
            <a:r>
              <a:rPr lang="en-US" sz="2400" dirty="0" smtClean="0">
                <a:latin typeface="Comic Sans MS" pitchFamily="66" charset="0"/>
              </a:rPr>
              <a:t> Requires  satisfying often </a:t>
            </a:r>
            <a:r>
              <a:rPr lang="en-US" sz="2400" b="1" dirty="0" smtClean="0">
                <a:solidFill>
                  <a:srgbClr val="7030A0"/>
                </a:solidFill>
                <a:latin typeface="Comic Sans MS" pitchFamily="66" charset="0"/>
              </a:rPr>
              <a:t>antagonistic</a:t>
            </a:r>
            <a:r>
              <a:rPr lang="en-US" sz="2400" dirty="0" smtClean="0">
                <a:latin typeface="Comic Sans MS" pitchFamily="66" charset="0"/>
              </a:rPr>
              <a:t> constraints: </a:t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    kinematic and volume exclusion constraints</a:t>
            </a:r>
          </a:p>
          <a:p>
            <a:pPr>
              <a:buClr>
                <a:schemeClr val="accent6"/>
              </a:buClr>
              <a:buFont typeface="Comic Sans MS" pitchFamily="66" charset="0"/>
              <a:buChar char="—"/>
            </a:pPr>
            <a:r>
              <a:rPr lang="en-US" sz="2400" dirty="0" smtClean="0">
                <a:latin typeface="Comic Sans MS" pitchFamily="66" charset="0"/>
              </a:rPr>
              <a:t> Folded conformations form a relatively </a:t>
            </a:r>
            <a:r>
              <a:rPr lang="en-US" sz="2400" b="1" dirty="0" smtClean="0">
                <a:solidFill>
                  <a:srgbClr val="7030A0"/>
                </a:solidFill>
                <a:latin typeface="Comic Sans MS" pitchFamily="66" charset="0"/>
              </a:rPr>
              <a:t>tiny region</a:t>
            </a:r>
            <a:r>
              <a:rPr lang="en-US" sz="2400" dirty="0" smtClean="0">
                <a:latin typeface="Comic Sans MS" pitchFamily="66" charset="0"/>
              </a:rPr>
              <a:t> </a:t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    of the conformational space. How to hit this region? 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Kino-Geometric Conformational Sampling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32</a:t>
            </a:fld>
            <a:endParaRPr lang="en-US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228600" y="2133600"/>
            <a:ext cx="89154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ROCK </a:t>
            </a:r>
            <a:r>
              <a:rPr lang="en-US" sz="1400" dirty="0" smtClean="0">
                <a:latin typeface="Comic Sans MS" pitchFamily="66" charset="0"/>
              </a:rPr>
              <a:t>(Rigidity Optimized Conformational Kinetics)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[</a:t>
            </a:r>
            <a:r>
              <a:rPr lang="en-US" sz="1400" dirty="0" err="1" smtClean="0">
                <a:latin typeface="Comic Sans MS" pitchFamily="66" charset="0"/>
              </a:rPr>
              <a:t>Zavodsky</a:t>
            </a:r>
            <a:r>
              <a:rPr lang="en-US" sz="1400" dirty="0" smtClean="0">
                <a:latin typeface="Comic Sans MS" pitchFamily="66" charset="0"/>
              </a:rPr>
              <a:t> et al., 2004]</a:t>
            </a:r>
          </a:p>
          <a:p>
            <a:endParaRPr lang="en-US" sz="500" dirty="0" smtClean="0">
              <a:latin typeface="Comic Sans MS" pitchFamily="66" charset="0"/>
            </a:endParaRPr>
          </a:p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FRODA </a:t>
            </a:r>
            <a:r>
              <a:rPr lang="en-US" sz="1400" dirty="0" smtClean="0">
                <a:latin typeface="Comic Sans MS" pitchFamily="66" charset="0"/>
              </a:rPr>
              <a:t>(Framework Rigidity Optimized Dynamic Algorithm) [Wells et al., 2005, Farrell et al., 2010]</a:t>
            </a:r>
          </a:p>
          <a:p>
            <a:r>
              <a:rPr lang="en-US" sz="500" dirty="0" smtClean="0">
                <a:latin typeface="Comic Sans MS" pitchFamily="66" charset="0"/>
              </a:rPr>
              <a:t/>
            </a:r>
            <a:br>
              <a:rPr lang="en-US" sz="500" dirty="0" smtClean="0">
                <a:latin typeface="Comic Sans MS" pitchFamily="66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KGS </a:t>
            </a:r>
            <a:r>
              <a:rPr lang="en-US" sz="1400" dirty="0" smtClean="0">
                <a:latin typeface="Comic Sans MS" pitchFamily="66" charset="0"/>
              </a:rPr>
              <a:t>(Kino-Geometric Sampling)  [Yao et al. 2011]</a:t>
            </a:r>
          </a:p>
          <a:p>
            <a:r>
              <a:rPr lang="en-US" sz="500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500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PEM </a:t>
            </a:r>
            <a:r>
              <a:rPr lang="en-US" sz="1400" dirty="0" smtClean="0">
                <a:latin typeface="Comic Sans MS" pitchFamily="66" charset="0"/>
              </a:rPr>
              <a:t>(Protein Ensemble Method) 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[</a:t>
            </a:r>
            <a:r>
              <a:rPr lang="en-US" sz="1400" dirty="0" err="1" smtClean="0">
                <a:latin typeface="Comic Sans MS" pitchFamily="66" charset="0"/>
              </a:rPr>
              <a:t>Shehu</a:t>
            </a:r>
            <a:r>
              <a:rPr lang="en-US" sz="1400" dirty="0" smtClean="0">
                <a:latin typeface="Comic Sans MS" pitchFamily="66" charset="0"/>
              </a:rPr>
              <a:t> et al., 2006]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00400" y="4343400"/>
            <a:ext cx="5257800" cy="1905000"/>
          </a:xfrm>
          <a:prstGeom prst="rect">
            <a:avLst/>
          </a:prstGeom>
          <a:solidFill>
            <a:srgbClr val="DCEE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AutoNum type="arabicPeriod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Initialize conformation distribution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to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{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</a:t>
            </a:r>
            <a:r>
              <a:rPr kumimoji="0" lang="en-US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given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}</a:t>
            </a:r>
            <a:b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AutoNum type="arabicPeriod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Iterate</a:t>
            </a:r>
          </a:p>
          <a:p>
            <a:pPr marL="971550" marR="0" lvl="1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AutoNum type="alphaLcPeriod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Pick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 from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D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cs typeface="+mn-cs"/>
            </a:endParaRPr>
          </a:p>
          <a:p>
            <a:pPr marL="971550" marR="0" lvl="1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AutoNum type="alphaLcPeriod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Deform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 into new conformation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new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47800" y="51054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06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52600" y="4648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526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43000" y="5334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71600" y="4876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478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9144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6200000">
            <a:off x="10668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6200000">
            <a:off x="16764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6200000">
            <a:off x="1752600" y="5715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6200000">
            <a:off x="1295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6200000">
            <a:off x="2209800" y="5181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Kino-Geometric Conformational Sampling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33</a:t>
            </a:fld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00400" y="4343400"/>
            <a:ext cx="5257800" cy="1905000"/>
          </a:xfrm>
          <a:prstGeom prst="rect">
            <a:avLst/>
          </a:prstGeom>
          <a:solidFill>
            <a:srgbClr val="DCEE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AutoNum type="arabicPeriod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Initialize conformation distribution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to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{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</a:t>
            </a:r>
            <a:r>
              <a:rPr kumimoji="0" lang="en-US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given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}</a:t>
            </a:r>
            <a:b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AutoNum type="arabicPeriod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Iterate</a:t>
            </a:r>
          </a:p>
          <a:p>
            <a:pPr marL="971550" lvl="1" indent="-514350" eaLnBrk="0" hangingPunct="0">
              <a:spcBef>
                <a:spcPct val="20000"/>
              </a:spcBef>
              <a:buClr>
                <a:schemeClr val="accent2"/>
              </a:buClr>
              <a:buFontTx/>
              <a:buAutoNum type="alphaLcPeriod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Pick </a:t>
            </a:r>
            <a:r>
              <a:rPr lang="en-US" i="1" kern="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 from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D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cs typeface="+mn-cs"/>
            </a:endParaRPr>
          </a:p>
          <a:p>
            <a:pPr marL="971550" marR="0" lvl="1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AutoNum type="alphaLcPeriod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Deform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 into new conformation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new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47800" y="51054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06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52600" y="4648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526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43000" y="5334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71600" y="4876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478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914400" y="586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6200000">
            <a:off x="10668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6200000">
            <a:off x="1676400" y="5105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6200000">
            <a:off x="1752600" y="5715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6200000">
            <a:off x="12954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6200000">
            <a:off x="2209800" y="5181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8600" y="2133600"/>
            <a:ext cx="89154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ROCK </a:t>
            </a:r>
            <a:r>
              <a:rPr lang="en-US" sz="1400" dirty="0" smtClean="0">
                <a:latin typeface="Comic Sans MS" pitchFamily="66" charset="0"/>
              </a:rPr>
              <a:t>(Rigidity Optimized Conformational Kinetics)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[</a:t>
            </a:r>
            <a:r>
              <a:rPr lang="en-US" sz="1400" dirty="0" err="1" smtClean="0">
                <a:latin typeface="Comic Sans MS" pitchFamily="66" charset="0"/>
              </a:rPr>
              <a:t>Zavodsky</a:t>
            </a:r>
            <a:r>
              <a:rPr lang="en-US" sz="1400" dirty="0" smtClean="0">
                <a:latin typeface="Comic Sans MS" pitchFamily="66" charset="0"/>
              </a:rPr>
              <a:t> et al., 2004]</a:t>
            </a:r>
          </a:p>
          <a:p>
            <a:endParaRPr lang="en-US" sz="500" dirty="0" smtClean="0">
              <a:latin typeface="Comic Sans MS" pitchFamily="66" charset="0"/>
            </a:endParaRPr>
          </a:p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FRODA </a:t>
            </a:r>
            <a:r>
              <a:rPr lang="en-US" sz="1400" dirty="0" smtClean="0">
                <a:latin typeface="Comic Sans MS" pitchFamily="66" charset="0"/>
              </a:rPr>
              <a:t>(Framework Rigidity Optimized Dynamic Algorithm) [Wells et al., 2005, Farrell et al., 2010]</a:t>
            </a:r>
          </a:p>
          <a:p>
            <a:r>
              <a:rPr lang="en-US" sz="500" dirty="0" smtClean="0">
                <a:latin typeface="Comic Sans MS" pitchFamily="66" charset="0"/>
              </a:rPr>
              <a:t/>
            </a:r>
            <a:br>
              <a:rPr lang="en-US" sz="500" dirty="0" smtClean="0">
                <a:latin typeface="Comic Sans MS" pitchFamily="66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KGS </a:t>
            </a:r>
            <a:r>
              <a:rPr lang="en-US" sz="1400" dirty="0" smtClean="0">
                <a:latin typeface="Comic Sans MS" pitchFamily="66" charset="0"/>
              </a:rPr>
              <a:t>(Kino-Geometric Sampling)  [Yao et al. 2011]</a:t>
            </a:r>
          </a:p>
          <a:p>
            <a:r>
              <a:rPr lang="en-US" sz="500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500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PEM </a:t>
            </a:r>
            <a:r>
              <a:rPr lang="en-US" sz="1400" dirty="0" smtClean="0">
                <a:latin typeface="Comic Sans MS" pitchFamily="66" charset="0"/>
              </a:rPr>
              <a:t>(Protein Ensemble Method) 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[</a:t>
            </a:r>
            <a:r>
              <a:rPr lang="en-US" sz="1400" dirty="0" err="1" smtClean="0">
                <a:latin typeface="Comic Sans MS" pitchFamily="66" charset="0"/>
              </a:rPr>
              <a:t>Shehu</a:t>
            </a:r>
            <a:r>
              <a:rPr lang="en-US" sz="1400" dirty="0" smtClean="0">
                <a:latin typeface="Comic Sans MS" pitchFamily="66" charset="0"/>
              </a:rPr>
              <a:t> et al., 2006]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225357" y="1660187"/>
            <a:ext cx="8839200" cy="1066800"/>
          </a:xfrm>
          <a:prstGeom prst="roundRect">
            <a:avLst/>
          </a:prstGeom>
          <a:solidFill>
            <a:srgbClr val="E2E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Kino-Geometric Conformational Sampling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2743200"/>
          </a:xfrm>
        </p:spPr>
        <p:txBody>
          <a:bodyPr/>
          <a:lstStyle/>
          <a:p>
            <a:pPr marL="514350" indent="-514350">
              <a:buClr>
                <a:srgbClr val="663300"/>
              </a:buClr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</a:br>
            <a:endParaRPr lang="en-US" sz="2400" dirty="0" smtClean="0">
              <a:latin typeface="Comic Sans MS" pitchFamily="66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34</a:t>
            </a:fld>
            <a:endParaRPr lang="en-US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28600" y="1676400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ROCK </a:t>
            </a:r>
            <a:r>
              <a:rPr lang="en-US" sz="1400" dirty="0" smtClean="0">
                <a:latin typeface="Comic Sans MS" pitchFamily="66" charset="0"/>
              </a:rPr>
              <a:t>(Rigidity Optimized Conformational Kinetics)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[</a:t>
            </a:r>
            <a:r>
              <a:rPr lang="en-US" sz="1400" dirty="0" err="1" smtClean="0">
                <a:latin typeface="Comic Sans MS" pitchFamily="66" charset="0"/>
              </a:rPr>
              <a:t>Zavodsky</a:t>
            </a:r>
            <a:r>
              <a:rPr lang="en-US" sz="1400" dirty="0" smtClean="0">
                <a:latin typeface="Comic Sans MS" pitchFamily="66" charset="0"/>
              </a:rPr>
              <a:t> et al., 2004]</a:t>
            </a:r>
          </a:p>
          <a:p>
            <a:endParaRPr lang="en-US" sz="500" dirty="0" smtClean="0">
              <a:latin typeface="Comic Sans MS" pitchFamily="66" charset="0"/>
            </a:endParaRPr>
          </a:p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FRODA </a:t>
            </a:r>
            <a:r>
              <a:rPr lang="en-US" sz="1400" dirty="0" smtClean="0">
                <a:latin typeface="Comic Sans MS" pitchFamily="66" charset="0"/>
              </a:rPr>
              <a:t>(Framework Rigidity Optimized Dynamic Algorithm) [Wells et al., 2005, Farrell et al., 2010]</a:t>
            </a:r>
          </a:p>
          <a:p>
            <a:r>
              <a:rPr lang="en-US" sz="500" dirty="0" smtClean="0">
                <a:latin typeface="Comic Sans MS" pitchFamily="66" charset="0"/>
              </a:rPr>
              <a:t/>
            </a:r>
            <a:br>
              <a:rPr lang="en-US" sz="500" dirty="0" smtClean="0">
                <a:latin typeface="Comic Sans MS" pitchFamily="66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KGS </a:t>
            </a:r>
            <a:r>
              <a:rPr lang="en-US" sz="1400" dirty="0" smtClean="0">
                <a:latin typeface="Comic Sans MS" pitchFamily="66" charset="0"/>
              </a:rPr>
              <a:t>(Kino-Geometric Sampling)  [Yao et al. 2011]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000" y="2895600"/>
            <a:ext cx="876300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800080"/>
                </a:solidFill>
                <a:latin typeface="Comic Sans MS" pitchFamily="66" charset="0"/>
              </a:rPr>
              <a:t>Select conformation </a:t>
            </a:r>
            <a:r>
              <a:rPr lang="en-US" sz="1600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dirty="0" smtClean="0">
                <a:solidFill>
                  <a:srgbClr val="800080"/>
                </a:solidFill>
                <a:latin typeface="Comic Sans MS" pitchFamily="66" charset="0"/>
              </a:rPr>
              <a:t> in </a:t>
            </a:r>
            <a:r>
              <a:rPr lang="en-US" sz="1600" dirty="0" smtClean="0">
                <a:solidFill>
                  <a:srgbClr val="800080"/>
                </a:solidFill>
                <a:latin typeface="Symbol" pitchFamily="18" charset="2"/>
              </a:rPr>
              <a:t>D</a:t>
            </a:r>
            <a:r>
              <a:rPr lang="en-US" sz="1400" dirty="0" smtClean="0">
                <a:latin typeface="Symbol" pitchFamily="18" charset="2"/>
              </a:rPr>
              <a:t/>
            </a:r>
            <a:br>
              <a:rPr lang="en-US" sz="1400" dirty="0" smtClean="0">
                <a:latin typeface="Symbol" pitchFamily="18" charset="2"/>
              </a:rPr>
            </a:br>
            <a:r>
              <a:rPr lang="en-US" sz="1400" dirty="0" smtClean="0">
                <a:latin typeface="Symbol" pitchFamily="18" charset="2"/>
              </a:rPr>
              <a:t>	</a:t>
            </a:r>
            <a:r>
              <a:rPr lang="en-US" sz="1200" dirty="0" smtClean="0">
                <a:latin typeface="Comic Sans MS" pitchFamily="66" charset="0"/>
              </a:rPr>
              <a:t>ROCK and FRODA: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200" dirty="0" smtClean="0">
                <a:latin typeface="Comic Sans MS" pitchFamily="66" charset="0"/>
              </a:rPr>
              <a:t> is most recent conformation on </a:t>
            </a:r>
            <a:r>
              <a:rPr lang="en-US" sz="1200" dirty="0" smtClean="0">
                <a:latin typeface="Symbol" pitchFamily="18" charset="2"/>
              </a:rPr>
              <a:t>D </a:t>
            </a:r>
            <a:r>
              <a:rPr lang="en-US" sz="1200" dirty="0" smtClean="0">
                <a:latin typeface="Comic Sans MS" pitchFamily="66" charset="0"/>
              </a:rPr>
              <a:t/>
            </a:r>
            <a:br>
              <a:rPr lang="en-US" sz="1200" dirty="0" smtClean="0">
                <a:latin typeface="Comic Sans MS" pitchFamily="66" charset="0"/>
              </a:rPr>
            </a:br>
            <a:r>
              <a:rPr lang="en-US" sz="1200" dirty="0" smtClean="0">
                <a:latin typeface="Comic Sans MS" pitchFamily="66" charset="0"/>
              </a:rPr>
              <a:t>	KGS: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200" dirty="0" smtClean="0">
                <a:latin typeface="Comic Sans MS" pitchFamily="66" charset="0"/>
              </a:rPr>
              <a:t> is picked at random with probability inverse to sampling density</a:t>
            </a:r>
            <a:br>
              <a:rPr lang="en-US" sz="1200" dirty="0" smtClean="0">
                <a:latin typeface="Comic Sans MS" pitchFamily="66" charset="0"/>
              </a:rPr>
            </a:br>
            <a:endParaRPr lang="en-US" sz="1100" dirty="0" smtClean="0">
              <a:latin typeface="Symbol" pitchFamily="18" charset="2"/>
            </a:endParaRPr>
          </a:p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800080"/>
                </a:solidFill>
                <a:latin typeface="Comic Sans MS" pitchFamily="66" charset="0"/>
              </a:rPr>
              <a:t> Select stable H-bonds in </a:t>
            </a:r>
            <a:r>
              <a:rPr lang="en-US" sz="1600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Comic Sans MS" pitchFamily="66" charset="0"/>
              </a:rPr>
              <a:t> 	</a:t>
            </a:r>
            <a:r>
              <a:rPr lang="en-US" sz="1200" dirty="0" smtClean="0">
                <a:latin typeface="Comic Sans MS" pitchFamily="66" charset="0"/>
              </a:rPr>
              <a:t>ROCK and FRODA: </a:t>
            </a:r>
            <a:r>
              <a:rPr lang="en-US" sz="1200" dirty="0" smtClean="0">
                <a:latin typeface="Comic Sans MS" pitchFamily="66" charset="0"/>
                <a:cs typeface="Times New Roman" pitchFamily="18" charset="0"/>
              </a:rPr>
              <a:t>select H-bonds with energy less than a threshold</a:t>
            </a:r>
            <a:r>
              <a:rPr lang="en-US" sz="1200" dirty="0" smtClean="0">
                <a:latin typeface="Comic Sans MS" pitchFamily="66" charset="0"/>
              </a:rPr>
              <a:t/>
            </a:r>
            <a:br>
              <a:rPr lang="en-US" sz="1200" dirty="0" smtClean="0">
                <a:latin typeface="Comic Sans MS" pitchFamily="66" charset="0"/>
              </a:rPr>
            </a:br>
            <a:r>
              <a:rPr lang="en-US" sz="1200" dirty="0" smtClean="0">
                <a:latin typeface="Comic Sans MS" pitchFamily="66" charset="0"/>
              </a:rPr>
              <a:t>	KGS: uses a regression tree trained from Molecular Dynamics data</a:t>
            </a:r>
            <a:br>
              <a:rPr lang="en-US" sz="1200" dirty="0" smtClean="0">
                <a:latin typeface="Comic Sans MS" pitchFamily="66" charset="0"/>
              </a:rPr>
            </a:br>
            <a:endParaRPr lang="en-US" sz="1100" dirty="0" smtClean="0">
              <a:latin typeface="Comic Sans MS" pitchFamily="66" charset="0"/>
            </a:endParaRPr>
          </a:p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800080"/>
                </a:solidFill>
                <a:latin typeface="Comic Sans MS" pitchFamily="66" charset="0"/>
              </a:rPr>
              <a:t>Perform rigidity analysis in </a:t>
            </a:r>
            <a:r>
              <a:rPr lang="en-US" sz="1600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4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200" dirty="0" smtClean="0">
                <a:latin typeface="Comic Sans MS" pitchFamily="66" charset="0"/>
              </a:rPr>
              <a:t>ROCK, FRODA, and KGS: transform kinematic constraints into distance constraints between atoms, </a:t>
            </a:r>
            <a:br>
              <a:rPr lang="en-US" sz="1200" dirty="0" smtClean="0">
                <a:latin typeface="Comic Sans MS" pitchFamily="66" charset="0"/>
              </a:rPr>
            </a:br>
            <a:r>
              <a:rPr lang="en-US" sz="1200" dirty="0" smtClean="0">
                <a:latin typeface="Comic Sans MS" pitchFamily="66" charset="0"/>
              </a:rPr>
              <a:t>             run Pebble Game algorithm to identify all rigid groups of atoms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endParaRPr lang="en-US" sz="1100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Deform </a:t>
            </a:r>
            <a:r>
              <a:rPr lang="en-US" sz="16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into </a:t>
            </a:r>
            <a:r>
              <a:rPr lang="en-US" sz="1600" i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baseline="-25000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Symbol" pitchFamily="18" charset="2"/>
              </a:rPr>
              <a:t>	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ROCK: Perturb dihedral angles and close cycles by minimizing to zero a measure of closure violation </a:t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	FRODA: Perturb all atom positions and reform rigid groups of atoms</a:t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	KGS: Perturb dihedral angles in null space</a:t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endParaRPr lang="en-US" sz="1100" baseline="-250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Check </a:t>
            </a:r>
            <a:r>
              <a:rPr lang="en-US" sz="1600" i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baseline="-25000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for volume exclusion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3" name="Picture 3" descr="C:\Users\latombe\Desktop\jc\papers\folded-sampling\figures\2L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886200"/>
            <a:ext cx="3276600" cy="2451354"/>
          </a:xfrm>
          <a:prstGeom prst="rect">
            <a:avLst/>
          </a:prstGeom>
          <a:noFill/>
        </p:spPr>
      </p:pic>
      <p:pic>
        <p:nvPicPr>
          <p:cNvPr id="220164" name="Picture 4" descr="C:\Users\latombe\Desktop\jc\papers\folded-sampling\figures\2EZ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524000"/>
            <a:ext cx="3143162" cy="21747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Statistics for Two Proteins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>
              <a:buClr>
                <a:srgbClr val="663300"/>
              </a:buClr>
              <a:buFont typeface="Wingdings" pitchFamily="2" charset="2"/>
              <a:buChar char="§"/>
            </a:pPr>
            <a:r>
              <a:rPr lang="pl-PL" sz="2400" dirty="0" smtClean="0">
                <a:solidFill>
                  <a:srgbClr val="C00000"/>
                </a:solidFill>
                <a:latin typeface="Comic Sans MS" pitchFamily="66" charset="0"/>
              </a:rPr>
              <a:t>2EZM</a:t>
            </a:r>
            <a:r>
              <a:rPr lang="pl-PL" sz="2400" dirty="0" smtClean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# atoms: </a:t>
            </a:r>
            <a:r>
              <a:rPr lang="pl-PL" sz="2400" dirty="0" smtClean="0">
                <a:latin typeface="Comic Sans MS" pitchFamily="66" charset="0"/>
              </a:rPr>
              <a:t>992 </a:t>
            </a: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# rigid groups: 503</a:t>
            </a:r>
            <a:r>
              <a:rPr lang="pl-PL" sz="2400" dirty="0" smtClean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# cycles: </a:t>
            </a:r>
            <a:r>
              <a:rPr lang="pl-PL" sz="2400" dirty="0" smtClean="0">
                <a:latin typeface="Comic Sans MS" pitchFamily="66" charset="0"/>
              </a:rPr>
              <a:t>47 </a:t>
            </a: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endParaRPr lang="en-US" sz="2400" dirty="0" smtClean="0">
              <a:latin typeface="Comic Sans MS" pitchFamily="66" charset="0"/>
            </a:endParaRPr>
          </a:p>
          <a:p>
            <a:pPr>
              <a:buClr>
                <a:srgbClr val="663300"/>
              </a:buClr>
              <a:buNone/>
            </a:pP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endParaRPr lang="en-US" sz="2400" dirty="0" smtClean="0">
              <a:latin typeface="Comic Sans MS" pitchFamily="66" charset="0"/>
            </a:endParaRPr>
          </a:p>
          <a:p>
            <a:pPr>
              <a:buClr>
                <a:srgbClr val="6633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</a:rPr>
              <a:t>2LAO 84 </a:t>
            </a: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# atoms: 3649</a:t>
            </a:r>
            <a:r>
              <a:rPr lang="pl-PL" sz="2400" dirty="0" smtClean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# rigid groups: 1023</a:t>
            </a:r>
            <a:r>
              <a:rPr lang="pl-PL" sz="2400" dirty="0" smtClean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# cycles: 84</a:t>
            </a:r>
            <a:r>
              <a:rPr lang="pl-PL" sz="2400" dirty="0" smtClean="0">
                <a:latin typeface="Comic Sans MS" pitchFamily="66" charset="0"/>
              </a:rPr>
              <a:t> </a:t>
            </a:r>
            <a:endParaRPr lang="en-US" sz="2400" dirty="0" smtClean="0"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AB253-00D2-4BC0-A6F2-12E9787CD7D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225357" y="1660187"/>
            <a:ext cx="8839200" cy="1066800"/>
          </a:xfrm>
          <a:prstGeom prst="roundRect">
            <a:avLst/>
          </a:prstGeom>
          <a:solidFill>
            <a:srgbClr val="E2E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Kino-Geometric Conformational Sampling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2743200"/>
          </a:xfrm>
        </p:spPr>
        <p:txBody>
          <a:bodyPr/>
          <a:lstStyle/>
          <a:p>
            <a:pPr marL="514350" indent="-514350">
              <a:buClr>
                <a:srgbClr val="663300"/>
              </a:buClr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</a:br>
            <a:endParaRPr lang="en-US" sz="2400" dirty="0" smtClean="0">
              <a:latin typeface="Comic Sans MS" pitchFamily="66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36</a:t>
            </a:fld>
            <a:endParaRPr lang="en-US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28600" y="1676400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ROCK </a:t>
            </a:r>
            <a:r>
              <a:rPr lang="en-US" sz="1400" dirty="0" smtClean="0">
                <a:latin typeface="Comic Sans MS" pitchFamily="66" charset="0"/>
              </a:rPr>
              <a:t>(Rigidity Optimized Conformational Kinetics)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[</a:t>
            </a:r>
            <a:r>
              <a:rPr lang="en-US" sz="1400" dirty="0" err="1" smtClean="0">
                <a:latin typeface="Comic Sans MS" pitchFamily="66" charset="0"/>
              </a:rPr>
              <a:t>Zavodsky</a:t>
            </a:r>
            <a:r>
              <a:rPr lang="en-US" sz="1400" dirty="0" smtClean="0">
                <a:latin typeface="Comic Sans MS" pitchFamily="66" charset="0"/>
              </a:rPr>
              <a:t> et al., 2004]</a:t>
            </a:r>
          </a:p>
          <a:p>
            <a:endParaRPr lang="en-US" sz="500" dirty="0" smtClean="0">
              <a:latin typeface="Comic Sans MS" pitchFamily="66" charset="0"/>
            </a:endParaRPr>
          </a:p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FRODA </a:t>
            </a:r>
            <a:r>
              <a:rPr lang="en-US" sz="1400" dirty="0" smtClean="0">
                <a:latin typeface="Comic Sans MS" pitchFamily="66" charset="0"/>
              </a:rPr>
              <a:t>(Framework Rigidity Optimized Dynamic Algorithm) [Wells et al., 2005, Farrell et al., 2010]</a:t>
            </a:r>
          </a:p>
          <a:p>
            <a:r>
              <a:rPr lang="en-US" sz="500" dirty="0" smtClean="0">
                <a:latin typeface="Comic Sans MS" pitchFamily="66" charset="0"/>
              </a:rPr>
              <a:t/>
            </a:r>
            <a:br>
              <a:rPr lang="en-US" sz="500" dirty="0" smtClean="0">
                <a:latin typeface="Comic Sans MS" pitchFamily="66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— </a:t>
            </a:r>
            <a:r>
              <a:rPr lang="en-US" dirty="0" smtClean="0">
                <a:latin typeface="Comic Sans MS" pitchFamily="66" charset="0"/>
              </a:rPr>
              <a:t>KGS </a:t>
            </a:r>
            <a:r>
              <a:rPr lang="en-US" sz="1400" dirty="0" smtClean="0">
                <a:latin typeface="Comic Sans MS" pitchFamily="66" charset="0"/>
              </a:rPr>
              <a:t>(Kino-Geometric Sampling)  [Yao et al. 2011]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000" y="2895600"/>
            <a:ext cx="876300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Select conformation </a:t>
            </a:r>
            <a:r>
              <a:rPr lang="en-US" sz="16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in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Symbol" pitchFamily="18" charset="2"/>
              </a:rPr>
              <a:t>D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Symbol" pitchFamily="18" charset="2"/>
              </a:rPr>
              <a:t/>
            </a:r>
            <a:b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Symbol" pitchFamily="18" charset="2"/>
              </a:rPr>
            </a:b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Symbol" pitchFamily="18" charset="2"/>
              </a:rPr>
              <a:t>	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ROCK and FRODA: </a:t>
            </a:r>
            <a:r>
              <a:rPr lang="en-US" sz="12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is most recent conformation on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Symbol" pitchFamily="18" charset="2"/>
              </a:rPr>
              <a:t>D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	KGS: </a:t>
            </a:r>
            <a:r>
              <a:rPr lang="en-US" sz="12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is picked at random with probability inverse to sampling density</a:t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endParaRPr lang="en-US" sz="1100" dirty="0" smtClean="0">
              <a:solidFill>
                <a:schemeClr val="bg2">
                  <a:lumMod val="75000"/>
                </a:schemeClr>
              </a:solidFill>
              <a:latin typeface="Symbol" pitchFamily="18" charset="2"/>
            </a:endParaRPr>
          </a:p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Select stable H-bonds in </a:t>
            </a:r>
            <a:r>
              <a:rPr lang="en-US" sz="16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4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	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ROCK and FRODA: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select H-bonds with energy less than a threshold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	KGS: uses a regression tree trained from Molecular Dynamics data</a:t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endParaRPr lang="en-US" sz="1100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Perform rigidity analysis in </a:t>
            </a:r>
            <a:r>
              <a:rPr lang="en-US" sz="16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4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ROCK, FRODA, and KGS: transform kinematic constraints into distance constraints between atoms, </a:t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            run Pebble Game algorithm to identify all rigid groups of atoms</a:t>
            </a:r>
            <a:r>
              <a:rPr lang="en-US" sz="1200" dirty="0" smtClean="0">
                <a:latin typeface="Comic Sans MS" pitchFamily="66" charset="0"/>
              </a:rPr>
              <a:t/>
            </a:r>
            <a:br>
              <a:rPr lang="en-US" sz="1200" dirty="0" smtClean="0">
                <a:latin typeface="Comic Sans MS" pitchFamily="66" charset="0"/>
              </a:rPr>
            </a:br>
            <a:endParaRPr lang="en-US" sz="1100" dirty="0" smtClean="0">
              <a:latin typeface="Comic Sans MS" pitchFamily="66" charset="0"/>
            </a:endParaRPr>
          </a:p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800080"/>
                </a:solidFill>
                <a:latin typeface="Comic Sans MS" pitchFamily="66" charset="0"/>
              </a:rPr>
              <a:t>Deform </a:t>
            </a:r>
            <a:r>
              <a:rPr lang="en-US" sz="1600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en-US" sz="1600" dirty="0" smtClean="0">
                <a:solidFill>
                  <a:srgbClr val="800080"/>
                </a:solidFill>
                <a:latin typeface="Comic Sans MS" pitchFamily="66" charset="0"/>
              </a:rPr>
              <a:t>into </a:t>
            </a:r>
            <a:r>
              <a:rPr lang="en-US" sz="1600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baseline="-25000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sz="1600" dirty="0" smtClean="0">
                <a:solidFill>
                  <a:srgbClr val="800080"/>
                </a:solidFill>
                <a:latin typeface="Comic Sans MS" pitchFamily="66" charset="0"/>
              </a:rPr>
              <a:t> </a:t>
            </a:r>
            <a:r>
              <a:rPr lang="en-US" sz="1400" dirty="0" smtClean="0">
                <a:solidFill>
                  <a:srgbClr val="800080"/>
                </a:solidFill>
                <a:latin typeface="Comic Sans MS" pitchFamily="66" charset="0"/>
              </a:rPr>
              <a:t/>
            </a:r>
            <a:br>
              <a:rPr lang="en-US" sz="1400" dirty="0" smtClean="0">
                <a:solidFill>
                  <a:srgbClr val="800080"/>
                </a:solidFill>
                <a:latin typeface="Comic Sans MS" pitchFamily="66" charset="0"/>
              </a:rPr>
            </a:br>
            <a:r>
              <a:rPr lang="en-US" sz="1400" dirty="0" smtClean="0">
                <a:latin typeface="Symbol" pitchFamily="18" charset="2"/>
              </a:rPr>
              <a:t>	</a:t>
            </a:r>
            <a:r>
              <a:rPr lang="en-US" sz="1200" dirty="0" smtClean="0">
                <a:latin typeface="Comic Sans MS" pitchFamily="66" charset="0"/>
              </a:rPr>
              <a:t>ROCK: </a:t>
            </a:r>
            <a:r>
              <a:rPr lang="en-US" sz="1200" dirty="0" smtClean="0">
                <a:solidFill>
                  <a:schemeClr val="tx2"/>
                </a:solidFill>
                <a:latin typeface="Comic Sans MS" pitchFamily="66" charset="0"/>
              </a:rPr>
              <a:t>Perturb dihedral angles and close </a:t>
            </a:r>
            <a:r>
              <a:rPr lang="en-US" sz="1200" dirty="0" smtClean="0">
                <a:latin typeface="Comic Sans MS" pitchFamily="66" charset="0"/>
              </a:rPr>
              <a:t>cycles by minimizing to zero a measure of closure violation </a:t>
            </a:r>
            <a:br>
              <a:rPr lang="en-US" sz="1200" dirty="0" smtClean="0">
                <a:latin typeface="Comic Sans MS" pitchFamily="66" charset="0"/>
              </a:rPr>
            </a:br>
            <a:r>
              <a:rPr lang="en-US" sz="1200" dirty="0" smtClean="0">
                <a:latin typeface="Comic Sans MS" pitchFamily="66" charset="0"/>
              </a:rPr>
              <a:t>	FRODA: </a:t>
            </a:r>
            <a:r>
              <a:rPr lang="en-US" sz="1200" dirty="0" smtClean="0">
                <a:solidFill>
                  <a:schemeClr val="tx2"/>
                </a:solidFill>
                <a:latin typeface="Comic Sans MS" pitchFamily="66" charset="0"/>
              </a:rPr>
              <a:t>Perturb all atom positions and reform rigid groups of atoms</a:t>
            </a:r>
            <a:r>
              <a:rPr lang="en-US" sz="1200" dirty="0" smtClean="0">
                <a:latin typeface="Comic Sans MS" pitchFamily="66" charset="0"/>
              </a:rPr>
              <a:t/>
            </a:r>
            <a:br>
              <a:rPr lang="en-US" sz="1200" dirty="0" smtClean="0">
                <a:latin typeface="Comic Sans MS" pitchFamily="66" charset="0"/>
              </a:rPr>
            </a:br>
            <a:r>
              <a:rPr lang="en-US" sz="1200" dirty="0" smtClean="0">
                <a:latin typeface="Comic Sans MS" pitchFamily="66" charset="0"/>
              </a:rPr>
              <a:t>	KGS: </a:t>
            </a:r>
            <a:r>
              <a:rPr lang="en-US" sz="1200" dirty="0" smtClean="0">
                <a:solidFill>
                  <a:schemeClr val="tx2"/>
                </a:solidFill>
                <a:latin typeface="Comic Sans MS" pitchFamily="66" charset="0"/>
              </a:rPr>
              <a:t>Perturb dihedral angles in null space</a:t>
            </a:r>
            <a:br>
              <a:rPr lang="en-US" sz="1200" dirty="0" smtClean="0">
                <a:solidFill>
                  <a:schemeClr val="tx2"/>
                </a:solidFill>
                <a:latin typeface="Comic Sans MS" pitchFamily="66" charset="0"/>
              </a:rPr>
            </a:br>
            <a:endParaRPr lang="en-US" sz="1100" baseline="-25000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rgbClr val="7030A0"/>
              </a:buClr>
              <a:buFont typeface="+mj-lt"/>
              <a:buAutoNum type="arabicPeriod"/>
            </a:pP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800080"/>
                </a:solidFill>
                <a:latin typeface="Comic Sans MS" pitchFamily="66" charset="0"/>
              </a:rPr>
              <a:t>Check </a:t>
            </a:r>
            <a:r>
              <a:rPr lang="en-US" sz="1600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baseline="-25000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sz="1600" dirty="0" smtClean="0">
                <a:solidFill>
                  <a:srgbClr val="800080"/>
                </a:solidFill>
                <a:latin typeface="Comic Sans MS" pitchFamily="66" charset="0"/>
              </a:rPr>
              <a:t> for volume exclusion</a:t>
            </a:r>
            <a:endParaRPr lang="en-US" sz="1600" dirty="0">
              <a:solidFill>
                <a:srgbClr val="80008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KGS Sampling: 2EZM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992 atoms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Given conformation in grey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Target conformation in blue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at RMSD 16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Å</a:t>
            </a:r>
            <a:r>
              <a:rPr lang="en-US" sz="2000" dirty="0" smtClean="0">
                <a:latin typeface="Comic Sans MS" pitchFamily="66" charset="0"/>
              </a:rPr>
              <a:t> from given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conformation (hinge and twist)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32766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0" y="6324600"/>
            <a:ext cx="839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Running time on a dual quad-core 3GHz computer: 93 minutes, 1.12 seconds per sample</a:t>
            </a:r>
            <a:endParaRPr lang="en-US" sz="1600" dirty="0">
              <a:latin typeface="Comic Sans MS" pitchFamily="66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381000" y="3124200"/>
            <a:ext cx="8362436" cy="2909888"/>
            <a:chOff x="381000" y="3124200"/>
            <a:chExt cx="8362436" cy="2909888"/>
          </a:xfrm>
        </p:grpSpPr>
        <p:graphicFrame>
          <p:nvGraphicFramePr>
            <p:cNvPr id="45058" name="Object 2"/>
            <p:cNvGraphicFramePr>
              <a:graphicFrameLocks noChangeAspect="1"/>
            </p:cNvGraphicFramePr>
            <p:nvPr/>
          </p:nvGraphicFramePr>
          <p:xfrm>
            <a:off x="381000" y="3124200"/>
            <a:ext cx="4304818" cy="2787546"/>
          </p:xfrm>
          <a:graphic>
            <a:graphicData uri="http://schemas.openxmlformats.org/presentationml/2006/ole">
              <p:oleObj spid="_x0000_s240642" name="Acrobat Document" r:id="rId4" imgW="5487480" imgH="3658320" progId="AcroExch.Document.7">
                <p:embed/>
              </p:oleObj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2133600" y="3733800"/>
              <a:ext cx="2215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latin typeface="Comic Sans MS" pitchFamily="66" charset="0"/>
                </a:rPr>
                <a:t>diffusion</a:t>
              </a:r>
              <a:br>
                <a:rPr lang="en-US" sz="1600" dirty="0" smtClean="0">
                  <a:solidFill>
                    <a:srgbClr val="0000FF"/>
                  </a:solidFill>
                  <a:latin typeface="Comic Sans MS" pitchFamily="66" charset="0"/>
                </a:rPr>
              </a:br>
              <a:r>
                <a:rPr lang="en-US" sz="1600" dirty="0" smtClean="0">
                  <a:solidFill>
                    <a:srgbClr val="0000FF"/>
                  </a:solidFill>
                  <a:latin typeface="Comic Sans MS" pitchFamily="66" charset="0"/>
                </a:rPr>
                <a:t>(distance from </a:t>
              </a:r>
              <a:r>
                <a:rPr lang="en-US" sz="1600" i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1600" baseline="-25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given</a:t>
              </a:r>
              <a:r>
                <a:rPr lang="en-US" sz="1600" dirty="0" smtClean="0">
                  <a:solidFill>
                    <a:srgbClr val="0000FF"/>
                  </a:solidFill>
                  <a:latin typeface="Comic Sans MS" pitchFamily="66" charset="0"/>
                </a:rPr>
                <a:t>)</a:t>
              </a:r>
              <a:endParaRPr lang="en-US" sz="16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95400" y="4495800"/>
              <a:ext cx="24304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Comic Sans MS" pitchFamily="66" charset="0"/>
                </a:rPr>
                <a:t>convergence</a:t>
              </a:r>
              <a:br>
                <a:rPr lang="en-US" sz="1600" dirty="0" smtClean="0">
                  <a:solidFill>
                    <a:srgbClr val="FF0000"/>
                  </a:solidFill>
                  <a:latin typeface="Comic Sans MS" pitchFamily="66" charset="0"/>
                </a:rPr>
              </a:br>
              <a:r>
                <a:rPr lang="en-US" sz="1600" dirty="0" smtClean="0">
                  <a:solidFill>
                    <a:srgbClr val="FF0000"/>
                  </a:solidFill>
                  <a:latin typeface="Comic Sans MS" pitchFamily="66" charset="0"/>
                </a:rPr>
                <a:t>(distance from target)</a:t>
              </a:r>
              <a:endParaRPr lang="en-US" sz="16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038600" y="5562600"/>
              <a:ext cx="6858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059" name="Picture 3" descr="C:\Users\latombe\Desktop\jc\papers\folded-sampling\figures\2ezm-target-closes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64743" y="3733800"/>
              <a:ext cx="3578693" cy="23002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KGS Sampling: 2EZM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Content Placeholder 4" descr="2ezm_animat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600200"/>
            <a:ext cx="6299200" cy="47244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800" dirty="0" smtClean="0">
                <a:latin typeface="Comic Sans MS" pitchFamily="66" charset="0"/>
              </a:rPr>
              <a:t>“Path” from given conformation to sampled conformation closest to target: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Beyond Simulation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39</a:t>
            </a:fld>
            <a:endParaRPr lang="en-US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600200"/>
            <a:ext cx="2428661" cy="121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6"/>
          <p:cNvGrpSpPr/>
          <p:nvPr/>
        </p:nvGrpSpPr>
        <p:grpSpPr>
          <a:xfrm>
            <a:off x="6934200" y="2895600"/>
            <a:ext cx="1600200" cy="1981200"/>
            <a:chOff x="6705600" y="2895600"/>
            <a:chExt cx="1600200" cy="1981200"/>
          </a:xfrm>
        </p:grpSpPr>
        <p:grpSp>
          <p:nvGrpSpPr>
            <p:cNvPr id="3" name="Group 18"/>
            <p:cNvGrpSpPr/>
            <p:nvPr/>
          </p:nvGrpSpPr>
          <p:grpSpPr>
            <a:xfrm>
              <a:off x="6934200" y="3429000"/>
              <a:ext cx="1371600" cy="1447800"/>
              <a:chOff x="914400" y="4495800"/>
              <a:chExt cx="1371600" cy="14478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447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990600" y="4495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752600" y="46482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752600" y="5257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43000" y="5334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371600" y="4876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478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16200000">
                <a:off x="9144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16200000">
                <a:off x="1066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 rot="16200000">
                <a:off x="16764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16200000">
                <a:off x="1752600" y="5715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 rot="16200000">
                <a:off x="1295400" y="5486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16200000">
                <a:off x="2209800" y="5181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9"/>
            <p:cNvGrpSpPr/>
            <p:nvPr/>
          </p:nvGrpSpPr>
          <p:grpSpPr>
            <a:xfrm rot="16200000">
              <a:off x="6743700" y="3390900"/>
              <a:ext cx="1371600" cy="1447800"/>
              <a:chOff x="914400" y="4495800"/>
              <a:chExt cx="1371600" cy="144780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447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990600" y="4495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752600" y="46482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752600" y="5257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43000" y="5334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71600" y="4876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4478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 rot="16200000">
                <a:off x="9144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rot="16200000">
                <a:off x="1066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rot="16200000">
                <a:off x="16764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16200000">
                <a:off x="1752600" y="5715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rot="16200000">
                <a:off x="1295400" y="5486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rot="16200000">
                <a:off x="2209800" y="5181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Down Arrow 33"/>
            <p:cNvSpPr/>
            <p:nvPr/>
          </p:nvSpPr>
          <p:spPr>
            <a:xfrm>
              <a:off x="7315200" y="2895600"/>
              <a:ext cx="228600" cy="304800"/>
            </a:xfrm>
            <a:prstGeom prst="down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Down Arrow 34"/>
          <p:cNvSpPr/>
          <p:nvPr/>
        </p:nvSpPr>
        <p:spPr>
          <a:xfrm>
            <a:off x="7543800" y="5029200"/>
            <a:ext cx="228600" cy="304800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6705600" y="5334000"/>
            <a:ext cx="2057400" cy="1219200"/>
            <a:chOff x="576" y="864"/>
            <a:chExt cx="4416" cy="1968"/>
          </a:xfrm>
          <a:solidFill>
            <a:schemeClr val="bg2"/>
          </a:solidFill>
        </p:grpSpPr>
        <p:cxnSp>
          <p:nvCxnSpPr>
            <p:cNvPr id="37" name="AutoShape 5"/>
            <p:cNvCxnSpPr>
              <a:cxnSpLocks noChangeShapeType="1"/>
              <a:stCxn id="60" idx="6"/>
              <a:endCxn id="55" idx="2"/>
            </p:cNvCxnSpPr>
            <p:nvPr/>
          </p:nvCxnSpPr>
          <p:spPr bwMode="auto">
            <a:xfrm flipH="1" flipV="1">
              <a:off x="2580" y="1200"/>
              <a:ext cx="1176" cy="52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38" name="AutoShape 8"/>
            <p:cNvCxnSpPr>
              <a:cxnSpLocks noChangeShapeType="1"/>
            </p:cNvCxnSpPr>
            <p:nvPr/>
          </p:nvCxnSpPr>
          <p:spPr bwMode="auto">
            <a:xfrm flipH="1">
              <a:off x="2172" y="2302"/>
              <a:ext cx="770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39" name="AutoShape 9"/>
            <p:cNvCxnSpPr>
              <a:cxnSpLocks noChangeShapeType="1"/>
            </p:cNvCxnSpPr>
            <p:nvPr/>
          </p:nvCxnSpPr>
          <p:spPr bwMode="auto">
            <a:xfrm>
              <a:off x="1440" y="1404"/>
              <a:ext cx="206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0" name="AutoShape 10"/>
            <p:cNvCxnSpPr>
              <a:cxnSpLocks noChangeShapeType="1"/>
            </p:cNvCxnSpPr>
            <p:nvPr/>
          </p:nvCxnSpPr>
          <p:spPr bwMode="auto">
            <a:xfrm flipH="1">
              <a:off x="658" y="1390"/>
              <a:ext cx="748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1" name="AutoShape 11"/>
            <p:cNvCxnSpPr>
              <a:cxnSpLocks noChangeShapeType="1"/>
            </p:cNvCxnSpPr>
            <p:nvPr/>
          </p:nvCxnSpPr>
          <p:spPr bwMode="auto">
            <a:xfrm flipH="1" flipV="1">
              <a:off x="658" y="2302"/>
              <a:ext cx="1394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2" name="AutoShape 12"/>
            <p:cNvCxnSpPr>
              <a:cxnSpLocks noChangeShapeType="1"/>
            </p:cNvCxnSpPr>
            <p:nvPr/>
          </p:nvCxnSpPr>
          <p:spPr bwMode="auto">
            <a:xfrm>
              <a:off x="1680" y="2028"/>
              <a:ext cx="432" cy="69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3" name="AutoShape 13"/>
            <p:cNvCxnSpPr>
              <a:cxnSpLocks noChangeShapeType="1"/>
            </p:cNvCxnSpPr>
            <p:nvPr/>
          </p:nvCxnSpPr>
          <p:spPr bwMode="auto">
            <a:xfrm flipV="1">
              <a:off x="1714" y="1246"/>
              <a:ext cx="892" cy="67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4" name="AutoShape 14"/>
            <p:cNvCxnSpPr>
              <a:cxnSpLocks noChangeShapeType="1"/>
            </p:cNvCxnSpPr>
            <p:nvPr/>
          </p:nvCxnSpPr>
          <p:spPr bwMode="auto">
            <a:xfrm flipV="1">
              <a:off x="1500" y="1200"/>
              <a:ext cx="1080" cy="14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5" name="AutoShape 15"/>
            <p:cNvCxnSpPr>
              <a:cxnSpLocks noChangeShapeType="1"/>
            </p:cNvCxnSpPr>
            <p:nvPr/>
          </p:nvCxnSpPr>
          <p:spPr bwMode="auto">
            <a:xfrm>
              <a:off x="1740" y="1968"/>
              <a:ext cx="1176" cy="28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6" name="AutoShape 16"/>
            <p:cNvCxnSpPr>
              <a:cxnSpLocks noChangeShapeType="1"/>
            </p:cNvCxnSpPr>
            <p:nvPr/>
          </p:nvCxnSpPr>
          <p:spPr bwMode="auto">
            <a:xfrm>
              <a:off x="2674" y="1246"/>
              <a:ext cx="336" cy="96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7" name="AutoShape 17"/>
            <p:cNvCxnSpPr>
              <a:cxnSpLocks noChangeShapeType="1"/>
            </p:cNvCxnSpPr>
            <p:nvPr/>
          </p:nvCxnSpPr>
          <p:spPr bwMode="auto">
            <a:xfrm flipH="1" flipV="1">
              <a:off x="3036" y="2256"/>
              <a:ext cx="744" cy="24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8" name="AutoShape 18"/>
            <p:cNvCxnSpPr>
              <a:cxnSpLocks noChangeShapeType="1"/>
            </p:cNvCxnSpPr>
            <p:nvPr/>
          </p:nvCxnSpPr>
          <p:spPr bwMode="auto">
            <a:xfrm flipH="1">
              <a:off x="3010" y="1774"/>
              <a:ext cx="652" cy="43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9" name="AutoShape 19"/>
            <p:cNvCxnSpPr>
              <a:cxnSpLocks noChangeShapeType="1"/>
            </p:cNvCxnSpPr>
            <p:nvPr/>
          </p:nvCxnSpPr>
          <p:spPr bwMode="auto">
            <a:xfrm>
              <a:off x="3730" y="1774"/>
              <a:ext cx="110" cy="66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0" name="AutoShape 20"/>
            <p:cNvCxnSpPr>
              <a:cxnSpLocks noChangeShapeType="1"/>
            </p:cNvCxnSpPr>
            <p:nvPr/>
          </p:nvCxnSpPr>
          <p:spPr bwMode="auto">
            <a:xfrm flipH="1">
              <a:off x="3730" y="958"/>
              <a:ext cx="604" cy="72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1" name="AutoShape 21"/>
            <p:cNvCxnSpPr>
              <a:cxnSpLocks noChangeShapeType="1"/>
            </p:cNvCxnSpPr>
            <p:nvPr/>
          </p:nvCxnSpPr>
          <p:spPr bwMode="auto">
            <a:xfrm flipH="1">
              <a:off x="3874" y="1630"/>
              <a:ext cx="844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2" name="AutoShape 22"/>
            <p:cNvCxnSpPr>
              <a:cxnSpLocks noChangeShapeType="1"/>
            </p:cNvCxnSpPr>
            <p:nvPr/>
          </p:nvCxnSpPr>
          <p:spPr bwMode="auto">
            <a:xfrm flipH="1">
              <a:off x="3900" y="2254"/>
              <a:ext cx="1010" cy="24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3" name="AutoShape 23"/>
            <p:cNvCxnSpPr>
              <a:cxnSpLocks noChangeShapeType="1"/>
            </p:cNvCxnSpPr>
            <p:nvPr/>
          </p:nvCxnSpPr>
          <p:spPr bwMode="auto">
            <a:xfrm flipH="1" flipV="1">
              <a:off x="4786" y="1630"/>
              <a:ext cx="158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4" name="AutoShape 24"/>
            <p:cNvCxnSpPr>
              <a:cxnSpLocks noChangeShapeType="1"/>
            </p:cNvCxnSpPr>
            <p:nvPr/>
          </p:nvCxnSpPr>
          <p:spPr bwMode="auto">
            <a:xfrm flipH="1" flipV="1">
              <a:off x="4402" y="958"/>
              <a:ext cx="316" cy="58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2592" y="1152"/>
              <a:ext cx="96" cy="96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55"/>
            <p:cNvGrpSpPr>
              <a:grpSpLocks/>
            </p:cNvGrpSpPr>
            <p:nvPr/>
          </p:nvGrpSpPr>
          <p:grpSpPr bwMode="auto">
            <a:xfrm>
              <a:off x="576" y="864"/>
              <a:ext cx="4416" cy="1968"/>
              <a:chOff x="528" y="1440"/>
              <a:chExt cx="4416" cy="1968"/>
            </a:xfrm>
            <a:grpFill/>
          </p:grpSpPr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4272" y="1440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1584" y="249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auto">
              <a:xfrm>
                <a:off x="3744" y="302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3600" y="225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2016" y="33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auto">
              <a:xfrm>
                <a:off x="4848" y="273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Oval 62"/>
              <p:cNvSpPr>
                <a:spLocks noChangeArrowheads="1"/>
              </p:cNvSpPr>
              <p:nvPr/>
            </p:nvSpPr>
            <p:spPr bwMode="auto">
              <a:xfrm>
                <a:off x="4656" y="21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>
                <a:off x="2880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Oval 64"/>
              <p:cNvSpPr>
                <a:spLocks noChangeArrowheads="1"/>
              </p:cNvSpPr>
              <p:nvPr/>
            </p:nvSpPr>
            <p:spPr bwMode="auto">
              <a:xfrm>
                <a:off x="528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Oval 65"/>
              <p:cNvSpPr>
                <a:spLocks noChangeArrowheads="1"/>
              </p:cNvSpPr>
              <p:nvPr/>
            </p:nvSpPr>
            <p:spPr bwMode="auto">
              <a:xfrm>
                <a:off x="1344" y="187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6248400" cy="4525963"/>
          </a:xfrm>
        </p:spPr>
        <p:txBody>
          <a:bodyPr/>
          <a:lstStyle/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r>
              <a:rPr lang="en-US" sz="22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Kinematic/Geometric models of proteins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Develop algorithm-friendly models that directly encode dominant energy terms.</a:t>
            </a:r>
            <a:endParaRPr lang="en-US" sz="2400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lvl="1">
              <a:buClr>
                <a:srgbClr val="663300"/>
              </a:buClr>
              <a:buFont typeface="+mj-lt"/>
              <a:buAutoNum type="arabicPeriod"/>
            </a:pPr>
            <a:endParaRPr lang="en-US" sz="3600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r>
              <a:rPr lang="en-US" sz="22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Kino-Geometric Conformational Sampling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Use these models to sample conformations and represent a protein’s folded state by a cloud of points.</a:t>
            </a:r>
            <a:endParaRPr lang="en-US" sz="2400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endParaRPr lang="en-US" sz="36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Graph-Based Models of Protein Motion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Transform a cloud representation into a   </a:t>
            </a:r>
            <a:b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Comic Sans MS" pitchFamily="66" charset="0"/>
              </a:rPr>
              <a:t> motion network representing protein kinetics</a:t>
            </a:r>
            <a:r>
              <a:rPr lang="en-US" sz="2000" dirty="0" smtClean="0">
                <a:latin typeface="Comic Sans MS" pitchFamily="66" charset="0"/>
              </a:rPr>
              <a:t>.</a:t>
            </a:r>
            <a:endParaRPr lang="en-U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accent2"/>
                </a:solidFill>
                <a:latin typeface="Comic Sans MS" pitchFamily="66" charset="0"/>
              </a:rPr>
              <a:t>Protein Folding</a:t>
            </a:r>
          </a:p>
        </p:txBody>
      </p:sp>
      <p:sp>
        <p:nvSpPr>
          <p:cNvPr id="4099" name="Content Placeholder 11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10668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>
                <a:latin typeface="Comic Sans MS" pitchFamily="66" charset="0"/>
              </a:rPr>
              <a:t>	The folded structure is uniquely determined by the protein sequence but is not fully rigid</a:t>
            </a:r>
          </a:p>
        </p:txBody>
      </p:sp>
      <p:sp>
        <p:nvSpPr>
          <p:cNvPr id="4100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E920D6-E73D-4447-B2CA-E4C194CACF7D}" type="slidenum">
              <a:rPr lang="en-US" smtClean="0"/>
              <a:pPr/>
              <a:t>4</a:t>
            </a:fld>
            <a:endParaRPr lang="en-US" smtClean="0"/>
          </a:p>
        </p:txBody>
      </p:sp>
      <p:grpSp>
        <p:nvGrpSpPr>
          <p:cNvPr id="4101" name="Group 12"/>
          <p:cNvGrpSpPr>
            <a:grpSpLocks/>
          </p:cNvGrpSpPr>
          <p:nvPr/>
        </p:nvGrpSpPr>
        <p:grpSpPr bwMode="auto">
          <a:xfrm>
            <a:off x="914400" y="1066800"/>
            <a:ext cx="7239000" cy="2035175"/>
            <a:chOff x="457200" y="1524000"/>
            <a:chExt cx="8382000" cy="2720975"/>
          </a:xfrm>
        </p:grpSpPr>
        <p:pic>
          <p:nvPicPr>
            <p:cNvPr id="4111" name="Picture 5" descr="Prote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0" y="1676400"/>
              <a:ext cx="2743200" cy="256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6"/>
            <p:cNvSpPr txBox="1">
              <a:spLocks noChangeArrowheads="1"/>
            </p:cNvSpPr>
            <p:nvPr/>
          </p:nvSpPr>
          <p:spPr bwMode="auto">
            <a:xfrm>
              <a:off x="1868905" y="2950283"/>
              <a:ext cx="2606348" cy="864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996600"/>
                  </a:solidFill>
                  <a:latin typeface="Comic Sans MS" pitchFamily="66" charset="0"/>
                </a:rPr>
                <a:t>Physiological conditions: </a:t>
              </a:r>
            </a:p>
            <a:p>
              <a:r>
                <a:rPr lang="en-US" sz="1200">
                  <a:solidFill>
                    <a:srgbClr val="996600"/>
                  </a:solidFill>
                  <a:latin typeface="Comic Sans MS" pitchFamily="66" charset="0"/>
                </a:rPr>
                <a:t>aqueous solution, 37°C, pH 7,</a:t>
              </a:r>
            </a:p>
            <a:p>
              <a:r>
                <a:rPr lang="en-US" sz="1200">
                  <a:solidFill>
                    <a:srgbClr val="996600"/>
                  </a:solidFill>
                  <a:latin typeface="Comic Sans MS" pitchFamily="66" charset="0"/>
                </a:rPr>
                <a:t>atmospheric pressure</a:t>
              </a:r>
            </a:p>
          </p:txBody>
        </p:sp>
        <p:sp>
          <p:nvSpPr>
            <p:cNvPr id="4113" name="Line 7"/>
            <p:cNvSpPr>
              <a:spLocks noChangeShapeType="1"/>
            </p:cNvSpPr>
            <p:nvPr/>
          </p:nvSpPr>
          <p:spPr bwMode="auto">
            <a:xfrm flipV="1">
              <a:off x="4572000" y="2362200"/>
              <a:ext cx="0" cy="457200"/>
            </a:xfrm>
            <a:prstGeom prst="line">
              <a:avLst/>
            </a:prstGeom>
            <a:noFill/>
            <a:ln w="9525">
              <a:solidFill>
                <a:srgbClr val="99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114" name="Picture 3" descr="D:\no-backup\presentations\guanajuato-10\folding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1524000"/>
              <a:ext cx="1238250" cy="255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5" name="Picture 4" descr="D:\no-backup\presentations\guanajuato-10\folding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1524000"/>
              <a:ext cx="1343025" cy="255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2058236" y="2818692"/>
              <a:ext cx="2284830" cy="212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886200"/>
            <a:ext cx="4038600" cy="277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334000" y="5715000"/>
            <a:ext cx="2678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2EZM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(HIV-inactivating protein)</a:t>
            </a:r>
            <a:endParaRPr lang="en-US" sz="1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Graph-Based Model: </a:t>
            </a:r>
            <a:b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</a:br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States and Transitions</a:t>
            </a:r>
            <a:endParaRPr lang="en-US" sz="4000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43400"/>
            <a:ext cx="8763000" cy="1096963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State: conformation or conformation set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Transition: probability of going from one state to another (Markov model)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Compact representation of a huge collection of possible motion paths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i="1" dirty="0" smtClean="0">
                <a:latin typeface="+mj-lt"/>
              </a:rPr>
              <a:t>P</a:t>
            </a:r>
            <a:r>
              <a:rPr lang="en-US" sz="2000" i="1" baseline="-25000" dirty="0" smtClean="0">
                <a:latin typeface="+mj-lt"/>
              </a:rPr>
              <a:t>B</a:t>
            </a:r>
            <a:r>
              <a:rPr lang="en-US" sz="2000" dirty="0" smtClean="0">
                <a:latin typeface="+mj-lt"/>
              </a:rPr>
              <a:t>(</a:t>
            </a:r>
            <a:r>
              <a:rPr lang="en-US" sz="2000" i="1" dirty="0" smtClean="0">
                <a:latin typeface="+mj-lt"/>
              </a:rPr>
              <a:t>s</a:t>
            </a:r>
            <a:r>
              <a:rPr lang="en-US" sz="2000" dirty="0" smtClean="0">
                <a:latin typeface="+mj-lt"/>
              </a:rPr>
              <a:t>)</a:t>
            </a:r>
            <a:r>
              <a:rPr lang="en-US" sz="2000" dirty="0" smtClean="0">
                <a:latin typeface="Comic Sans MS" pitchFamily="66" charset="0"/>
              </a:rPr>
              <a:t> = probability that protein reaches </a:t>
            </a:r>
            <a:r>
              <a:rPr lang="en-US" sz="2000" i="1" dirty="0" smtClean="0">
                <a:latin typeface="+mj-lt"/>
              </a:rPr>
              <a:t>B</a:t>
            </a:r>
            <a:r>
              <a:rPr lang="en-US" sz="2000" dirty="0" smtClean="0">
                <a:latin typeface="Comic Sans MS" pitchFamily="66" charset="0"/>
              </a:rPr>
              <a:t> from </a:t>
            </a:r>
            <a:r>
              <a:rPr lang="en-US" sz="2000" i="1" dirty="0" smtClean="0">
                <a:latin typeface="+mj-lt"/>
              </a:rPr>
              <a:t>s</a:t>
            </a:r>
            <a:r>
              <a:rPr lang="en-US" sz="2000" dirty="0" smtClean="0">
                <a:latin typeface="Comic Sans MS" pitchFamily="66" charset="0"/>
              </a:rPr>
              <a:t> before reaching </a:t>
            </a:r>
            <a:r>
              <a:rPr lang="en-US" sz="2000" i="1" dirty="0" smtClean="0"/>
              <a:t>U</a:t>
            </a:r>
          </a:p>
          <a:p>
            <a:pPr>
              <a:buClr>
                <a:schemeClr val="accent6"/>
              </a:buClr>
              <a:buNone/>
            </a:pPr>
            <a:r>
              <a:rPr lang="en-US" sz="2400" i="1" dirty="0" smtClean="0"/>
              <a:t>                                       P</a:t>
            </a:r>
            <a:r>
              <a:rPr lang="en-US" sz="2400" i="1" baseline="-25000" dirty="0" smtClean="0"/>
              <a:t>B</a:t>
            </a:r>
            <a:r>
              <a:rPr lang="en-US" sz="2400" dirty="0" smtClean="0"/>
              <a:t>(</a:t>
            </a:r>
            <a:r>
              <a:rPr lang="en-US" sz="2400" i="1" dirty="0" err="1" smtClean="0"/>
              <a:t>s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) =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sz="2400" i="1" baseline="-25000" dirty="0" err="1" smtClean="0"/>
              <a:t>k</a:t>
            </a:r>
            <a:r>
              <a:rPr lang="en-US" sz="2400" i="1" dirty="0" err="1" smtClean="0"/>
              <a:t>p</a:t>
            </a:r>
            <a:r>
              <a:rPr lang="en-US" sz="2400" i="1" baseline="-25000" dirty="0" err="1" smtClean="0"/>
              <a:t>ik</a:t>
            </a:r>
            <a:r>
              <a:rPr lang="en-US" sz="2400" dirty="0" smtClean="0">
                <a:sym typeface="Symbol"/>
              </a:rPr>
              <a:t></a:t>
            </a:r>
            <a:r>
              <a:rPr lang="en-US" sz="2400" i="1" dirty="0" smtClean="0"/>
              <a:t> P</a:t>
            </a:r>
            <a:r>
              <a:rPr lang="en-US" sz="2400" i="1" baseline="-25000" dirty="0" smtClean="0"/>
              <a:t>B</a:t>
            </a:r>
            <a:r>
              <a:rPr lang="en-US" sz="2400" dirty="0" smtClean="0"/>
              <a:t>(</a:t>
            </a:r>
            <a:r>
              <a:rPr lang="en-US" sz="2400" i="1" dirty="0" err="1" smtClean="0"/>
              <a:t>s</a:t>
            </a:r>
            <a:r>
              <a:rPr lang="en-US" sz="2400" i="1" baseline="-25000" dirty="0" err="1" smtClean="0"/>
              <a:t>k</a:t>
            </a:r>
            <a:r>
              <a:rPr lang="en-US" sz="2400" dirty="0" smtClean="0"/>
              <a:t>) 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00200" y="1447800"/>
            <a:ext cx="5867400" cy="2895600"/>
            <a:chOff x="576" y="864"/>
            <a:chExt cx="4416" cy="1968"/>
          </a:xfrm>
          <a:solidFill>
            <a:schemeClr val="bg2"/>
          </a:solidFill>
        </p:grpSpPr>
        <p:cxnSp>
          <p:nvCxnSpPr>
            <p:cNvPr id="6" name="AutoShape 5"/>
            <p:cNvCxnSpPr>
              <a:cxnSpLocks noChangeShapeType="1"/>
              <a:stCxn id="29" idx="6"/>
              <a:endCxn id="24" idx="2"/>
            </p:cNvCxnSpPr>
            <p:nvPr/>
          </p:nvCxnSpPr>
          <p:spPr bwMode="auto">
            <a:xfrm flipH="1" flipV="1">
              <a:off x="2580" y="1200"/>
              <a:ext cx="1176" cy="52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7" name="AutoShape 8"/>
            <p:cNvCxnSpPr>
              <a:cxnSpLocks noChangeShapeType="1"/>
            </p:cNvCxnSpPr>
            <p:nvPr/>
          </p:nvCxnSpPr>
          <p:spPr bwMode="auto">
            <a:xfrm flipH="1">
              <a:off x="2172" y="2302"/>
              <a:ext cx="770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8" name="AutoShape 9"/>
            <p:cNvCxnSpPr>
              <a:cxnSpLocks noChangeShapeType="1"/>
            </p:cNvCxnSpPr>
            <p:nvPr/>
          </p:nvCxnSpPr>
          <p:spPr bwMode="auto">
            <a:xfrm>
              <a:off x="1440" y="1404"/>
              <a:ext cx="206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9" name="AutoShape 10"/>
            <p:cNvCxnSpPr>
              <a:cxnSpLocks noChangeShapeType="1"/>
            </p:cNvCxnSpPr>
            <p:nvPr/>
          </p:nvCxnSpPr>
          <p:spPr bwMode="auto">
            <a:xfrm flipH="1">
              <a:off x="658" y="1390"/>
              <a:ext cx="748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0" name="AutoShape 11"/>
            <p:cNvCxnSpPr>
              <a:cxnSpLocks noChangeShapeType="1"/>
            </p:cNvCxnSpPr>
            <p:nvPr/>
          </p:nvCxnSpPr>
          <p:spPr bwMode="auto">
            <a:xfrm flipH="1" flipV="1">
              <a:off x="658" y="2302"/>
              <a:ext cx="1394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1" name="AutoShape 12"/>
            <p:cNvCxnSpPr>
              <a:cxnSpLocks noChangeShapeType="1"/>
            </p:cNvCxnSpPr>
            <p:nvPr/>
          </p:nvCxnSpPr>
          <p:spPr bwMode="auto">
            <a:xfrm>
              <a:off x="1680" y="2028"/>
              <a:ext cx="432" cy="69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2" name="AutoShape 13"/>
            <p:cNvCxnSpPr>
              <a:cxnSpLocks noChangeShapeType="1"/>
            </p:cNvCxnSpPr>
            <p:nvPr/>
          </p:nvCxnSpPr>
          <p:spPr bwMode="auto">
            <a:xfrm flipV="1">
              <a:off x="1714" y="1246"/>
              <a:ext cx="892" cy="67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3" name="AutoShape 14"/>
            <p:cNvCxnSpPr>
              <a:cxnSpLocks noChangeShapeType="1"/>
            </p:cNvCxnSpPr>
            <p:nvPr/>
          </p:nvCxnSpPr>
          <p:spPr bwMode="auto">
            <a:xfrm flipV="1">
              <a:off x="1500" y="1200"/>
              <a:ext cx="1080" cy="14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4" name="AutoShape 15"/>
            <p:cNvCxnSpPr>
              <a:cxnSpLocks noChangeShapeType="1"/>
            </p:cNvCxnSpPr>
            <p:nvPr/>
          </p:nvCxnSpPr>
          <p:spPr bwMode="auto">
            <a:xfrm>
              <a:off x="1740" y="1968"/>
              <a:ext cx="1176" cy="28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5" name="AutoShape 16"/>
            <p:cNvCxnSpPr>
              <a:cxnSpLocks noChangeShapeType="1"/>
            </p:cNvCxnSpPr>
            <p:nvPr/>
          </p:nvCxnSpPr>
          <p:spPr bwMode="auto">
            <a:xfrm>
              <a:off x="2674" y="1246"/>
              <a:ext cx="336" cy="96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6" name="AutoShape 17"/>
            <p:cNvCxnSpPr>
              <a:cxnSpLocks noChangeShapeType="1"/>
            </p:cNvCxnSpPr>
            <p:nvPr/>
          </p:nvCxnSpPr>
          <p:spPr bwMode="auto">
            <a:xfrm flipH="1" flipV="1">
              <a:off x="3036" y="2256"/>
              <a:ext cx="744" cy="24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7" name="AutoShape 18"/>
            <p:cNvCxnSpPr>
              <a:cxnSpLocks noChangeShapeType="1"/>
            </p:cNvCxnSpPr>
            <p:nvPr/>
          </p:nvCxnSpPr>
          <p:spPr bwMode="auto">
            <a:xfrm flipH="1">
              <a:off x="3010" y="1774"/>
              <a:ext cx="652" cy="43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8" name="AutoShape 19"/>
            <p:cNvCxnSpPr>
              <a:cxnSpLocks noChangeShapeType="1"/>
            </p:cNvCxnSpPr>
            <p:nvPr/>
          </p:nvCxnSpPr>
          <p:spPr bwMode="auto">
            <a:xfrm>
              <a:off x="3730" y="1774"/>
              <a:ext cx="110" cy="66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19" name="AutoShape 20"/>
            <p:cNvCxnSpPr>
              <a:cxnSpLocks noChangeShapeType="1"/>
            </p:cNvCxnSpPr>
            <p:nvPr/>
          </p:nvCxnSpPr>
          <p:spPr bwMode="auto">
            <a:xfrm flipH="1">
              <a:off x="3730" y="958"/>
              <a:ext cx="604" cy="72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0" name="AutoShape 21"/>
            <p:cNvCxnSpPr>
              <a:cxnSpLocks noChangeShapeType="1"/>
            </p:cNvCxnSpPr>
            <p:nvPr/>
          </p:nvCxnSpPr>
          <p:spPr bwMode="auto">
            <a:xfrm flipH="1">
              <a:off x="3874" y="1630"/>
              <a:ext cx="844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1" name="AutoShape 22"/>
            <p:cNvCxnSpPr>
              <a:cxnSpLocks noChangeShapeType="1"/>
            </p:cNvCxnSpPr>
            <p:nvPr/>
          </p:nvCxnSpPr>
          <p:spPr bwMode="auto">
            <a:xfrm flipH="1">
              <a:off x="3900" y="2254"/>
              <a:ext cx="1010" cy="24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2" name="AutoShape 23"/>
            <p:cNvCxnSpPr>
              <a:cxnSpLocks noChangeShapeType="1"/>
            </p:cNvCxnSpPr>
            <p:nvPr/>
          </p:nvCxnSpPr>
          <p:spPr bwMode="auto">
            <a:xfrm flipH="1" flipV="1">
              <a:off x="4786" y="1630"/>
              <a:ext cx="158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" name="AutoShape 24"/>
            <p:cNvCxnSpPr>
              <a:cxnSpLocks noChangeShapeType="1"/>
            </p:cNvCxnSpPr>
            <p:nvPr/>
          </p:nvCxnSpPr>
          <p:spPr bwMode="auto">
            <a:xfrm flipH="1" flipV="1">
              <a:off x="4402" y="958"/>
              <a:ext cx="316" cy="58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592" y="1152"/>
              <a:ext cx="96" cy="96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5" name="Group 55"/>
            <p:cNvGrpSpPr>
              <a:grpSpLocks/>
            </p:cNvGrpSpPr>
            <p:nvPr/>
          </p:nvGrpSpPr>
          <p:grpSpPr bwMode="auto">
            <a:xfrm>
              <a:off x="576" y="864"/>
              <a:ext cx="4416" cy="1968"/>
              <a:chOff x="528" y="1440"/>
              <a:chExt cx="4416" cy="1968"/>
            </a:xfrm>
            <a:grpFill/>
          </p:grpSpPr>
          <p:sp>
            <p:nvSpPr>
              <p:cNvPr id="26" name="Oval 25"/>
              <p:cNvSpPr>
                <a:spLocks noChangeArrowheads="1"/>
              </p:cNvSpPr>
              <p:nvPr/>
            </p:nvSpPr>
            <p:spPr bwMode="auto">
              <a:xfrm>
                <a:off x="4272" y="1440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1584" y="249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auto">
              <a:xfrm>
                <a:off x="3744" y="302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8"/>
              <p:cNvSpPr>
                <a:spLocks noChangeArrowheads="1"/>
              </p:cNvSpPr>
              <p:nvPr/>
            </p:nvSpPr>
            <p:spPr bwMode="auto">
              <a:xfrm>
                <a:off x="3600" y="225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2016" y="33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4848" y="273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4656" y="21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auto">
              <a:xfrm>
                <a:off x="2880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528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1344" y="187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4648200" y="3505200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A50021"/>
                </a:solidFill>
              </a:rPr>
              <a:t>s</a:t>
            </a:r>
            <a:r>
              <a:rPr lang="en-US" sz="2400" i="1" baseline="-25000" dirty="0" err="1" smtClean="0">
                <a:solidFill>
                  <a:srgbClr val="A50021"/>
                </a:solidFill>
              </a:rPr>
              <a:t>i</a:t>
            </a:r>
            <a:endParaRPr lang="en-US" sz="2400" i="1" baseline="-25000" dirty="0">
              <a:solidFill>
                <a:srgbClr val="A5002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67400" y="243840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A50021"/>
                </a:solidFill>
              </a:rPr>
              <a:t>s</a:t>
            </a:r>
            <a:r>
              <a:rPr lang="en-US" sz="2400" i="1" baseline="-25000" dirty="0" err="1" smtClean="0">
                <a:solidFill>
                  <a:srgbClr val="A50021"/>
                </a:solidFill>
              </a:rPr>
              <a:t>k</a:t>
            </a:r>
            <a:endParaRPr lang="en-US" sz="2400" i="1" baseline="-25000" dirty="0">
              <a:solidFill>
                <a:srgbClr val="A5002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18288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U</a:t>
            </a:r>
            <a:endParaRPr lang="en-US" sz="2400" b="1" i="1" baseline="-25000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62800" y="22098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B</a:t>
            </a:r>
            <a:endParaRPr lang="en-US" sz="2400" b="1" i="1" baseline="-25000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76800" y="2667000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A50021"/>
                </a:solidFill>
              </a:rPr>
              <a:t>p</a:t>
            </a:r>
            <a:r>
              <a:rPr lang="en-US" sz="2400" i="1" baseline="-25000" dirty="0" err="1" smtClean="0">
                <a:solidFill>
                  <a:srgbClr val="A50021"/>
                </a:solidFill>
              </a:rPr>
              <a:t>ik</a:t>
            </a:r>
            <a:endParaRPr lang="en-US" sz="2400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States are conformations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380" name="Content Placeholder 379"/>
          <p:cNvSpPr>
            <a:spLocks noGrp="1"/>
          </p:cNvSpPr>
          <p:nvPr>
            <p:ph idx="1"/>
          </p:nvPr>
        </p:nvSpPr>
        <p:spPr>
          <a:xfrm>
            <a:off x="228600" y="4648200"/>
            <a:ext cx="8610600" cy="1828800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omic Sans MS" pitchFamily="66" charset="0"/>
              </a:rPr>
              <a:t>Sampling distribution can be generated using </a:t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err="1" smtClean="0">
                <a:latin typeface="Comic Sans MS" pitchFamily="66" charset="0"/>
              </a:rPr>
              <a:t>kino</a:t>
            </a:r>
            <a:r>
              <a:rPr lang="en-US" sz="2400" dirty="0" smtClean="0">
                <a:latin typeface="Comic Sans MS" pitchFamily="66" charset="0"/>
              </a:rPr>
              <a:t>-geometric methods, or by sub-sampling many short MD simulation trajectories, or by other methods</a:t>
            </a:r>
          </a:p>
          <a:p>
            <a:pPr>
              <a:buClr>
                <a:schemeClr val="accent6"/>
              </a:buClr>
              <a:buNone/>
            </a:pPr>
            <a:r>
              <a:rPr lang="en-US" sz="2400" dirty="0" smtClean="0"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[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Apaydin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et al., 2003] [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Singhal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et al., 2004]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AB253-00D2-4BC0-A6F2-12E9787CD7D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838200" y="1752600"/>
            <a:ext cx="2827019" cy="2712719"/>
            <a:chOff x="647700" y="2286000"/>
            <a:chExt cx="2827019" cy="2712719"/>
          </a:xfrm>
        </p:grpSpPr>
        <p:grpSp>
          <p:nvGrpSpPr>
            <p:cNvPr id="74" name="Group 73"/>
            <p:cNvGrpSpPr/>
            <p:nvPr/>
          </p:nvGrpSpPr>
          <p:grpSpPr>
            <a:xfrm>
              <a:off x="1295400" y="2286000"/>
              <a:ext cx="883919" cy="883919"/>
              <a:chOff x="1295400" y="2286000"/>
              <a:chExt cx="883919" cy="883919"/>
            </a:xfrm>
          </p:grpSpPr>
          <p:sp>
            <p:nvSpPr>
              <p:cNvPr id="67" name="Oval 66"/>
              <p:cNvSpPr/>
              <p:nvPr/>
            </p:nvSpPr>
            <p:spPr>
              <a:xfrm rot="5400000" flipV="1">
                <a:off x="1295400" y="2286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 rot="5400000" flipV="1">
                <a:off x="1905000" y="24384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 rot="5400000" flipV="1">
                <a:off x="1676400" y="3048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 rot="16200000">
                <a:off x="1447800" y="2438400"/>
                <a:ext cx="655319" cy="807719"/>
                <a:chOff x="1447800" y="2438400"/>
                <a:chExt cx="655319" cy="807719"/>
              </a:xfrm>
            </p:grpSpPr>
            <p:sp>
              <p:nvSpPr>
                <p:cNvPr id="70" name="Oval 69"/>
                <p:cNvSpPr/>
                <p:nvPr/>
              </p:nvSpPr>
              <p:spPr>
                <a:xfrm rot="5400000" flipV="1">
                  <a:off x="14478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 rot="5400000" flipV="1">
                  <a:off x="2057400" y="25908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 rot="5400000" flipV="1">
                  <a:off x="1828800" y="3200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5" name="Group 74"/>
            <p:cNvGrpSpPr/>
            <p:nvPr/>
          </p:nvGrpSpPr>
          <p:grpSpPr>
            <a:xfrm flipH="1">
              <a:off x="1143000" y="3733800"/>
              <a:ext cx="883919" cy="883919"/>
              <a:chOff x="1295400" y="2286000"/>
              <a:chExt cx="883919" cy="883919"/>
            </a:xfrm>
          </p:grpSpPr>
          <p:sp>
            <p:nvSpPr>
              <p:cNvPr id="76" name="Oval 75"/>
              <p:cNvSpPr/>
              <p:nvPr/>
            </p:nvSpPr>
            <p:spPr>
              <a:xfrm rot="5400000" flipV="1">
                <a:off x="1295400" y="2286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 rot="5400000" flipV="1">
                <a:off x="1905000" y="24384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 rot="5400000" flipV="1">
                <a:off x="1676400" y="3048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2"/>
              <p:cNvGrpSpPr/>
              <p:nvPr/>
            </p:nvGrpSpPr>
            <p:grpSpPr>
              <a:xfrm rot="16200000">
                <a:off x="1447800" y="2438400"/>
                <a:ext cx="655319" cy="807719"/>
                <a:chOff x="1447800" y="2438400"/>
                <a:chExt cx="655319" cy="807719"/>
              </a:xfrm>
            </p:grpSpPr>
            <p:sp>
              <p:nvSpPr>
                <p:cNvPr id="80" name="Oval 79"/>
                <p:cNvSpPr/>
                <p:nvPr/>
              </p:nvSpPr>
              <p:spPr>
                <a:xfrm rot="5400000" flipV="1">
                  <a:off x="14478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 rot="5400000" flipV="1">
                  <a:off x="2057400" y="25908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 rot="5400000" flipV="1">
                  <a:off x="1828800" y="3200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 rot="16200000">
              <a:off x="1295400" y="2438400"/>
              <a:ext cx="1036319" cy="2331719"/>
              <a:chOff x="1295400" y="2438400"/>
              <a:chExt cx="1036319" cy="2331719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447800" y="2438400"/>
                <a:ext cx="883919" cy="883919"/>
                <a:chOff x="1295400" y="2286000"/>
                <a:chExt cx="883919" cy="883919"/>
              </a:xfrm>
            </p:grpSpPr>
            <p:sp>
              <p:nvSpPr>
                <p:cNvPr id="84" name="Oval 83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7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88" name="Oval 87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" name="Group 90"/>
              <p:cNvGrpSpPr/>
              <p:nvPr/>
            </p:nvGrpSpPr>
            <p:grpSpPr>
              <a:xfrm flipH="1">
                <a:off x="1295400" y="3886200"/>
                <a:ext cx="883919" cy="883919"/>
                <a:chOff x="1295400" y="2286000"/>
                <a:chExt cx="883919" cy="883919"/>
              </a:xfrm>
            </p:grpSpPr>
            <p:sp>
              <p:nvSpPr>
                <p:cNvPr id="92" name="Oval 91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5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96" name="Oval 95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33" name="Group 132"/>
            <p:cNvGrpSpPr/>
            <p:nvPr/>
          </p:nvGrpSpPr>
          <p:grpSpPr>
            <a:xfrm flipH="1">
              <a:off x="1143000" y="2667000"/>
              <a:ext cx="2331719" cy="2331719"/>
              <a:chOff x="800100" y="2438400"/>
              <a:chExt cx="2331719" cy="2331719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1447800" y="2438400"/>
                <a:ext cx="883919" cy="883919"/>
                <a:chOff x="1295400" y="2286000"/>
                <a:chExt cx="883919" cy="883919"/>
              </a:xfrm>
            </p:grpSpPr>
            <p:sp>
              <p:nvSpPr>
                <p:cNvPr id="101" name="Oval 100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4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105" name="Oval 104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8" name="Group 107"/>
              <p:cNvGrpSpPr/>
              <p:nvPr/>
            </p:nvGrpSpPr>
            <p:grpSpPr>
              <a:xfrm flipH="1">
                <a:off x="1295400" y="3886200"/>
                <a:ext cx="883919" cy="883919"/>
                <a:chOff x="1295400" y="2286000"/>
                <a:chExt cx="883919" cy="883919"/>
              </a:xfrm>
            </p:grpSpPr>
            <p:sp>
              <p:nvSpPr>
                <p:cNvPr id="109" name="Oval 108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2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113" name="Oval 112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6" name="Group 115"/>
              <p:cNvGrpSpPr/>
              <p:nvPr/>
            </p:nvGrpSpPr>
            <p:grpSpPr>
              <a:xfrm rot="16200000">
                <a:off x="1447800" y="2590800"/>
                <a:ext cx="1036319" cy="2331719"/>
                <a:chOff x="1295400" y="2438400"/>
                <a:chExt cx="1036319" cy="2331719"/>
              </a:xfrm>
            </p:grpSpPr>
            <p:grpSp>
              <p:nvGrpSpPr>
                <p:cNvPr id="117" name="Group 82"/>
                <p:cNvGrpSpPr/>
                <p:nvPr/>
              </p:nvGrpSpPr>
              <p:grpSpPr>
                <a:xfrm>
                  <a:off x="1447800" y="2438400"/>
                  <a:ext cx="883919" cy="883919"/>
                  <a:chOff x="1295400" y="2286000"/>
                  <a:chExt cx="883919" cy="883919"/>
                </a:xfrm>
              </p:grpSpPr>
              <p:sp>
                <p:nvSpPr>
                  <p:cNvPr id="126" name="Oval 125"/>
                  <p:cNvSpPr/>
                  <p:nvPr/>
                </p:nvSpPr>
                <p:spPr>
                  <a:xfrm rot="5400000" flipV="1">
                    <a:off x="1295400" y="2286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Oval 126"/>
                  <p:cNvSpPr/>
                  <p:nvPr/>
                </p:nvSpPr>
                <p:spPr>
                  <a:xfrm rot="5400000" flipV="1">
                    <a:off x="19050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Oval 127"/>
                  <p:cNvSpPr/>
                  <p:nvPr/>
                </p:nvSpPr>
                <p:spPr>
                  <a:xfrm rot="5400000" flipV="1">
                    <a:off x="1676400" y="3048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9" name="Group 72"/>
                  <p:cNvGrpSpPr/>
                  <p:nvPr/>
                </p:nvGrpSpPr>
                <p:grpSpPr>
                  <a:xfrm rot="16200000">
                    <a:off x="1447800" y="2438400"/>
                    <a:ext cx="655319" cy="807719"/>
                    <a:chOff x="1447800" y="2438400"/>
                    <a:chExt cx="655319" cy="807719"/>
                  </a:xfrm>
                </p:grpSpPr>
                <p:sp>
                  <p:nvSpPr>
                    <p:cNvPr id="130" name="Oval 129"/>
                    <p:cNvSpPr/>
                    <p:nvPr/>
                  </p:nvSpPr>
                  <p:spPr>
                    <a:xfrm rot="5400000" flipV="1">
                      <a:off x="1447800" y="2438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" name="Oval 130"/>
                    <p:cNvSpPr/>
                    <p:nvPr/>
                  </p:nvSpPr>
                  <p:spPr>
                    <a:xfrm rot="5400000" flipV="1">
                      <a:off x="2057400" y="25908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" name="Oval 131"/>
                    <p:cNvSpPr/>
                    <p:nvPr/>
                  </p:nvSpPr>
                  <p:spPr>
                    <a:xfrm rot="5400000" flipV="1">
                      <a:off x="1828800" y="3200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8" name="Group 90"/>
                <p:cNvGrpSpPr/>
                <p:nvPr/>
              </p:nvGrpSpPr>
              <p:grpSpPr>
                <a:xfrm flipH="1">
                  <a:off x="1295400" y="3886200"/>
                  <a:ext cx="883919" cy="883919"/>
                  <a:chOff x="1295400" y="2286000"/>
                  <a:chExt cx="883919" cy="883919"/>
                </a:xfrm>
              </p:grpSpPr>
              <p:sp>
                <p:nvSpPr>
                  <p:cNvPr id="119" name="Oval 118"/>
                  <p:cNvSpPr/>
                  <p:nvPr/>
                </p:nvSpPr>
                <p:spPr>
                  <a:xfrm rot="5400000" flipV="1">
                    <a:off x="1295400" y="2286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>
                  <a:xfrm rot="5400000" flipV="1">
                    <a:off x="19050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>
                  <a:xfrm rot="5400000" flipV="1">
                    <a:off x="1676400" y="3048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2" name="Group 72"/>
                  <p:cNvGrpSpPr/>
                  <p:nvPr/>
                </p:nvGrpSpPr>
                <p:grpSpPr>
                  <a:xfrm rot="16200000">
                    <a:off x="1447800" y="2438400"/>
                    <a:ext cx="655319" cy="807719"/>
                    <a:chOff x="1447800" y="2438400"/>
                    <a:chExt cx="655319" cy="807719"/>
                  </a:xfrm>
                </p:grpSpPr>
                <p:sp>
                  <p:nvSpPr>
                    <p:cNvPr id="123" name="Oval 122"/>
                    <p:cNvSpPr/>
                    <p:nvPr/>
                  </p:nvSpPr>
                  <p:spPr>
                    <a:xfrm rot="5400000" flipV="1">
                      <a:off x="1447800" y="2438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" name="Oval 123"/>
                    <p:cNvSpPr/>
                    <p:nvPr/>
                  </p:nvSpPr>
                  <p:spPr>
                    <a:xfrm rot="5400000" flipV="1">
                      <a:off x="2057400" y="25908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" name="Oval 124"/>
                    <p:cNvSpPr/>
                    <p:nvPr/>
                  </p:nvSpPr>
                  <p:spPr>
                    <a:xfrm rot="5400000" flipV="1">
                      <a:off x="1828800" y="3200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135" name="Group 134"/>
          <p:cNvGrpSpPr/>
          <p:nvPr/>
        </p:nvGrpSpPr>
        <p:grpSpPr>
          <a:xfrm>
            <a:off x="5486400" y="1752600"/>
            <a:ext cx="2827019" cy="2712719"/>
            <a:chOff x="647700" y="2286000"/>
            <a:chExt cx="2827019" cy="2712719"/>
          </a:xfrm>
        </p:grpSpPr>
        <p:grpSp>
          <p:nvGrpSpPr>
            <p:cNvPr id="136" name="Group 73"/>
            <p:cNvGrpSpPr/>
            <p:nvPr/>
          </p:nvGrpSpPr>
          <p:grpSpPr>
            <a:xfrm>
              <a:off x="1295400" y="2286000"/>
              <a:ext cx="883919" cy="883919"/>
              <a:chOff x="1295400" y="2286000"/>
              <a:chExt cx="883919" cy="883919"/>
            </a:xfrm>
          </p:grpSpPr>
          <p:sp>
            <p:nvSpPr>
              <p:cNvPr id="196" name="Oval 195"/>
              <p:cNvSpPr/>
              <p:nvPr/>
            </p:nvSpPr>
            <p:spPr>
              <a:xfrm rot="5400000" flipV="1">
                <a:off x="1295400" y="2286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 rot="5400000" flipV="1">
                <a:off x="1905000" y="24384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 rot="5400000" flipV="1">
                <a:off x="1676400" y="3048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9" name="Group 72"/>
              <p:cNvGrpSpPr/>
              <p:nvPr/>
            </p:nvGrpSpPr>
            <p:grpSpPr>
              <a:xfrm rot="16200000">
                <a:off x="1447800" y="2438400"/>
                <a:ext cx="655319" cy="807719"/>
                <a:chOff x="1447800" y="2438400"/>
                <a:chExt cx="655319" cy="807719"/>
              </a:xfrm>
            </p:grpSpPr>
            <p:sp>
              <p:nvSpPr>
                <p:cNvPr id="200" name="Oval 199"/>
                <p:cNvSpPr/>
                <p:nvPr/>
              </p:nvSpPr>
              <p:spPr>
                <a:xfrm rot="5400000" flipV="1">
                  <a:off x="14478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 rot="5400000" flipV="1">
                  <a:off x="2057400" y="25908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Oval 201"/>
                <p:cNvSpPr/>
                <p:nvPr/>
              </p:nvSpPr>
              <p:spPr>
                <a:xfrm rot="5400000" flipV="1">
                  <a:off x="1828800" y="3200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7" name="Group 74"/>
            <p:cNvGrpSpPr/>
            <p:nvPr/>
          </p:nvGrpSpPr>
          <p:grpSpPr>
            <a:xfrm flipH="1">
              <a:off x="1143000" y="3733800"/>
              <a:ext cx="883919" cy="883919"/>
              <a:chOff x="1295400" y="2286000"/>
              <a:chExt cx="883919" cy="883919"/>
            </a:xfrm>
          </p:grpSpPr>
          <p:sp>
            <p:nvSpPr>
              <p:cNvPr id="189" name="Oval 188"/>
              <p:cNvSpPr/>
              <p:nvPr/>
            </p:nvSpPr>
            <p:spPr>
              <a:xfrm rot="5400000" flipV="1">
                <a:off x="1295400" y="2286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 rot="5400000" flipV="1">
                <a:off x="1905000" y="24384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 rot="5400000" flipV="1">
                <a:off x="1676400" y="3048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2" name="Group 72"/>
              <p:cNvGrpSpPr/>
              <p:nvPr/>
            </p:nvGrpSpPr>
            <p:grpSpPr>
              <a:xfrm rot="16200000">
                <a:off x="1447800" y="2438400"/>
                <a:ext cx="655319" cy="807719"/>
                <a:chOff x="1447800" y="2438400"/>
                <a:chExt cx="655319" cy="807719"/>
              </a:xfrm>
            </p:grpSpPr>
            <p:sp>
              <p:nvSpPr>
                <p:cNvPr id="193" name="Oval 192"/>
                <p:cNvSpPr/>
                <p:nvPr/>
              </p:nvSpPr>
              <p:spPr>
                <a:xfrm rot="5400000" flipV="1">
                  <a:off x="14478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 rot="5400000" flipV="1">
                  <a:off x="2057400" y="25908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 rot="5400000" flipV="1">
                  <a:off x="1828800" y="3200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8" name="Group 98"/>
            <p:cNvGrpSpPr/>
            <p:nvPr/>
          </p:nvGrpSpPr>
          <p:grpSpPr>
            <a:xfrm rot="16200000">
              <a:off x="1295400" y="2438400"/>
              <a:ext cx="1036319" cy="2331719"/>
              <a:chOff x="1295400" y="2438400"/>
              <a:chExt cx="1036319" cy="2331719"/>
            </a:xfrm>
          </p:grpSpPr>
          <p:grpSp>
            <p:nvGrpSpPr>
              <p:cNvPr id="173" name="Group 82"/>
              <p:cNvGrpSpPr/>
              <p:nvPr/>
            </p:nvGrpSpPr>
            <p:grpSpPr>
              <a:xfrm>
                <a:off x="1447800" y="2438400"/>
                <a:ext cx="883919" cy="883919"/>
                <a:chOff x="1295400" y="2286000"/>
                <a:chExt cx="883919" cy="883919"/>
              </a:xfrm>
            </p:grpSpPr>
            <p:sp>
              <p:nvSpPr>
                <p:cNvPr id="182" name="Oval 181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5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186" name="Oval 185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7" name="Oval 186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90"/>
              <p:cNvGrpSpPr/>
              <p:nvPr/>
            </p:nvGrpSpPr>
            <p:grpSpPr>
              <a:xfrm flipH="1">
                <a:off x="1295400" y="3886200"/>
                <a:ext cx="883919" cy="883919"/>
                <a:chOff x="1295400" y="2286000"/>
                <a:chExt cx="883919" cy="883919"/>
              </a:xfrm>
            </p:grpSpPr>
            <p:sp>
              <p:nvSpPr>
                <p:cNvPr id="175" name="Oval 174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8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179" name="Oval 178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Oval 179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Oval 180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39" name="Group 132"/>
            <p:cNvGrpSpPr/>
            <p:nvPr/>
          </p:nvGrpSpPr>
          <p:grpSpPr>
            <a:xfrm flipH="1">
              <a:off x="1143000" y="2667000"/>
              <a:ext cx="2331719" cy="2331719"/>
              <a:chOff x="800100" y="2438400"/>
              <a:chExt cx="2331719" cy="2331719"/>
            </a:xfrm>
          </p:grpSpPr>
          <p:grpSp>
            <p:nvGrpSpPr>
              <p:cNvPr id="140" name="Group 99"/>
              <p:cNvGrpSpPr/>
              <p:nvPr/>
            </p:nvGrpSpPr>
            <p:grpSpPr>
              <a:xfrm>
                <a:off x="1447800" y="2438400"/>
                <a:ext cx="883919" cy="883919"/>
                <a:chOff x="1295400" y="2286000"/>
                <a:chExt cx="883919" cy="883919"/>
              </a:xfrm>
            </p:grpSpPr>
            <p:sp>
              <p:nvSpPr>
                <p:cNvPr id="166" name="Oval 165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9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170" name="Oval 169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Oval 170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Oval 171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1" name="Group 107"/>
              <p:cNvGrpSpPr/>
              <p:nvPr/>
            </p:nvGrpSpPr>
            <p:grpSpPr>
              <a:xfrm flipH="1">
                <a:off x="1295400" y="3886200"/>
                <a:ext cx="883919" cy="883919"/>
                <a:chOff x="1295400" y="2286000"/>
                <a:chExt cx="883919" cy="883919"/>
              </a:xfrm>
            </p:grpSpPr>
            <p:sp>
              <p:nvSpPr>
                <p:cNvPr id="159" name="Oval 158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2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163" name="Oval 162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Oval 163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Oval 164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2" name="Group 115"/>
              <p:cNvGrpSpPr/>
              <p:nvPr/>
            </p:nvGrpSpPr>
            <p:grpSpPr>
              <a:xfrm rot="16200000">
                <a:off x="1447800" y="2590800"/>
                <a:ext cx="1036319" cy="2331719"/>
                <a:chOff x="1295400" y="2438400"/>
                <a:chExt cx="1036319" cy="2331719"/>
              </a:xfrm>
            </p:grpSpPr>
            <p:grpSp>
              <p:nvGrpSpPr>
                <p:cNvPr id="143" name="Group 82"/>
                <p:cNvGrpSpPr/>
                <p:nvPr/>
              </p:nvGrpSpPr>
              <p:grpSpPr>
                <a:xfrm>
                  <a:off x="1447800" y="2438400"/>
                  <a:ext cx="883919" cy="883919"/>
                  <a:chOff x="1295400" y="2286000"/>
                  <a:chExt cx="883919" cy="883919"/>
                </a:xfrm>
              </p:grpSpPr>
              <p:sp>
                <p:nvSpPr>
                  <p:cNvPr id="152" name="Oval 151"/>
                  <p:cNvSpPr/>
                  <p:nvPr/>
                </p:nvSpPr>
                <p:spPr>
                  <a:xfrm rot="5400000" flipV="1">
                    <a:off x="1295400" y="2286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 rot="5400000" flipV="1">
                    <a:off x="19050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Oval 153"/>
                  <p:cNvSpPr/>
                  <p:nvPr/>
                </p:nvSpPr>
                <p:spPr>
                  <a:xfrm rot="5400000" flipV="1">
                    <a:off x="1676400" y="3048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55" name="Group 72"/>
                  <p:cNvGrpSpPr/>
                  <p:nvPr/>
                </p:nvGrpSpPr>
                <p:grpSpPr>
                  <a:xfrm rot="16200000">
                    <a:off x="1447800" y="2438400"/>
                    <a:ext cx="655319" cy="807719"/>
                    <a:chOff x="1447800" y="2438400"/>
                    <a:chExt cx="655319" cy="807719"/>
                  </a:xfrm>
                </p:grpSpPr>
                <p:sp>
                  <p:nvSpPr>
                    <p:cNvPr id="156" name="Oval 155"/>
                    <p:cNvSpPr/>
                    <p:nvPr/>
                  </p:nvSpPr>
                  <p:spPr>
                    <a:xfrm rot="5400000" flipV="1">
                      <a:off x="1447800" y="2438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 rot="5400000" flipV="1">
                      <a:off x="2057400" y="25908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" name="Oval 157"/>
                    <p:cNvSpPr/>
                    <p:nvPr/>
                  </p:nvSpPr>
                  <p:spPr>
                    <a:xfrm rot="5400000" flipV="1">
                      <a:off x="1828800" y="3200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4" name="Group 90"/>
                <p:cNvGrpSpPr/>
                <p:nvPr/>
              </p:nvGrpSpPr>
              <p:grpSpPr>
                <a:xfrm flipH="1">
                  <a:off x="1295400" y="3886200"/>
                  <a:ext cx="883919" cy="883919"/>
                  <a:chOff x="1295400" y="2286000"/>
                  <a:chExt cx="883919" cy="883919"/>
                </a:xfrm>
              </p:grpSpPr>
              <p:sp>
                <p:nvSpPr>
                  <p:cNvPr id="145" name="Oval 144"/>
                  <p:cNvSpPr/>
                  <p:nvPr/>
                </p:nvSpPr>
                <p:spPr>
                  <a:xfrm rot="5400000" flipV="1">
                    <a:off x="1295400" y="2286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 rot="5400000" flipV="1">
                    <a:off x="19050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Oval 146"/>
                  <p:cNvSpPr/>
                  <p:nvPr/>
                </p:nvSpPr>
                <p:spPr>
                  <a:xfrm rot="5400000" flipV="1">
                    <a:off x="1676400" y="3048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72"/>
                  <p:cNvGrpSpPr/>
                  <p:nvPr/>
                </p:nvGrpSpPr>
                <p:grpSpPr>
                  <a:xfrm rot="16200000">
                    <a:off x="1447800" y="2438400"/>
                    <a:ext cx="655319" cy="807719"/>
                    <a:chOff x="1447800" y="2438400"/>
                    <a:chExt cx="655319" cy="807719"/>
                  </a:xfrm>
                </p:grpSpPr>
                <p:sp>
                  <p:nvSpPr>
                    <p:cNvPr id="149" name="Oval 148"/>
                    <p:cNvSpPr/>
                    <p:nvPr/>
                  </p:nvSpPr>
                  <p:spPr>
                    <a:xfrm rot="5400000" flipV="1">
                      <a:off x="1447800" y="2438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" name="Oval 149"/>
                    <p:cNvSpPr/>
                    <p:nvPr/>
                  </p:nvSpPr>
                  <p:spPr>
                    <a:xfrm rot="5400000" flipV="1">
                      <a:off x="2057400" y="25908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 rot="5400000" flipV="1">
                      <a:off x="1828800" y="3200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cxnSp>
        <p:nvCxnSpPr>
          <p:cNvPr id="208" name="Straight Connector 207"/>
          <p:cNvCxnSpPr/>
          <p:nvPr/>
        </p:nvCxnSpPr>
        <p:spPr>
          <a:xfrm>
            <a:off x="6172200" y="1781175"/>
            <a:ext cx="595313" cy="1428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>
            <a:off x="6172200" y="1795463"/>
            <a:ext cx="204788" cy="2190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V="1">
            <a:off x="6376987" y="1943100"/>
            <a:ext cx="381001" cy="666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748462" y="1924050"/>
            <a:ext cx="904876" cy="23812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V="1">
            <a:off x="7005638" y="2162175"/>
            <a:ext cx="609600" cy="71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6372225" y="2014537"/>
            <a:ext cx="619125" cy="2000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6781800" y="1914525"/>
            <a:ext cx="228600" cy="32861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7019925" y="2257425"/>
            <a:ext cx="419100" cy="128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548437" y="2405063"/>
            <a:ext cx="852488" cy="12858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238875" y="2024062"/>
            <a:ext cx="138113" cy="60007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6243638" y="2538413"/>
            <a:ext cx="309562" cy="8096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>
            <a:off x="5648325" y="2809875"/>
            <a:ext cx="614363" cy="2190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6262687" y="3038475"/>
            <a:ext cx="581026" cy="8572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>
            <a:off x="5676900" y="2586038"/>
            <a:ext cx="266700" cy="20002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953250" y="2733675"/>
            <a:ext cx="238125" cy="2286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962775" y="2743200"/>
            <a:ext cx="309563" cy="1809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6962775" y="2724150"/>
            <a:ext cx="604838" cy="25241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6810375" y="2609850"/>
            <a:ext cx="985838" cy="1952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6791325" y="2609850"/>
            <a:ext cx="171450" cy="1143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6529388" y="2538412"/>
            <a:ext cx="295275" cy="809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V="1">
            <a:off x="5972175" y="2533650"/>
            <a:ext cx="533400" cy="523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6629400" y="3352800"/>
            <a:ext cx="48101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5948362" y="2581275"/>
            <a:ext cx="333376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5672138" y="2828925"/>
            <a:ext cx="90487" cy="36671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6581775" y="3448050"/>
            <a:ext cx="390525" cy="1571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 flipV="1">
            <a:off x="5505450" y="3443288"/>
            <a:ext cx="485775" cy="24288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5734050" y="3195638"/>
            <a:ext cx="595313" cy="1428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5505450" y="3424237"/>
            <a:ext cx="590550" cy="809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V="1">
            <a:off x="6005513" y="3048000"/>
            <a:ext cx="261937" cy="1428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flipV="1">
            <a:off x="6457950" y="3733800"/>
            <a:ext cx="247650" cy="2571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V="1">
            <a:off x="6353175" y="3719513"/>
            <a:ext cx="361950" cy="21907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6515100" y="2547938"/>
            <a:ext cx="338138" cy="55721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V="1">
            <a:off x="6086475" y="3467100"/>
            <a:ext cx="528638" cy="381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V="1">
            <a:off x="6000750" y="3500438"/>
            <a:ext cx="71438" cy="17145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5972175" y="3681413"/>
            <a:ext cx="438150" cy="2667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229350" y="3386138"/>
            <a:ext cx="390525" cy="762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6343650" y="3348037"/>
            <a:ext cx="271463" cy="10477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 flipH="1" flipV="1">
            <a:off x="5762625" y="3186112"/>
            <a:ext cx="261938" cy="95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flipH="1">
            <a:off x="5524500" y="3190875"/>
            <a:ext cx="209550" cy="24288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V="1">
            <a:off x="6081713" y="3395663"/>
            <a:ext cx="138112" cy="10001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V="1">
            <a:off x="6210300" y="3352800"/>
            <a:ext cx="119063" cy="1905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6305550" y="3328988"/>
            <a:ext cx="323850" cy="1905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7567612" y="3771900"/>
            <a:ext cx="223838" cy="2809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7558088" y="3771900"/>
            <a:ext cx="719137" cy="428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8043862" y="3552825"/>
            <a:ext cx="257176" cy="2571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7515225" y="3409950"/>
            <a:ext cx="542925" cy="1571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7458075" y="3714750"/>
            <a:ext cx="119063" cy="4762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7410450" y="3571875"/>
            <a:ext cx="57150" cy="1666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V="1">
            <a:off x="7286625" y="2819400"/>
            <a:ext cx="523875" cy="9048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flipH="1">
            <a:off x="7429500" y="3409950"/>
            <a:ext cx="100012" cy="1571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7096125" y="3333750"/>
            <a:ext cx="447675" cy="10001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634162" y="3452813"/>
            <a:ext cx="66676" cy="2667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flipV="1">
            <a:off x="6686550" y="3614738"/>
            <a:ext cx="266700" cy="9524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V="1">
            <a:off x="6753225" y="3843338"/>
            <a:ext cx="428625" cy="22383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6677025" y="3724275"/>
            <a:ext cx="523875" cy="1190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6453187" y="3995737"/>
            <a:ext cx="319088" cy="6191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6357938" y="3943350"/>
            <a:ext cx="114300" cy="4762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7553325" y="2990850"/>
            <a:ext cx="166688" cy="1047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>
            <a:off x="7805738" y="2805114"/>
            <a:ext cx="42862" cy="1666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7243762" y="2924175"/>
            <a:ext cx="323851" cy="809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>
            <a:off x="7167562" y="2962275"/>
            <a:ext cx="371476" cy="4714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>
            <a:off x="7177087" y="2976562"/>
            <a:ext cx="552451" cy="14287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7748588" y="3109912"/>
            <a:ext cx="381000" cy="904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7829550" y="2957512"/>
            <a:ext cx="333375" cy="22860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 flipH="1">
            <a:off x="8062913" y="3205163"/>
            <a:ext cx="66674" cy="36671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8134350" y="3200400"/>
            <a:ext cx="171450" cy="61436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V="1">
            <a:off x="7548563" y="3214688"/>
            <a:ext cx="585787" cy="1905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flipV="1">
            <a:off x="7786687" y="3805238"/>
            <a:ext cx="504826" cy="25241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6819900" y="3209925"/>
            <a:ext cx="309563" cy="1428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>
            <a:off x="7396162" y="2376488"/>
            <a:ext cx="419101" cy="42386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 flipH="1">
            <a:off x="6972300" y="3352800"/>
            <a:ext cx="157163" cy="2428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/>
          <p:nvPr/>
        </p:nvCxnSpPr>
        <p:spPr>
          <a:xfrm>
            <a:off x="6858000" y="3105150"/>
            <a:ext cx="276225" cy="24765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>
            <a:off x="6843713" y="3119438"/>
            <a:ext cx="4763" cy="10953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/>
          <p:nvPr/>
        </p:nvCxnSpPr>
        <p:spPr>
          <a:xfrm flipH="1" flipV="1">
            <a:off x="6786562" y="4062414"/>
            <a:ext cx="261938" cy="40481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/>
        </p:nvCxnSpPr>
        <p:spPr>
          <a:xfrm flipV="1">
            <a:off x="7043738" y="4376738"/>
            <a:ext cx="309562" cy="7620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 flipV="1">
            <a:off x="7038975" y="3862388"/>
            <a:ext cx="166688" cy="58578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>
            <a:off x="7177087" y="3857626"/>
            <a:ext cx="609601" cy="21431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flipV="1">
            <a:off x="7329488" y="4076700"/>
            <a:ext cx="471487" cy="30480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Right Arrow 378"/>
          <p:cNvSpPr/>
          <p:nvPr/>
        </p:nvSpPr>
        <p:spPr>
          <a:xfrm>
            <a:off x="4267200" y="2971800"/>
            <a:ext cx="609600" cy="2286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Freeform 291"/>
          <p:cNvSpPr/>
          <p:nvPr/>
        </p:nvSpPr>
        <p:spPr>
          <a:xfrm>
            <a:off x="3048000" y="3437965"/>
            <a:ext cx="813547" cy="728382"/>
          </a:xfrm>
          <a:custGeom>
            <a:avLst/>
            <a:gdLst>
              <a:gd name="connsiteX0" fmla="*/ 327212 w 813547"/>
              <a:gd name="connsiteY0" fmla="*/ 44823 h 728382"/>
              <a:gd name="connsiteX1" fmla="*/ 85165 w 813547"/>
              <a:gd name="connsiteY1" fmla="*/ 407894 h 728382"/>
              <a:gd name="connsiteX2" fmla="*/ 17929 w 813547"/>
              <a:gd name="connsiteY2" fmla="*/ 582706 h 728382"/>
              <a:gd name="connsiteX3" fmla="*/ 192741 w 813547"/>
              <a:gd name="connsiteY3" fmla="*/ 717176 h 728382"/>
              <a:gd name="connsiteX4" fmla="*/ 744071 w 813547"/>
              <a:gd name="connsiteY4" fmla="*/ 515470 h 728382"/>
              <a:gd name="connsiteX5" fmla="*/ 609600 w 813547"/>
              <a:gd name="connsiteY5" fmla="*/ 138953 h 728382"/>
              <a:gd name="connsiteX6" fmla="*/ 327212 w 813547"/>
              <a:gd name="connsiteY6" fmla="*/ 44823 h 72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547" h="728382">
                <a:moveTo>
                  <a:pt x="327212" y="44823"/>
                </a:moveTo>
                <a:cubicBezTo>
                  <a:pt x="239806" y="89646"/>
                  <a:pt x="136712" y="318247"/>
                  <a:pt x="85165" y="407894"/>
                </a:cubicBezTo>
                <a:cubicBezTo>
                  <a:pt x="33618" y="497541"/>
                  <a:pt x="0" y="531159"/>
                  <a:pt x="17929" y="582706"/>
                </a:cubicBezTo>
                <a:cubicBezTo>
                  <a:pt x="35858" y="634253"/>
                  <a:pt x="71717" y="728382"/>
                  <a:pt x="192741" y="717176"/>
                </a:cubicBezTo>
                <a:cubicBezTo>
                  <a:pt x="313765" y="705970"/>
                  <a:pt x="674595" y="611840"/>
                  <a:pt x="744071" y="515470"/>
                </a:cubicBezTo>
                <a:cubicBezTo>
                  <a:pt x="813547" y="419100"/>
                  <a:pt x="676835" y="224118"/>
                  <a:pt x="609600" y="138953"/>
                </a:cubicBezTo>
                <a:cubicBezTo>
                  <a:pt x="542365" y="53788"/>
                  <a:pt x="414618" y="0"/>
                  <a:pt x="327212" y="44823"/>
                </a:cubicBezTo>
                <a:close/>
              </a:path>
            </a:pathLst>
          </a:custGeom>
          <a:solidFill>
            <a:srgbClr val="E2E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Freeform 290"/>
          <p:cNvSpPr/>
          <p:nvPr/>
        </p:nvSpPr>
        <p:spPr>
          <a:xfrm>
            <a:off x="1615888" y="2978523"/>
            <a:ext cx="1461247" cy="1248335"/>
          </a:xfrm>
          <a:custGeom>
            <a:avLst/>
            <a:gdLst>
              <a:gd name="connsiteX0" fmla="*/ 495300 w 1461247"/>
              <a:gd name="connsiteY0" fmla="*/ 60512 h 1248335"/>
              <a:gd name="connsiteX1" fmla="*/ 239806 w 1461247"/>
              <a:gd name="connsiteY1" fmla="*/ 369795 h 1248335"/>
              <a:gd name="connsiteX2" fmla="*/ 266700 w 1461247"/>
              <a:gd name="connsiteY2" fmla="*/ 705971 h 1248335"/>
              <a:gd name="connsiteX3" fmla="*/ 64994 w 1461247"/>
              <a:gd name="connsiteY3" fmla="*/ 867336 h 1248335"/>
              <a:gd name="connsiteX4" fmla="*/ 64994 w 1461247"/>
              <a:gd name="connsiteY4" fmla="*/ 1055595 h 1248335"/>
              <a:gd name="connsiteX5" fmla="*/ 454959 w 1461247"/>
              <a:gd name="connsiteY5" fmla="*/ 1230406 h 1248335"/>
              <a:gd name="connsiteX6" fmla="*/ 1275230 w 1461247"/>
              <a:gd name="connsiteY6" fmla="*/ 948018 h 1248335"/>
              <a:gd name="connsiteX7" fmla="*/ 1409700 w 1461247"/>
              <a:gd name="connsiteY7" fmla="*/ 826995 h 1248335"/>
              <a:gd name="connsiteX8" fmla="*/ 1409700 w 1461247"/>
              <a:gd name="connsiteY8" fmla="*/ 396689 h 1248335"/>
              <a:gd name="connsiteX9" fmla="*/ 1100418 w 1461247"/>
              <a:gd name="connsiteY9" fmla="*/ 262218 h 1248335"/>
              <a:gd name="connsiteX10" fmla="*/ 683559 w 1461247"/>
              <a:gd name="connsiteY10" fmla="*/ 33618 h 1248335"/>
              <a:gd name="connsiteX11" fmla="*/ 575983 w 1461247"/>
              <a:gd name="connsiteY11" fmla="*/ 60512 h 1248335"/>
              <a:gd name="connsiteX12" fmla="*/ 495300 w 1461247"/>
              <a:gd name="connsiteY12" fmla="*/ 60512 h 124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61247" h="1248335">
                <a:moveTo>
                  <a:pt x="495300" y="60512"/>
                </a:moveTo>
                <a:cubicBezTo>
                  <a:pt x="439271" y="112059"/>
                  <a:pt x="277906" y="262219"/>
                  <a:pt x="239806" y="369795"/>
                </a:cubicBezTo>
                <a:cubicBezTo>
                  <a:pt x="201706" y="477371"/>
                  <a:pt x="295835" y="623048"/>
                  <a:pt x="266700" y="705971"/>
                </a:cubicBezTo>
                <a:cubicBezTo>
                  <a:pt x="237565" y="788894"/>
                  <a:pt x="98612" y="809065"/>
                  <a:pt x="64994" y="867336"/>
                </a:cubicBezTo>
                <a:cubicBezTo>
                  <a:pt x="31376" y="925607"/>
                  <a:pt x="0" y="995083"/>
                  <a:pt x="64994" y="1055595"/>
                </a:cubicBezTo>
                <a:cubicBezTo>
                  <a:pt x="129988" y="1116107"/>
                  <a:pt x="253253" y="1248335"/>
                  <a:pt x="454959" y="1230406"/>
                </a:cubicBezTo>
                <a:cubicBezTo>
                  <a:pt x="656665" y="1212477"/>
                  <a:pt x="1116107" y="1015253"/>
                  <a:pt x="1275230" y="948018"/>
                </a:cubicBezTo>
                <a:cubicBezTo>
                  <a:pt x="1434353" y="880783"/>
                  <a:pt x="1387288" y="918883"/>
                  <a:pt x="1409700" y="826995"/>
                </a:cubicBezTo>
                <a:cubicBezTo>
                  <a:pt x="1432112" y="735107"/>
                  <a:pt x="1461247" y="490819"/>
                  <a:pt x="1409700" y="396689"/>
                </a:cubicBezTo>
                <a:cubicBezTo>
                  <a:pt x="1358153" y="302560"/>
                  <a:pt x="1221441" y="322730"/>
                  <a:pt x="1100418" y="262218"/>
                </a:cubicBezTo>
                <a:cubicBezTo>
                  <a:pt x="979395" y="201706"/>
                  <a:pt x="770965" y="67236"/>
                  <a:pt x="683559" y="33618"/>
                </a:cubicBezTo>
                <a:cubicBezTo>
                  <a:pt x="596153" y="0"/>
                  <a:pt x="600636" y="56030"/>
                  <a:pt x="575983" y="60512"/>
                </a:cubicBezTo>
                <a:cubicBezTo>
                  <a:pt x="551330" y="64994"/>
                  <a:pt x="551329" y="8965"/>
                  <a:pt x="495300" y="60512"/>
                </a:cubicBezTo>
                <a:close/>
              </a:path>
            </a:pathLst>
          </a:custGeom>
          <a:solidFill>
            <a:srgbClr val="E2E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Freeform 289"/>
          <p:cNvSpPr/>
          <p:nvPr/>
        </p:nvSpPr>
        <p:spPr>
          <a:xfrm>
            <a:off x="2178424" y="4240306"/>
            <a:ext cx="721659" cy="298077"/>
          </a:xfrm>
          <a:custGeom>
            <a:avLst/>
            <a:gdLst>
              <a:gd name="connsiteX0" fmla="*/ 349623 w 721659"/>
              <a:gd name="connsiteY0" fmla="*/ 22412 h 298077"/>
              <a:gd name="connsiteX1" fmla="*/ 13447 w 721659"/>
              <a:gd name="connsiteY1" fmla="*/ 156882 h 298077"/>
              <a:gd name="connsiteX2" fmla="*/ 268941 w 721659"/>
              <a:gd name="connsiteY2" fmla="*/ 291353 h 298077"/>
              <a:gd name="connsiteX3" fmla="*/ 699247 w 721659"/>
              <a:gd name="connsiteY3" fmla="*/ 116541 h 298077"/>
              <a:gd name="connsiteX4" fmla="*/ 403411 w 721659"/>
              <a:gd name="connsiteY4" fmla="*/ 22412 h 298077"/>
              <a:gd name="connsiteX5" fmla="*/ 349623 w 721659"/>
              <a:gd name="connsiteY5" fmla="*/ 22412 h 29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659" h="298077">
                <a:moveTo>
                  <a:pt x="349623" y="22412"/>
                </a:moveTo>
                <a:cubicBezTo>
                  <a:pt x="284629" y="44824"/>
                  <a:pt x="26894" y="112059"/>
                  <a:pt x="13447" y="156882"/>
                </a:cubicBezTo>
                <a:cubicBezTo>
                  <a:pt x="0" y="201705"/>
                  <a:pt x="154641" y="298077"/>
                  <a:pt x="268941" y="291353"/>
                </a:cubicBezTo>
                <a:cubicBezTo>
                  <a:pt x="383241" y="284630"/>
                  <a:pt x="676835" y="161364"/>
                  <a:pt x="699247" y="116541"/>
                </a:cubicBezTo>
                <a:cubicBezTo>
                  <a:pt x="721659" y="71718"/>
                  <a:pt x="457199" y="40341"/>
                  <a:pt x="403411" y="22412"/>
                </a:cubicBezTo>
                <a:cubicBezTo>
                  <a:pt x="349623" y="4483"/>
                  <a:pt x="414617" y="0"/>
                  <a:pt x="349623" y="22412"/>
                </a:cubicBezTo>
                <a:close/>
              </a:path>
            </a:pathLst>
          </a:custGeom>
          <a:solidFill>
            <a:srgbClr val="E2E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Freeform 288"/>
          <p:cNvSpPr/>
          <p:nvPr/>
        </p:nvSpPr>
        <p:spPr>
          <a:xfrm>
            <a:off x="735106" y="3032312"/>
            <a:ext cx="1111623" cy="793377"/>
          </a:xfrm>
          <a:custGeom>
            <a:avLst/>
            <a:gdLst>
              <a:gd name="connsiteX0" fmla="*/ 1093694 w 1111623"/>
              <a:gd name="connsiteY0" fmla="*/ 316006 h 793377"/>
              <a:gd name="connsiteX1" fmla="*/ 865094 w 1111623"/>
              <a:gd name="connsiteY1" fmla="*/ 114300 h 793377"/>
              <a:gd name="connsiteX2" fmla="*/ 542365 w 1111623"/>
              <a:gd name="connsiteY2" fmla="*/ 73959 h 793377"/>
              <a:gd name="connsiteX3" fmla="*/ 273423 w 1111623"/>
              <a:gd name="connsiteY3" fmla="*/ 33617 h 793377"/>
              <a:gd name="connsiteX4" fmla="*/ 31376 w 1111623"/>
              <a:gd name="connsiteY4" fmla="*/ 275664 h 793377"/>
              <a:gd name="connsiteX5" fmla="*/ 85165 w 1111623"/>
              <a:gd name="connsiteY5" fmla="*/ 490817 h 793377"/>
              <a:gd name="connsiteX6" fmla="*/ 407894 w 1111623"/>
              <a:gd name="connsiteY6" fmla="*/ 558053 h 793377"/>
              <a:gd name="connsiteX7" fmla="*/ 555812 w 1111623"/>
              <a:gd name="connsiteY7" fmla="*/ 773206 h 793377"/>
              <a:gd name="connsiteX8" fmla="*/ 757518 w 1111623"/>
              <a:gd name="connsiteY8" fmla="*/ 679076 h 793377"/>
              <a:gd name="connsiteX9" fmla="*/ 1093694 w 1111623"/>
              <a:gd name="connsiteY9" fmla="*/ 316006 h 79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1623" h="793377">
                <a:moveTo>
                  <a:pt x="1093694" y="316006"/>
                </a:moveTo>
                <a:cubicBezTo>
                  <a:pt x="1111623" y="221877"/>
                  <a:pt x="956982" y="154641"/>
                  <a:pt x="865094" y="114300"/>
                </a:cubicBezTo>
                <a:cubicBezTo>
                  <a:pt x="773206" y="73959"/>
                  <a:pt x="640977" y="87406"/>
                  <a:pt x="542365" y="73959"/>
                </a:cubicBezTo>
                <a:cubicBezTo>
                  <a:pt x="443753" y="60512"/>
                  <a:pt x="358588" y="0"/>
                  <a:pt x="273423" y="33617"/>
                </a:cubicBezTo>
                <a:cubicBezTo>
                  <a:pt x="188258" y="67234"/>
                  <a:pt x="62752" y="199464"/>
                  <a:pt x="31376" y="275664"/>
                </a:cubicBezTo>
                <a:cubicBezTo>
                  <a:pt x="0" y="351864"/>
                  <a:pt x="22412" y="443752"/>
                  <a:pt x="85165" y="490817"/>
                </a:cubicBezTo>
                <a:cubicBezTo>
                  <a:pt x="147918" y="537882"/>
                  <a:pt x="329453" y="510988"/>
                  <a:pt x="407894" y="558053"/>
                </a:cubicBezTo>
                <a:cubicBezTo>
                  <a:pt x="486335" y="605118"/>
                  <a:pt x="497541" y="753036"/>
                  <a:pt x="555812" y="773206"/>
                </a:cubicBezTo>
                <a:cubicBezTo>
                  <a:pt x="614083" y="793377"/>
                  <a:pt x="672353" y="757517"/>
                  <a:pt x="757518" y="679076"/>
                </a:cubicBezTo>
                <a:cubicBezTo>
                  <a:pt x="842683" y="600635"/>
                  <a:pt x="1075765" y="410135"/>
                  <a:pt x="1093694" y="316006"/>
                </a:cubicBezTo>
                <a:close/>
              </a:path>
            </a:pathLst>
          </a:custGeom>
          <a:solidFill>
            <a:srgbClr val="E2E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Freeform 287"/>
          <p:cNvSpPr/>
          <p:nvPr/>
        </p:nvSpPr>
        <p:spPr>
          <a:xfrm>
            <a:off x="829236" y="2359959"/>
            <a:ext cx="1649506" cy="676835"/>
          </a:xfrm>
          <a:custGeom>
            <a:avLst/>
            <a:gdLst>
              <a:gd name="connsiteX0" fmla="*/ 219635 w 1649506"/>
              <a:gd name="connsiteY0" fmla="*/ 100853 h 676835"/>
              <a:gd name="connsiteX1" fmla="*/ 44823 w 1649506"/>
              <a:gd name="connsiteY1" fmla="*/ 611841 h 676835"/>
              <a:gd name="connsiteX2" fmla="*/ 488576 w 1649506"/>
              <a:gd name="connsiteY2" fmla="*/ 490817 h 676835"/>
              <a:gd name="connsiteX3" fmla="*/ 1187823 w 1649506"/>
              <a:gd name="connsiteY3" fmla="*/ 410135 h 676835"/>
              <a:gd name="connsiteX4" fmla="*/ 1523999 w 1649506"/>
              <a:gd name="connsiteY4" fmla="*/ 463923 h 676835"/>
              <a:gd name="connsiteX5" fmla="*/ 1591235 w 1649506"/>
              <a:gd name="connsiteY5" fmla="*/ 302559 h 676835"/>
              <a:gd name="connsiteX6" fmla="*/ 1174376 w 1649506"/>
              <a:gd name="connsiteY6" fmla="*/ 47065 h 676835"/>
              <a:gd name="connsiteX7" fmla="*/ 367552 w 1649506"/>
              <a:gd name="connsiteY7" fmla="*/ 20170 h 676835"/>
              <a:gd name="connsiteX8" fmla="*/ 219635 w 1649506"/>
              <a:gd name="connsiteY8" fmla="*/ 100853 h 67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9506" h="676835">
                <a:moveTo>
                  <a:pt x="219635" y="100853"/>
                </a:moveTo>
                <a:cubicBezTo>
                  <a:pt x="165847" y="199465"/>
                  <a:pt x="0" y="546847"/>
                  <a:pt x="44823" y="611841"/>
                </a:cubicBezTo>
                <a:cubicBezTo>
                  <a:pt x="89647" y="676835"/>
                  <a:pt x="298076" y="524435"/>
                  <a:pt x="488576" y="490817"/>
                </a:cubicBezTo>
                <a:cubicBezTo>
                  <a:pt x="679076" y="457199"/>
                  <a:pt x="1015253" y="414617"/>
                  <a:pt x="1187823" y="410135"/>
                </a:cubicBezTo>
                <a:cubicBezTo>
                  <a:pt x="1360393" y="405653"/>
                  <a:pt x="1456764" y="481852"/>
                  <a:pt x="1523999" y="463923"/>
                </a:cubicBezTo>
                <a:cubicBezTo>
                  <a:pt x="1591234" y="445994"/>
                  <a:pt x="1649506" y="372035"/>
                  <a:pt x="1591235" y="302559"/>
                </a:cubicBezTo>
                <a:cubicBezTo>
                  <a:pt x="1532965" y="233083"/>
                  <a:pt x="1378323" y="94130"/>
                  <a:pt x="1174376" y="47065"/>
                </a:cubicBezTo>
                <a:cubicBezTo>
                  <a:pt x="970429" y="0"/>
                  <a:pt x="524434" y="17929"/>
                  <a:pt x="367552" y="20170"/>
                </a:cubicBezTo>
                <a:cubicBezTo>
                  <a:pt x="210670" y="22411"/>
                  <a:pt x="273423" y="2241"/>
                  <a:pt x="219635" y="100853"/>
                </a:cubicBezTo>
                <a:close/>
              </a:path>
            </a:pathLst>
          </a:custGeom>
          <a:solidFill>
            <a:srgbClr val="E2E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Freeform 285"/>
          <p:cNvSpPr/>
          <p:nvPr/>
        </p:nvSpPr>
        <p:spPr>
          <a:xfrm>
            <a:off x="2342030" y="2678206"/>
            <a:ext cx="1378323" cy="674594"/>
          </a:xfrm>
          <a:custGeom>
            <a:avLst/>
            <a:gdLst>
              <a:gd name="connsiteX0" fmla="*/ 1302123 w 1378323"/>
              <a:gd name="connsiteY0" fmla="*/ 374276 h 674594"/>
              <a:gd name="connsiteX1" fmla="*/ 831476 w 1378323"/>
              <a:gd name="connsiteY1" fmla="*/ 38100 h 674594"/>
              <a:gd name="connsiteX2" fmla="*/ 118782 w 1378323"/>
              <a:gd name="connsiteY2" fmla="*/ 145676 h 674594"/>
              <a:gd name="connsiteX3" fmla="*/ 118782 w 1378323"/>
              <a:gd name="connsiteY3" fmla="*/ 333935 h 674594"/>
              <a:gd name="connsiteX4" fmla="*/ 656664 w 1378323"/>
              <a:gd name="connsiteY4" fmla="*/ 468406 h 674594"/>
              <a:gd name="connsiteX5" fmla="*/ 1060076 w 1378323"/>
              <a:gd name="connsiteY5" fmla="*/ 656665 h 674594"/>
              <a:gd name="connsiteX6" fmla="*/ 1288676 w 1378323"/>
              <a:gd name="connsiteY6" fmla="*/ 575982 h 674594"/>
              <a:gd name="connsiteX7" fmla="*/ 1302123 w 1378323"/>
              <a:gd name="connsiteY7" fmla="*/ 374276 h 67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8323" h="674594">
                <a:moveTo>
                  <a:pt x="1302123" y="374276"/>
                </a:moveTo>
                <a:cubicBezTo>
                  <a:pt x="1225923" y="284629"/>
                  <a:pt x="1028700" y="76200"/>
                  <a:pt x="831476" y="38100"/>
                </a:cubicBezTo>
                <a:cubicBezTo>
                  <a:pt x="634253" y="0"/>
                  <a:pt x="237564" y="96370"/>
                  <a:pt x="118782" y="145676"/>
                </a:cubicBezTo>
                <a:cubicBezTo>
                  <a:pt x="0" y="194982"/>
                  <a:pt x="29135" y="280147"/>
                  <a:pt x="118782" y="333935"/>
                </a:cubicBezTo>
                <a:cubicBezTo>
                  <a:pt x="208429" y="387723"/>
                  <a:pt x="499782" y="414618"/>
                  <a:pt x="656664" y="468406"/>
                </a:cubicBezTo>
                <a:cubicBezTo>
                  <a:pt x="813546" y="522194"/>
                  <a:pt x="954741" y="638736"/>
                  <a:pt x="1060076" y="656665"/>
                </a:cubicBezTo>
                <a:cubicBezTo>
                  <a:pt x="1165411" y="674594"/>
                  <a:pt x="1246094" y="618565"/>
                  <a:pt x="1288676" y="575982"/>
                </a:cubicBezTo>
                <a:cubicBezTo>
                  <a:pt x="1331258" y="533400"/>
                  <a:pt x="1378323" y="463923"/>
                  <a:pt x="1302123" y="374276"/>
                </a:cubicBezTo>
                <a:close/>
              </a:path>
            </a:pathLst>
          </a:custGeom>
          <a:solidFill>
            <a:srgbClr val="E2E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Freeform 284"/>
          <p:cNvSpPr/>
          <p:nvPr/>
        </p:nvSpPr>
        <p:spPr>
          <a:xfrm>
            <a:off x="1268506" y="1550894"/>
            <a:ext cx="2082053" cy="1021976"/>
          </a:xfrm>
          <a:custGeom>
            <a:avLst/>
            <a:gdLst>
              <a:gd name="connsiteX0" fmla="*/ 143435 w 2082053"/>
              <a:gd name="connsiteY0" fmla="*/ 62753 h 1021976"/>
              <a:gd name="connsiteX1" fmla="*/ 129988 w 2082053"/>
              <a:gd name="connsiteY1" fmla="*/ 439271 h 1021976"/>
              <a:gd name="connsiteX2" fmla="*/ 923365 w 2082053"/>
              <a:gd name="connsiteY2" fmla="*/ 802341 h 1021976"/>
              <a:gd name="connsiteX3" fmla="*/ 1716741 w 2082053"/>
              <a:gd name="connsiteY3" fmla="*/ 977153 h 1021976"/>
              <a:gd name="connsiteX4" fmla="*/ 1905000 w 2082053"/>
              <a:gd name="connsiteY4" fmla="*/ 533400 h 1021976"/>
              <a:gd name="connsiteX5" fmla="*/ 654423 w 2082053"/>
              <a:gd name="connsiteY5" fmla="*/ 76200 h 1021976"/>
              <a:gd name="connsiteX6" fmla="*/ 143435 w 2082053"/>
              <a:gd name="connsiteY6" fmla="*/ 62753 h 102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2053" h="1021976">
                <a:moveTo>
                  <a:pt x="143435" y="62753"/>
                </a:moveTo>
                <a:cubicBezTo>
                  <a:pt x="56029" y="123265"/>
                  <a:pt x="0" y="316006"/>
                  <a:pt x="129988" y="439271"/>
                </a:cubicBezTo>
                <a:cubicBezTo>
                  <a:pt x="259976" y="562536"/>
                  <a:pt x="658906" y="712694"/>
                  <a:pt x="923365" y="802341"/>
                </a:cubicBezTo>
                <a:cubicBezTo>
                  <a:pt x="1187824" y="891988"/>
                  <a:pt x="1553135" y="1021976"/>
                  <a:pt x="1716741" y="977153"/>
                </a:cubicBezTo>
                <a:cubicBezTo>
                  <a:pt x="1880347" y="932330"/>
                  <a:pt x="2082053" y="683559"/>
                  <a:pt x="1905000" y="533400"/>
                </a:cubicBezTo>
                <a:cubicBezTo>
                  <a:pt x="1727947" y="383241"/>
                  <a:pt x="945776" y="152400"/>
                  <a:pt x="654423" y="76200"/>
                </a:cubicBezTo>
                <a:cubicBezTo>
                  <a:pt x="363070" y="0"/>
                  <a:pt x="230841" y="2241"/>
                  <a:pt x="143435" y="62753"/>
                </a:cubicBezTo>
                <a:close/>
              </a:path>
            </a:pathLst>
          </a:custGeom>
          <a:solidFill>
            <a:srgbClr val="E2E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States are conformation sets 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380" name="Content Placeholder 379"/>
          <p:cNvSpPr>
            <a:spLocks noGrp="1"/>
          </p:cNvSpPr>
          <p:nvPr>
            <p:ph idx="1"/>
          </p:nvPr>
        </p:nvSpPr>
        <p:spPr>
          <a:xfrm>
            <a:off x="228600" y="4648200"/>
            <a:ext cx="8763000" cy="1828800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omic Sans MS" pitchFamily="66" charset="0"/>
              </a:rPr>
              <a:t>Sampled conformations are clustered to produce a more compact model and better satisfy the Markov assumption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omic Sans MS" pitchFamily="66" charset="0"/>
              </a:rPr>
              <a:t>Each cluster is computed to approximately match a basin of attraction of the energy landscape</a:t>
            </a:r>
          </a:p>
          <a:p>
            <a:pPr>
              <a:buClr>
                <a:schemeClr val="accent6"/>
              </a:buClr>
              <a:buNone/>
            </a:pPr>
            <a:r>
              <a:rPr lang="en-US" sz="2400" dirty="0" smtClean="0">
                <a:latin typeface="Comic Sans MS" pitchFamily="66" charset="0"/>
              </a:rPr>
              <a:t>	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[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Chodera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et al., 2007] [Chiang et al., 2010]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AB253-00D2-4BC0-A6F2-12E9787CD7D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pSp>
        <p:nvGrpSpPr>
          <p:cNvPr id="4" name="Group 133"/>
          <p:cNvGrpSpPr/>
          <p:nvPr/>
        </p:nvGrpSpPr>
        <p:grpSpPr>
          <a:xfrm>
            <a:off x="838200" y="1752600"/>
            <a:ext cx="2827019" cy="2712719"/>
            <a:chOff x="647700" y="2286000"/>
            <a:chExt cx="2827019" cy="2712719"/>
          </a:xfrm>
        </p:grpSpPr>
        <p:grpSp>
          <p:nvGrpSpPr>
            <p:cNvPr id="5" name="Group 73"/>
            <p:cNvGrpSpPr/>
            <p:nvPr/>
          </p:nvGrpSpPr>
          <p:grpSpPr>
            <a:xfrm>
              <a:off x="1295400" y="2286000"/>
              <a:ext cx="883919" cy="883919"/>
              <a:chOff x="1295400" y="2286000"/>
              <a:chExt cx="883919" cy="883919"/>
            </a:xfrm>
          </p:grpSpPr>
          <p:sp>
            <p:nvSpPr>
              <p:cNvPr id="67" name="Oval 66"/>
              <p:cNvSpPr/>
              <p:nvPr/>
            </p:nvSpPr>
            <p:spPr>
              <a:xfrm rot="5400000" flipV="1">
                <a:off x="1295400" y="2286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 rot="5400000" flipV="1">
                <a:off x="1905000" y="24384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 rot="5400000" flipV="1">
                <a:off x="1676400" y="3048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72"/>
              <p:cNvGrpSpPr/>
              <p:nvPr/>
            </p:nvGrpSpPr>
            <p:grpSpPr>
              <a:xfrm rot="16200000">
                <a:off x="1447800" y="2438400"/>
                <a:ext cx="655319" cy="807719"/>
                <a:chOff x="1447800" y="2438400"/>
                <a:chExt cx="655319" cy="807719"/>
              </a:xfrm>
            </p:grpSpPr>
            <p:sp>
              <p:nvSpPr>
                <p:cNvPr id="70" name="Oval 69"/>
                <p:cNvSpPr/>
                <p:nvPr/>
              </p:nvSpPr>
              <p:spPr>
                <a:xfrm rot="5400000" flipV="1">
                  <a:off x="14478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 rot="5400000" flipV="1">
                  <a:off x="2057400" y="25908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 rot="5400000" flipV="1">
                  <a:off x="1828800" y="3200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74"/>
            <p:cNvGrpSpPr/>
            <p:nvPr/>
          </p:nvGrpSpPr>
          <p:grpSpPr>
            <a:xfrm flipH="1">
              <a:off x="1143000" y="3733800"/>
              <a:ext cx="883919" cy="883919"/>
              <a:chOff x="1295400" y="2286000"/>
              <a:chExt cx="883919" cy="883919"/>
            </a:xfrm>
          </p:grpSpPr>
          <p:sp>
            <p:nvSpPr>
              <p:cNvPr id="76" name="Oval 75"/>
              <p:cNvSpPr/>
              <p:nvPr/>
            </p:nvSpPr>
            <p:spPr>
              <a:xfrm rot="5400000" flipV="1">
                <a:off x="1295400" y="2286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 rot="5400000" flipV="1">
                <a:off x="1905000" y="24384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 rot="5400000" flipV="1">
                <a:off x="1676400" y="3048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2"/>
              <p:cNvGrpSpPr/>
              <p:nvPr/>
            </p:nvGrpSpPr>
            <p:grpSpPr>
              <a:xfrm rot="16200000">
                <a:off x="1447800" y="2438400"/>
                <a:ext cx="655319" cy="807719"/>
                <a:chOff x="1447800" y="2438400"/>
                <a:chExt cx="655319" cy="807719"/>
              </a:xfrm>
            </p:grpSpPr>
            <p:sp>
              <p:nvSpPr>
                <p:cNvPr id="80" name="Oval 79"/>
                <p:cNvSpPr/>
                <p:nvPr/>
              </p:nvSpPr>
              <p:spPr>
                <a:xfrm rot="5400000" flipV="1">
                  <a:off x="14478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 rot="5400000" flipV="1">
                  <a:off x="2057400" y="25908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 rot="5400000" flipV="1">
                  <a:off x="1828800" y="3200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98"/>
            <p:cNvGrpSpPr/>
            <p:nvPr/>
          </p:nvGrpSpPr>
          <p:grpSpPr>
            <a:xfrm rot="16200000">
              <a:off x="1295400" y="2438400"/>
              <a:ext cx="1036319" cy="2331719"/>
              <a:chOff x="1295400" y="2438400"/>
              <a:chExt cx="1036319" cy="2331719"/>
            </a:xfrm>
          </p:grpSpPr>
          <p:grpSp>
            <p:nvGrpSpPr>
              <p:cNvPr id="10" name="Group 82"/>
              <p:cNvGrpSpPr/>
              <p:nvPr/>
            </p:nvGrpSpPr>
            <p:grpSpPr>
              <a:xfrm>
                <a:off x="1447800" y="2438400"/>
                <a:ext cx="883919" cy="883919"/>
                <a:chOff x="1295400" y="2286000"/>
                <a:chExt cx="883919" cy="883919"/>
              </a:xfrm>
            </p:grpSpPr>
            <p:sp>
              <p:nvSpPr>
                <p:cNvPr id="84" name="Oval 83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88" name="Oval 87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90"/>
              <p:cNvGrpSpPr/>
              <p:nvPr/>
            </p:nvGrpSpPr>
            <p:grpSpPr>
              <a:xfrm flipH="1">
                <a:off x="1295400" y="3886200"/>
                <a:ext cx="883919" cy="883919"/>
                <a:chOff x="1295400" y="2286000"/>
                <a:chExt cx="883919" cy="883919"/>
              </a:xfrm>
            </p:grpSpPr>
            <p:sp>
              <p:nvSpPr>
                <p:cNvPr id="92" name="Oval 91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96" name="Oval 95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4" name="Group 132"/>
            <p:cNvGrpSpPr/>
            <p:nvPr/>
          </p:nvGrpSpPr>
          <p:grpSpPr>
            <a:xfrm flipH="1">
              <a:off x="1143000" y="2667000"/>
              <a:ext cx="2331719" cy="2331719"/>
              <a:chOff x="800100" y="2438400"/>
              <a:chExt cx="2331719" cy="2331719"/>
            </a:xfrm>
          </p:grpSpPr>
          <p:grpSp>
            <p:nvGrpSpPr>
              <p:cNvPr id="15" name="Group 99"/>
              <p:cNvGrpSpPr/>
              <p:nvPr/>
            </p:nvGrpSpPr>
            <p:grpSpPr>
              <a:xfrm>
                <a:off x="1447800" y="2438400"/>
                <a:ext cx="883919" cy="883919"/>
                <a:chOff x="1295400" y="2286000"/>
                <a:chExt cx="883919" cy="883919"/>
              </a:xfrm>
            </p:grpSpPr>
            <p:sp>
              <p:nvSpPr>
                <p:cNvPr id="101" name="Oval 100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105" name="Oval 104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07"/>
              <p:cNvGrpSpPr/>
              <p:nvPr/>
            </p:nvGrpSpPr>
            <p:grpSpPr>
              <a:xfrm flipH="1">
                <a:off x="1295400" y="3886200"/>
                <a:ext cx="883919" cy="883919"/>
                <a:chOff x="1295400" y="2286000"/>
                <a:chExt cx="883919" cy="883919"/>
              </a:xfrm>
            </p:grpSpPr>
            <p:sp>
              <p:nvSpPr>
                <p:cNvPr id="109" name="Oval 108"/>
                <p:cNvSpPr/>
                <p:nvPr/>
              </p:nvSpPr>
              <p:spPr>
                <a:xfrm rot="5400000" flipV="1">
                  <a:off x="1295400" y="2286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 rot="5400000" flipV="1">
                  <a:off x="1905000" y="24384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 rot="5400000" flipV="1">
                  <a:off x="1676400" y="30480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72"/>
                <p:cNvGrpSpPr/>
                <p:nvPr/>
              </p:nvGrpSpPr>
              <p:grpSpPr>
                <a:xfrm rot="16200000">
                  <a:off x="1447800" y="2438400"/>
                  <a:ext cx="655319" cy="807719"/>
                  <a:chOff x="1447800" y="2438400"/>
                  <a:chExt cx="655319" cy="807719"/>
                </a:xfrm>
              </p:grpSpPr>
              <p:sp>
                <p:nvSpPr>
                  <p:cNvPr id="113" name="Oval 112"/>
                  <p:cNvSpPr/>
                  <p:nvPr/>
                </p:nvSpPr>
                <p:spPr>
                  <a:xfrm rot="5400000" flipV="1">
                    <a:off x="14478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>
                  <a:xfrm rot="5400000" flipV="1">
                    <a:off x="2057400" y="25908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>
                  <a:xfrm rot="5400000" flipV="1">
                    <a:off x="1828800" y="3200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" name="Group 115"/>
              <p:cNvGrpSpPr/>
              <p:nvPr/>
            </p:nvGrpSpPr>
            <p:grpSpPr>
              <a:xfrm rot="16200000">
                <a:off x="1447800" y="2590800"/>
                <a:ext cx="1036319" cy="2331719"/>
                <a:chOff x="1295400" y="2438400"/>
                <a:chExt cx="1036319" cy="2331719"/>
              </a:xfrm>
            </p:grpSpPr>
            <p:grpSp>
              <p:nvGrpSpPr>
                <p:cNvPr id="20" name="Group 82"/>
                <p:cNvGrpSpPr/>
                <p:nvPr/>
              </p:nvGrpSpPr>
              <p:grpSpPr>
                <a:xfrm>
                  <a:off x="1447800" y="2438400"/>
                  <a:ext cx="883919" cy="883919"/>
                  <a:chOff x="1295400" y="2286000"/>
                  <a:chExt cx="883919" cy="883919"/>
                </a:xfrm>
              </p:grpSpPr>
              <p:sp>
                <p:nvSpPr>
                  <p:cNvPr id="126" name="Oval 125"/>
                  <p:cNvSpPr/>
                  <p:nvPr/>
                </p:nvSpPr>
                <p:spPr>
                  <a:xfrm rot="5400000" flipV="1">
                    <a:off x="1295400" y="2286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Oval 126"/>
                  <p:cNvSpPr/>
                  <p:nvPr/>
                </p:nvSpPr>
                <p:spPr>
                  <a:xfrm rot="5400000" flipV="1">
                    <a:off x="19050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Oval 127"/>
                  <p:cNvSpPr/>
                  <p:nvPr/>
                </p:nvSpPr>
                <p:spPr>
                  <a:xfrm rot="5400000" flipV="1">
                    <a:off x="1676400" y="3048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1" name="Group 72"/>
                  <p:cNvGrpSpPr/>
                  <p:nvPr/>
                </p:nvGrpSpPr>
                <p:grpSpPr>
                  <a:xfrm rot="16200000">
                    <a:off x="1447800" y="2438400"/>
                    <a:ext cx="655319" cy="807719"/>
                    <a:chOff x="1447800" y="2438400"/>
                    <a:chExt cx="655319" cy="807719"/>
                  </a:xfrm>
                </p:grpSpPr>
                <p:sp>
                  <p:nvSpPr>
                    <p:cNvPr id="130" name="Oval 129"/>
                    <p:cNvSpPr/>
                    <p:nvPr/>
                  </p:nvSpPr>
                  <p:spPr>
                    <a:xfrm rot="5400000" flipV="1">
                      <a:off x="1447800" y="2438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" name="Oval 130"/>
                    <p:cNvSpPr/>
                    <p:nvPr/>
                  </p:nvSpPr>
                  <p:spPr>
                    <a:xfrm rot="5400000" flipV="1">
                      <a:off x="2057400" y="25908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" name="Oval 131"/>
                    <p:cNvSpPr/>
                    <p:nvPr/>
                  </p:nvSpPr>
                  <p:spPr>
                    <a:xfrm rot="5400000" flipV="1">
                      <a:off x="1828800" y="3200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" name="Group 90"/>
                <p:cNvGrpSpPr/>
                <p:nvPr/>
              </p:nvGrpSpPr>
              <p:grpSpPr>
                <a:xfrm flipH="1">
                  <a:off x="1295400" y="3886200"/>
                  <a:ext cx="883919" cy="883919"/>
                  <a:chOff x="1295400" y="2286000"/>
                  <a:chExt cx="883919" cy="883919"/>
                </a:xfrm>
              </p:grpSpPr>
              <p:sp>
                <p:nvSpPr>
                  <p:cNvPr id="119" name="Oval 118"/>
                  <p:cNvSpPr/>
                  <p:nvPr/>
                </p:nvSpPr>
                <p:spPr>
                  <a:xfrm rot="5400000" flipV="1">
                    <a:off x="1295400" y="2286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>
                  <a:xfrm rot="5400000" flipV="1">
                    <a:off x="1905000" y="24384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>
                  <a:xfrm rot="5400000" flipV="1">
                    <a:off x="1676400" y="30480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3" name="Group 72"/>
                  <p:cNvGrpSpPr/>
                  <p:nvPr/>
                </p:nvGrpSpPr>
                <p:grpSpPr>
                  <a:xfrm rot="16200000">
                    <a:off x="1447800" y="2438400"/>
                    <a:ext cx="655319" cy="807719"/>
                    <a:chOff x="1447800" y="2438400"/>
                    <a:chExt cx="655319" cy="807719"/>
                  </a:xfrm>
                </p:grpSpPr>
                <p:sp>
                  <p:nvSpPr>
                    <p:cNvPr id="123" name="Oval 122"/>
                    <p:cNvSpPr/>
                    <p:nvPr/>
                  </p:nvSpPr>
                  <p:spPr>
                    <a:xfrm rot="5400000" flipV="1">
                      <a:off x="1447800" y="2438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" name="Oval 123"/>
                    <p:cNvSpPr/>
                    <p:nvPr/>
                  </p:nvSpPr>
                  <p:spPr>
                    <a:xfrm rot="5400000" flipV="1">
                      <a:off x="2057400" y="25908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" name="Oval 124"/>
                    <p:cNvSpPr/>
                    <p:nvPr/>
                  </p:nvSpPr>
                  <p:spPr>
                    <a:xfrm rot="5400000" flipV="1">
                      <a:off x="1828800" y="3200400"/>
                      <a:ext cx="45719" cy="4571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379" name="Right Arrow 378"/>
          <p:cNvSpPr/>
          <p:nvPr/>
        </p:nvSpPr>
        <p:spPr>
          <a:xfrm>
            <a:off x="4267200" y="2971800"/>
            <a:ext cx="609600" cy="2286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" name="Group 4"/>
          <p:cNvGrpSpPr>
            <a:grpSpLocks/>
          </p:cNvGrpSpPr>
          <p:nvPr/>
        </p:nvGrpSpPr>
        <p:grpSpPr bwMode="auto">
          <a:xfrm>
            <a:off x="5334000" y="1905000"/>
            <a:ext cx="3200400" cy="1981200"/>
            <a:chOff x="576" y="864"/>
            <a:chExt cx="4416" cy="1968"/>
          </a:xfrm>
          <a:solidFill>
            <a:schemeClr val="bg2"/>
          </a:solidFill>
        </p:grpSpPr>
        <p:cxnSp>
          <p:nvCxnSpPr>
            <p:cNvPr id="227" name="AutoShape 5"/>
            <p:cNvCxnSpPr>
              <a:cxnSpLocks noChangeShapeType="1"/>
              <a:stCxn id="264" idx="6"/>
              <a:endCxn id="259" idx="2"/>
            </p:cNvCxnSpPr>
            <p:nvPr/>
          </p:nvCxnSpPr>
          <p:spPr bwMode="auto">
            <a:xfrm flipH="1" flipV="1">
              <a:off x="2580" y="1200"/>
              <a:ext cx="1176" cy="52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28" name="AutoShape 8"/>
            <p:cNvCxnSpPr>
              <a:cxnSpLocks noChangeShapeType="1"/>
            </p:cNvCxnSpPr>
            <p:nvPr/>
          </p:nvCxnSpPr>
          <p:spPr bwMode="auto">
            <a:xfrm flipH="1">
              <a:off x="2172" y="2302"/>
              <a:ext cx="770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29" name="AutoShape 9"/>
            <p:cNvCxnSpPr>
              <a:cxnSpLocks noChangeShapeType="1"/>
            </p:cNvCxnSpPr>
            <p:nvPr/>
          </p:nvCxnSpPr>
          <p:spPr bwMode="auto">
            <a:xfrm>
              <a:off x="1440" y="1404"/>
              <a:ext cx="206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0" name="AutoShape 10"/>
            <p:cNvCxnSpPr>
              <a:cxnSpLocks noChangeShapeType="1"/>
            </p:cNvCxnSpPr>
            <p:nvPr/>
          </p:nvCxnSpPr>
          <p:spPr bwMode="auto">
            <a:xfrm flipH="1">
              <a:off x="658" y="1390"/>
              <a:ext cx="748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1" name="AutoShape 11"/>
            <p:cNvCxnSpPr>
              <a:cxnSpLocks noChangeShapeType="1"/>
            </p:cNvCxnSpPr>
            <p:nvPr/>
          </p:nvCxnSpPr>
          <p:spPr bwMode="auto">
            <a:xfrm flipH="1" flipV="1">
              <a:off x="658" y="2302"/>
              <a:ext cx="1394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2" name="AutoShape 12"/>
            <p:cNvCxnSpPr>
              <a:cxnSpLocks noChangeShapeType="1"/>
            </p:cNvCxnSpPr>
            <p:nvPr/>
          </p:nvCxnSpPr>
          <p:spPr bwMode="auto">
            <a:xfrm>
              <a:off x="1680" y="2028"/>
              <a:ext cx="432" cy="69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3" name="AutoShape 13"/>
            <p:cNvCxnSpPr>
              <a:cxnSpLocks noChangeShapeType="1"/>
            </p:cNvCxnSpPr>
            <p:nvPr/>
          </p:nvCxnSpPr>
          <p:spPr bwMode="auto">
            <a:xfrm flipV="1">
              <a:off x="1714" y="1246"/>
              <a:ext cx="892" cy="67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4" name="AutoShape 14"/>
            <p:cNvCxnSpPr>
              <a:cxnSpLocks noChangeShapeType="1"/>
            </p:cNvCxnSpPr>
            <p:nvPr/>
          </p:nvCxnSpPr>
          <p:spPr bwMode="auto">
            <a:xfrm flipV="1">
              <a:off x="1500" y="1200"/>
              <a:ext cx="1080" cy="14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5" name="AutoShape 15"/>
            <p:cNvCxnSpPr>
              <a:cxnSpLocks noChangeShapeType="1"/>
            </p:cNvCxnSpPr>
            <p:nvPr/>
          </p:nvCxnSpPr>
          <p:spPr bwMode="auto">
            <a:xfrm>
              <a:off x="1740" y="1968"/>
              <a:ext cx="1176" cy="28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6" name="AutoShape 16"/>
            <p:cNvCxnSpPr>
              <a:cxnSpLocks noChangeShapeType="1"/>
            </p:cNvCxnSpPr>
            <p:nvPr/>
          </p:nvCxnSpPr>
          <p:spPr bwMode="auto">
            <a:xfrm>
              <a:off x="2674" y="1246"/>
              <a:ext cx="336" cy="96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7" name="AutoShape 17"/>
            <p:cNvCxnSpPr>
              <a:cxnSpLocks noChangeShapeType="1"/>
            </p:cNvCxnSpPr>
            <p:nvPr/>
          </p:nvCxnSpPr>
          <p:spPr bwMode="auto">
            <a:xfrm flipH="1" flipV="1">
              <a:off x="3036" y="2256"/>
              <a:ext cx="744" cy="24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8" name="AutoShape 18"/>
            <p:cNvCxnSpPr>
              <a:cxnSpLocks noChangeShapeType="1"/>
            </p:cNvCxnSpPr>
            <p:nvPr/>
          </p:nvCxnSpPr>
          <p:spPr bwMode="auto">
            <a:xfrm flipH="1">
              <a:off x="3010" y="1774"/>
              <a:ext cx="652" cy="43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39" name="AutoShape 19"/>
            <p:cNvCxnSpPr>
              <a:cxnSpLocks noChangeShapeType="1"/>
            </p:cNvCxnSpPr>
            <p:nvPr/>
          </p:nvCxnSpPr>
          <p:spPr bwMode="auto">
            <a:xfrm>
              <a:off x="3730" y="1774"/>
              <a:ext cx="110" cy="66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40" name="AutoShape 20"/>
            <p:cNvCxnSpPr>
              <a:cxnSpLocks noChangeShapeType="1"/>
            </p:cNvCxnSpPr>
            <p:nvPr/>
          </p:nvCxnSpPr>
          <p:spPr bwMode="auto">
            <a:xfrm flipH="1">
              <a:off x="3730" y="958"/>
              <a:ext cx="604" cy="72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41" name="AutoShape 21"/>
            <p:cNvCxnSpPr>
              <a:cxnSpLocks noChangeShapeType="1"/>
            </p:cNvCxnSpPr>
            <p:nvPr/>
          </p:nvCxnSpPr>
          <p:spPr bwMode="auto">
            <a:xfrm flipH="1">
              <a:off x="3874" y="1630"/>
              <a:ext cx="844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42" name="AutoShape 22"/>
            <p:cNvCxnSpPr>
              <a:cxnSpLocks noChangeShapeType="1"/>
            </p:cNvCxnSpPr>
            <p:nvPr/>
          </p:nvCxnSpPr>
          <p:spPr bwMode="auto">
            <a:xfrm flipH="1">
              <a:off x="3900" y="2254"/>
              <a:ext cx="1010" cy="24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57" name="AutoShape 23"/>
            <p:cNvCxnSpPr>
              <a:cxnSpLocks noChangeShapeType="1"/>
            </p:cNvCxnSpPr>
            <p:nvPr/>
          </p:nvCxnSpPr>
          <p:spPr bwMode="auto">
            <a:xfrm flipH="1" flipV="1">
              <a:off x="4786" y="1630"/>
              <a:ext cx="158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258" name="AutoShape 24"/>
            <p:cNvCxnSpPr>
              <a:cxnSpLocks noChangeShapeType="1"/>
            </p:cNvCxnSpPr>
            <p:nvPr/>
          </p:nvCxnSpPr>
          <p:spPr bwMode="auto">
            <a:xfrm flipH="1" flipV="1">
              <a:off x="4402" y="958"/>
              <a:ext cx="316" cy="58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sp>
          <p:nvSpPr>
            <p:cNvPr id="259" name="Oval 258"/>
            <p:cNvSpPr>
              <a:spLocks noChangeArrowheads="1"/>
            </p:cNvSpPr>
            <p:nvPr/>
          </p:nvSpPr>
          <p:spPr bwMode="auto">
            <a:xfrm>
              <a:off x="2592" y="1152"/>
              <a:ext cx="96" cy="96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60" name="Group 53"/>
            <p:cNvGrpSpPr>
              <a:grpSpLocks/>
            </p:cNvGrpSpPr>
            <p:nvPr/>
          </p:nvGrpSpPr>
          <p:grpSpPr bwMode="auto">
            <a:xfrm>
              <a:off x="576" y="864"/>
              <a:ext cx="4416" cy="1968"/>
              <a:chOff x="528" y="1440"/>
              <a:chExt cx="4416" cy="1968"/>
            </a:xfrm>
            <a:grpFill/>
          </p:grpSpPr>
          <p:sp>
            <p:nvSpPr>
              <p:cNvPr id="261" name="Oval 260"/>
              <p:cNvSpPr>
                <a:spLocks noChangeArrowheads="1"/>
              </p:cNvSpPr>
              <p:nvPr/>
            </p:nvSpPr>
            <p:spPr bwMode="auto">
              <a:xfrm>
                <a:off x="4272" y="1440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Oval 261"/>
              <p:cNvSpPr>
                <a:spLocks noChangeArrowheads="1"/>
              </p:cNvSpPr>
              <p:nvPr/>
            </p:nvSpPr>
            <p:spPr bwMode="auto">
              <a:xfrm>
                <a:off x="1584" y="249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Oval 262"/>
              <p:cNvSpPr>
                <a:spLocks noChangeArrowheads="1"/>
              </p:cNvSpPr>
              <p:nvPr/>
            </p:nvSpPr>
            <p:spPr bwMode="auto">
              <a:xfrm>
                <a:off x="3744" y="302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4" name="Oval 263"/>
              <p:cNvSpPr>
                <a:spLocks noChangeArrowheads="1"/>
              </p:cNvSpPr>
              <p:nvPr/>
            </p:nvSpPr>
            <p:spPr bwMode="auto">
              <a:xfrm>
                <a:off x="3600" y="225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Oval 264"/>
              <p:cNvSpPr>
                <a:spLocks noChangeArrowheads="1"/>
              </p:cNvSpPr>
              <p:nvPr/>
            </p:nvSpPr>
            <p:spPr bwMode="auto">
              <a:xfrm>
                <a:off x="2016" y="33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Oval 265"/>
              <p:cNvSpPr>
                <a:spLocks noChangeArrowheads="1"/>
              </p:cNvSpPr>
              <p:nvPr/>
            </p:nvSpPr>
            <p:spPr bwMode="auto">
              <a:xfrm>
                <a:off x="4848" y="273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Oval 266"/>
              <p:cNvSpPr>
                <a:spLocks noChangeArrowheads="1"/>
              </p:cNvSpPr>
              <p:nvPr/>
            </p:nvSpPr>
            <p:spPr bwMode="auto">
              <a:xfrm>
                <a:off x="4656" y="21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Oval 267"/>
              <p:cNvSpPr>
                <a:spLocks noChangeArrowheads="1"/>
              </p:cNvSpPr>
              <p:nvPr/>
            </p:nvSpPr>
            <p:spPr bwMode="auto">
              <a:xfrm>
                <a:off x="2880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Oval 268"/>
              <p:cNvSpPr>
                <a:spLocks noChangeArrowheads="1"/>
              </p:cNvSpPr>
              <p:nvPr/>
            </p:nvSpPr>
            <p:spPr bwMode="auto">
              <a:xfrm>
                <a:off x="528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Oval 269"/>
              <p:cNvSpPr>
                <a:spLocks noChangeArrowheads="1"/>
              </p:cNvSpPr>
              <p:nvPr/>
            </p:nvSpPr>
            <p:spPr bwMode="auto">
              <a:xfrm>
                <a:off x="1344" y="187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19400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4786313" y="4477398"/>
            <a:ext cx="609600" cy="62092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  <a:latin typeface="Comic Sans MS" pitchFamily="66" charset="0"/>
              </a:rPr>
              <a:t>Applications</a:t>
            </a:r>
            <a:endParaRPr lang="en-US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8686800" cy="4495800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omic Sans MS" pitchFamily="66" charset="0"/>
              </a:rPr>
              <a:t>Analysis </a:t>
            </a:r>
            <a:r>
              <a:rPr lang="en-US" sz="2400" dirty="0" smtClean="0">
                <a:latin typeface="Comic Sans MS" pitchFamily="66" charset="0"/>
              </a:rPr>
              <a:t>of the dynamics of small proteins: </a:t>
            </a:r>
            <a:r>
              <a:rPr lang="en-US" sz="2400" dirty="0" err="1" smtClean="0">
                <a:latin typeface="Comic Sans MS" pitchFamily="66" charset="0"/>
              </a:rPr>
              <a:t>alinine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dipeptide</a:t>
            </a:r>
            <a:r>
              <a:rPr lang="en-US" sz="2400" dirty="0" smtClean="0">
                <a:latin typeface="Comic Sans MS" pitchFamily="66" charset="0"/>
              </a:rPr>
              <a:t>,  </a:t>
            </a:r>
            <a:r>
              <a:rPr lang="en-US" sz="2400" dirty="0" err="1" smtClean="0">
                <a:latin typeface="Comic Sans MS" pitchFamily="66" charset="0"/>
              </a:rPr>
              <a:t>villin</a:t>
            </a:r>
            <a:r>
              <a:rPr lang="en-US" sz="2400" dirty="0" smtClean="0">
                <a:latin typeface="Comic Sans MS" pitchFamily="66" charset="0"/>
              </a:rPr>
              <a:t>, tryptophan zipper beta hairpin </a:t>
            </a:r>
          </a:p>
          <a:p>
            <a:pPr>
              <a:buClr>
                <a:schemeClr val="accent6"/>
              </a:buClr>
              <a:buNone/>
            </a:pPr>
            <a:endParaRPr lang="en-US" sz="2800" dirty="0" smtClean="0"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62000" y="2812462"/>
            <a:ext cx="1584146" cy="1602142"/>
            <a:chOff x="914400" y="3803062"/>
            <a:chExt cx="1584146" cy="1602142"/>
          </a:xfrm>
        </p:grpSpPr>
        <p:pic>
          <p:nvPicPr>
            <p:cNvPr id="239620" name="Picture 4" descr="C:\Users\latombe\Desktop\jc\presentations\asia-university-biocomp-11\villin1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803062"/>
              <a:ext cx="1468438" cy="1602142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2057400" y="487680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57800" y="3048000"/>
            <a:ext cx="1363756" cy="1436132"/>
            <a:chOff x="5562600" y="3581400"/>
            <a:chExt cx="1363756" cy="1436132"/>
          </a:xfrm>
        </p:grpSpPr>
        <p:pic>
          <p:nvPicPr>
            <p:cNvPr id="239618" name="Picture 2" descr="C:\Users\latombe\Desktop\jc\presentations\asia-university-biocomp-11\villin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3581400"/>
              <a:ext cx="1363756" cy="13716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5715000" y="46482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91200" y="4572000"/>
            <a:ext cx="1462414" cy="1359932"/>
            <a:chOff x="5943600" y="5257800"/>
            <a:chExt cx="1462414" cy="1359932"/>
          </a:xfrm>
        </p:grpSpPr>
        <p:pic>
          <p:nvPicPr>
            <p:cNvPr id="239619" name="Picture 3" descr="C:\Users\latombe\Desktop\jc\presentations\asia-university-biocomp-11\villin1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43600" y="5257800"/>
              <a:ext cx="1462414" cy="1281039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6019800" y="624840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</p:grp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43434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2971800"/>
            <a:ext cx="1914208" cy="19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362200" y="5486400"/>
            <a:ext cx="105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20000" y="4419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352800" y="3810000"/>
            <a:ext cx="1752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New </a:t>
            </a:r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Project</a:t>
            </a:r>
            <a:r>
              <a:rPr lang="en-US" sz="4000" b="1" dirty="0" smtClean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chemeClr val="accent6"/>
                </a:solidFill>
                <a:latin typeface="Comic Sans MS" pitchFamily="66" charset="0"/>
              </a:rPr>
              <a:t>(with </a:t>
            </a:r>
            <a:r>
              <a:rPr lang="en-US" sz="2800" b="1" dirty="0" smtClean="0">
                <a:solidFill>
                  <a:schemeClr val="accent6"/>
                </a:solidFill>
                <a:latin typeface="Comic Sans MS" pitchFamily="66" charset="0"/>
              </a:rPr>
              <a:t>SLAC)</a:t>
            </a:r>
            <a:endParaRPr lang="en-US" sz="4000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876800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omic Sans MS" pitchFamily="66" charset="0"/>
              </a:rPr>
              <a:t>Interpretation of electron-density maps generated with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itchFamily="66" charset="0"/>
              </a:rPr>
              <a:t>femtosecond</a:t>
            </a:r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> X-ray protein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itchFamily="66" charset="0"/>
              </a:rPr>
              <a:t>nanocrystallography</a:t>
            </a:r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sz="1800" dirty="0" smtClean="0">
                <a:latin typeface="Comic Sans MS" pitchFamily="66" charset="0"/>
              </a:rPr>
              <a:t>[</a:t>
            </a:r>
            <a:r>
              <a:rPr lang="en-US" sz="1800" dirty="0" err="1" smtClean="0">
                <a:latin typeface="Comic Sans MS" pitchFamily="66" charset="0"/>
              </a:rPr>
              <a:t>Chapmann</a:t>
            </a:r>
            <a:r>
              <a:rPr lang="en-US" sz="1800" dirty="0" smtClean="0">
                <a:latin typeface="Comic Sans MS" pitchFamily="66" charset="0"/>
              </a:rPr>
              <a:t> et al., Nature, Feb 2011]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18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18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18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18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18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4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4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endParaRPr lang="en-US" sz="2400" dirty="0" smtClean="0">
              <a:latin typeface="Comic Sans MS" pitchFamily="66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omic Sans MS" pitchFamily="66" charset="0"/>
              </a:rPr>
              <a:t>Combination of state-of-the-art </a:t>
            </a:r>
            <a:r>
              <a:rPr lang="en-US" sz="2400" dirty="0" err="1" smtClean="0">
                <a:latin typeface="Comic Sans MS" pitchFamily="66" charset="0"/>
              </a:rPr>
              <a:t>kino</a:t>
            </a:r>
            <a:r>
              <a:rPr lang="en-US" sz="2400" dirty="0" smtClean="0">
                <a:latin typeface="Comic Sans MS" pitchFamily="66" charset="0"/>
              </a:rPr>
              <a:t>-geometric sampling with a (hopefully) revolutionary experimental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38594" name="Picture 2" descr="C:\Users\latombe\Desktop\jc\presentations\asia-university-biocomp-11\n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2743200"/>
            <a:ext cx="4400550" cy="2514600"/>
          </a:xfrm>
          <a:prstGeom prst="rect">
            <a:avLst/>
          </a:prstGeom>
          <a:noFill/>
        </p:spPr>
      </p:pic>
      <p:pic>
        <p:nvPicPr>
          <p:cNvPr id="6" name="Picture 13" descr="TM0755_Adens_B_partialview3_stereo"/>
          <p:cNvPicPr>
            <a:picLocks noChangeAspect="1" noChangeArrowheads="1"/>
          </p:cNvPicPr>
          <p:nvPr/>
        </p:nvPicPr>
        <p:blipFill>
          <a:blip r:embed="rId3" cstate="print"/>
          <a:srcRect l="50456"/>
          <a:stretch>
            <a:fillRect/>
          </a:stretch>
        </p:blipFill>
        <p:spPr bwMode="auto">
          <a:xfrm>
            <a:off x="5715000" y="2743200"/>
            <a:ext cx="2667000" cy="252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Flexibility is necessary </a:t>
            </a:r>
            <a:r>
              <a:rPr lang="en-US" sz="4000" b="1" dirty="0" smtClean="0">
                <a:solidFill>
                  <a:schemeClr val="accent2"/>
                </a:solidFill>
                <a:latin typeface="Symbol" pitchFamily="18" charset="2"/>
              </a:rPr>
              <a:t>...</a:t>
            </a:r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685800" y="914400"/>
            <a:ext cx="800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... for a </a:t>
            </a:r>
            <a:r>
              <a:rPr lang="en-US" sz="2400" dirty="0">
                <a:latin typeface="Comic Sans MS" pitchFamily="66" charset="0"/>
              </a:rPr>
              <a:t>protein </a:t>
            </a:r>
            <a:r>
              <a:rPr lang="en-US" sz="2400" dirty="0" smtClean="0">
                <a:latin typeface="Comic Sans MS" pitchFamily="66" charset="0"/>
              </a:rPr>
              <a:t>to achieve </a:t>
            </a:r>
            <a:r>
              <a:rPr lang="en-US" sz="2400" dirty="0">
                <a:latin typeface="Comic Sans MS" pitchFamily="66" charset="0"/>
              </a:rPr>
              <a:t>its </a:t>
            </a: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</a:rPr>
              <a:t>biochemical </a:t>
            </a:r>
            <a:r>
              <a:rPr lang="en-US" sz="2400" dirty="0" smtClean="0">
                <a:solidFill>
                  <a:srgbClr val="CC3300"/>
                </a:solidFill>
                <a:latin typeface="Comic Sans MS" pitchFamily="66" charset="0"/>
              </a:rPr>
              <a:t>functions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by binding against </a:t>
            </a:r>
            <a:r>
              <a:rPr lang="en-US" sz="2400" dirty="0" smtClean="0">
                <a:latin typeface="Comic Sans MS" pitchFamily="66" charset="0"/>
              </a:rPr>
              <a:t>other molecules (</a:t>
            </a:r>
            <a:r>
              <a:rPr lang="en-US" sz="2400" dirty="0" err="1" smtClean="0">
                <a:latin typeface="Comic Sans MS" pitchFamily="66" charset="0"/>
              </a:rPr>
              <a:t>ligands</a:t>
            </a:r>
            <a:r>
              <a:rPr lang="en-US" sz="2400" dirty="0" smtClean="0">
                <a:latin typeface="Comic Sans MS" pitchFamily="66" charset="0"/>
              </a:rPr>
              <a:t>, proteins)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endParaRPr lang="en-US" sz="24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996055"/>
            <a:ext cx="3962400" cy="272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3962400" y="4953000"/>
            <a:ext cx="912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arginine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19" name="Picture 4" descr="C:\Users\latombe\Desktop\jc\presentations\asia-university-biocomp-11\la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676400"/>
            <a:ext cx="3728625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ontent Placeholder 11"/>
          <p:cNvSpPr>
            <a:spLocks noGrp="1"/>
          </p:cNvSpPr>
          <p:nvPr>
            <p:ph idx="1"/>
          </p:nvPr>
        </p:nvSpPr>
        <p:spPr>
          <a:xfrm>
            <a:off x="457200" y="2057400"/>
            <a:ext cx="2971800" cy="1676400"/>
          </a:xfrm>
        </p:spPr>
        <p:txBody>
          <a:bodyPr/>
          <a:lstStyle/>
          <a:p>
            <a:pPr eaLnBrk="1" hangingPunct="1">
              <a:buClr>
                <a:schemeClr val="accent6"/>
              </a:buClr>
              <a:buFontTx/>
              <a:buNone/>
              <a:defRPr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Binding models:</a:t>
            </a:r>
          </a:p>
          <a:p>
            <a:pPr eaLnBrk="1" hangingPunct="1">
              <a:buClr>
                <a:schemeClr val="accent6"/>
              </a:buClr>
              <a:buFontTx/>
              <a:buNone/>
              <a:defRPr/>
            </a:pPr>
            <a:endParaRPr lang="en-US" sz="400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Induced fit model</a:t>
            </a:r>
          </a:p>
          <a:p>
            <a:pPr eaLnBrk="1" hangingPunct="1"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sz="400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Conformational selection model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6172199" y="4114800"/>
            <a:ext cx="2971801" cy="2511044"/>
            <a:chOff x="5638799" y="4201056"/>
            <a:chExt cx="2971801" cy="251104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8799" y="4201056"/>
              <a:ext cx="2971801" cy="251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400800" y="4648200"/>
              <a:ext cx="22098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25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6BA4C2-6C76-4A3A-BD29-694DA9B277CB}" type="slidenum">
              <a:rPr lang="en-US" smtClean="0"/>
              <a:pPr/>
              <a:t>5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E2BF1-9DE2-4EC6-9892-A64F0332C8E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9938" name="Picture 2" descr="C:\Users\latombe\Desktop\jc\presentations\asia-university-biocomp-11\flexibilit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07461" cy="6096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4600" y="4343400"/>
            <a:ext cx="6096000" cy="5334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553200" y="4191000"/>
            <a:ext cx="2057400" cy="1524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Experimental Methods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1905000"/>
          </a:xfrm>
        </p:spPr>
        <p:txBody>
          <a:bodyPr/>
          <a:lstStyle/>
          <a:p>
            <a:pPr>
              <a:buClr>
                <a:schemeClr val="accent2"/>
              </a:buClr>
              <a:buNone/>
            </a:pPr>
            <a:r>
              <a:rPr lang="en-US" sz="2800" b="1" dirty="0" smtClean="0">
                <a:solidFill>
                  <a:srgbClr val="663300"/>
                </a:solidFill>
                <a:latin typeface="Comic Sans MS" pitchFamily="66" charset="0"/>
              </a:rPr>
              <a:t>Protein Data Bank (PDB): </a:t>
            </a:r>
            <a:r>
              <a:rPr lang="en-US" sz="2800" dirty="0" smtClean="0">
                <a:solidFill>
                  <a:srgbClr val="663300"/>
                </a:solidFill>
                <a:latin typeface="Comic Sans MS" pitchFamily="66" charset="0"/>
              </a:rPr>
              <a:t/>
            </a:r>
            <a:br>
              <a:rPr lang="en-US" sz="2800" dirty="0" smtClean="0">
                <a:solidFill>
                  <a:srgbClr val="663300"/>
                </a:solidFill>
                <a:latin typeface="Comic Sans MS" pitchFamily="66" charset="0"/>
              </a:rPr>
            </a:br>
            <a:r>
              <a:rPr lang="en-US" sz="2800" dirty="0" smtClean="0">
                <a:solidFill>
                  <a:srgbClr val="663300"/>
                </a:solidFill>
                <a:latin typeface="Comic Sans MS" pitchFamily="66" charset="0"/>
              </a:rPr>
              <a:t>Repository of folded structures of </a:t>
            </a:r>
            <a:r>
              <a:rPr lang="en-US" sz="2800" b="1" dirty="0" smtClean="0">
                <a:solidFill>
                  <a:srgbClr val="663300"/>
                </a:solidFill>
                <a:latin typeface="Comic Sans MS" pitchFamily="66" charset="0"/>
              </a:rPr>
              <a:t>74,732</a:t>
            </a:r>
            <a:r>
              <a:rPr lang="en-US" sz="2800" dirty="0" smtClean="0">
                <a:solidFill>
                  <a:srgbClr val="663300"/>
                </a:solidFill>
                <a:latin typeface="Comic Sans MS" pitchFamily="66" charset="0"/>
              </a:rPr>
              <a:t> proteins (August 2011)</a:t>
            </a:r>
          </a:p>
          <a:p>
            <a:pPr>
              <a:buClr>
                <a:schemeClr val="accent2"/>
              </a:buClr>
              <a:buNone/>
            </a:pPr>
            <a:endParaRPr lang="en-US" sz="1600" dirty="0" smtClean="0">
              <a:latin typeface="Comic Sans MS" pitchFamily="66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333399"/>
                </a:solidFill>
                <a:latin typeface="Comic Sans MS" pitchFamily="66" charset="0"/>
              </a:rPr>
              <a:t>X-ray crystallography </a:t>
            </a:r>
            <a:r>
              <a:rPr lang="en-US" sz="2800" dirty="0" smtClean="0">
                <a:solidFill>
                  <a:srgbClr val="333399"/>
                </a:solidFill>
                <a:latin typeface="Comic Sans MS" pitchFamily="66" charset="0"/>
              </a:rPr>
              <a:t>(</a:t>
            </a:r>
            <a:r>
              <a:rPr lang="en-US" sz="2800" dirty="0" smtClean="0">
                <a:solidFill>
                  <a:srgbClr val="333399"/>
                </a:solidFill>
                <a:latin typeface="Comic Sans MS" pitchFamily="66" charset="0"/>
                <a:ea typeface="Calibri"/>
              </a:rPr>
              <a:t>65,195 entries)</a:t>
            </a:r>
            <a:r>
              <a:rPr lang="en-US" sz="2800" dirty="0" smtClean="0">
                <a:latin typeface="Comic Sans MS" pitchFamily="66" charset="0"/>
                <a:ea typeface="Calibri"/>
              </a:rPr>
              <a:t/>
            </a:r>
            <a:br>
              <a:rPr lang="en-US" sz="2800" dirty="0" smtClean="0">
                <a:latin typeface="Comic Sans MS" pitchFamily="66" charset="0"/>
                <a:ea typeface="Calibri"/>
              </a:rPr>
            </a:b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</a:t>
            </a:r>
            <a:r>
              <a:rPr lang="en-US" sz="2800" dirty="0" smtClean="0">
                <a:latin typeface="Comic Sans MS" pitchFamily="66" charset="0"/>
              </a:rPr>
              <a:t> high resolution, but one or few conformations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US" sz="1100" dirty="0" smtClean="0">
              <a:latin typeface="Comic Sans MS" pitchFamily="66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333399"/>
                </a:solidFill>
                <a:latin typeface="Comic Sans MS" pitchFamily="66" charset="0"/>
              </a:rPr>
              <a:t>NMR spectroscopy </a:t>
            </a:r>
            <a:r>
              <a:rPr lang="en-US" sz="2800" dirty="0" smtClean="0">
                <a:solidFill>
                  <a:srgbClr val="333399"/>
                </a:solidFill>
                <a:latin typeface="Comic Sans MS" pitchFamily="66" charset="0"/>
              </a:rPr>
              <a:t>(9,014 entries)</a:t>
            </a:r>
            <a:r>
              <a:rPr lang="en-US" sz="2800" dirty="0" smtClean="0">
                <a:latin typeface="Comic Sans MS" pitchFamily="66" charset="0"/>
              </a:rPr>
              <a:t/>
            </a:r>
            <a:br>
              <a:rPr lang="en-US" sz="2800" dirty="0" smtClean="0">
                <a:latin typeface="Comic Sans MS" pitchFamily="66" charset="0"/>
              </a:rPr>
            </a:b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</a:t>
            </a:r>
            <a:r>
              <a:rPr lang="en-US" sz="2800" dirty="0" smtClean="0">
                <a:latin typeface="Comic Sans MS" pitchFamily="66" charset="0"/>
              </a:rPr>
              <a:t> multiple conformations, but for small proteins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n-US" sz="1100" dirty="0" smtClean="0">
              <a:latin typeface="Comic Sans MS" pitchFamily="66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b="1" dirty="0" err="1" smtClean="0">
                <a:solidFill>
                  <a:srgbClr val="333399"/>
                </a:solidFill>
                <a:latin typeface="Comic Sans MS" pitchFamily="66" charset="0"/>
              </a:rPr>
              <a:t>Cryo</a:t>
            </a:r>
            <a:r>
              <a:rPr lang="en-US" sz="2800" b="1" dirty="0" smtClean="0">
                <a:solidFill>
                  <a:srgbClr val="333399"/>
                </a:solidFill>
                <a:latin typeface="Comic Sans MS" pitchFamily="66" charset="0"/>
              </a:rPr>
              <a:t>-electron microscopy </a:t>
            </a:r>
            <a:r>
              <a:rPr lang="en-US" sz="2800" dirty="0" smtClean="0">
                <a:solidFill>
                  <a:srgbClr val="333399"/>
                </a:solidFill>
                <a:latin typeface="Comic Sans MS" pitchFamily="66" charset="0"/>
              </a:rPr>
              <a:t>(373 entries)</a:t>
            </a:r>
            <a:r>
              <a:rPr lang="en-US" sz="2800" dirty="0" smtClean="0">
                <a:latin typeface="Comic Sans MS" pitchFamily="66" charset="0"/>
              </a:rPr>
              <a:t/>
            </a:r>
            <a:br>
              <a:rPr lang="en-US" sz="2800" dirty="0" smtClean="0">
                <a:latin typeface="Comic Sans MS" pitchFamily="66" charset="0"/>
              </a:rPr>
            </a:b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800" dirty="0" smtClean="0">
                <a:latin typeface="Comic Sans MS" pitchFamily="66" charset="0"/>
              </a:rPr>
              <a:t>multiple conformations, but low resolution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333399"/>
                </a:solidFill>
                <a:latin typeface="Comic Sans MS" pitchFamily="66" charset="0"/>
              </a:rPr>
              <a:t>Energy-Based Computer Simulation</a:t>
            </a:r>
            <a:endParaRPr lang="en-US" sz="4000" b="1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029200"/>
          </a:xfrm>
        </p:spPr>
        <p:txBody>
          <a:bodyPr/>
          <a:lstStyle/>
          <a:p>
            <a:pPr lvl="1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omic Sans MS" pitchFamily="66" charset="0"/>
              </a:rPr>
              <a:t>Molecular Dynamics simulation</a:t>
            </a:r>
          </a:p>
          <a:p>
            <a:pPr lvl="1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omic Sans MS" pitchFamily="66" charset="0"/>
              </a:rPr>
              <a:t>Monte Carlo simulation</a:t>
            </a:r>
          </a:p>
          <a:p>
            <a:pPr lvl="1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omic Sans MS" pitchFamily="66" charset="0"/>
              </a:rPr>
              <a:t>Others:</a:t>
            </a:r>
          </a:p>
          <a:p>
            <a:pPr lvl="2">
              <a:buClr>
                <a:schemeClr val="accent6"/>
              </a:buClr>
              <a:buFontTx/>
              <a:buChar char="—"/>
            </a:pPr>
            <a:r>
              <a:rPr lang="en-US" sz="2000" dirty="0" smtClean="0">
                <a:latin typeface="Comic Sans MS" pitchFamily="66" charset="0"/>
              </a:rPr>
              <a:t> coarse-grained force fields,</a:t>
            </a:r>
          </a:p>
          <a:p>
            <a:pPr lvl="2">
              <a:buClr>
                <a:schemeClr val="accent6"/>
              </a:buClr>
              <a:buFontTx/>
              <a:buChar char="—"/>
            </a:pPr>
            <a:r>
              <a:rPr lang="en-US" sz="2000" dirty="0" smtClean="0">
                <a:latin typeface="Comic Sans MS" pitchFamily="66" charset="0"/>
              </a:rPr>
              <a:t> multi-scale modeling,</a:t>
            </a:r>
          </a:p>
          <a:p>
            <a:pPr lvl="2">
              <a:buClr>
                <a:schemeClr val="accent6"/>
              </a:buClr>
              <a:buFontTx/>
              <a:buChar char="—"/>
            </a:pPr>
            <a:r>
              <a:rPr lang="en-US" sz="2000" dirty="0" smtClean="0">
                <a:latin typeface="Comic Sans MS" pitchFamily="66" charset="0"/>
              </a:rPr>
              <a:t> replica exchange,</a:t>
            </a:r>
          </a:p>
          <a:p>
            <a:pPr lvl="2">
              <a:buClr>
                <a:schemeClr val="accent6"/>
              </a:buClr>
              <a:buFontTx/>
              <a:buChar char="—"/>
            </a:pPr>
            <a:r>
              <a:rPr lang="en-US" sz="2000" dirty="0" smtClean="0">
                <a:latin typeface="Comic Sans MS" pitchFamily="66" charset="0"/>
              </a:rPr>
              <a:t> normal mode analysis,</a:t>
            </a:r>
          </a:p>
          <a:p>
            <a:pPr lvl="2">
              <a:buClr>
                <a:schemeClr val="accent6"/>
              </a:buClr>
              <a:buFontTx/>
              <a:buChar char="—"/>
            </a:pPr>
            <a:r>
              <a:rPr lang="en-US" sz="2000" dirty="0" smtClean="0">
                <a:latin typeface="Comic Sans MS" pitchFamily="66" charset="0"/>
              </a:rPr>
              <a:t> elastic network models, …</a:t>
            </a:r>
          </a:p>
          <a:p>
            <a:pPr lvl="1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663300"/>
                </a:solidFill>
                <a:latin typeface="Comic Sans MS" pitchFamily="66" charset="0"/>
              </a:rPr>
              <a:t>Advantages:</a:t>
            </a:r>
            <a:r>
              <a:rPr lang="en-US" sz="2400" dirty="0" smtClean="0">
                <a:solidFill>
                  <a:srgbClr val="6633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produce time-dependent information at atomic resolution</a:t>
            </a:r>
          </a:p>
          <a:p>
            <a:pPr lvl="1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663300"/>
                </a:solidFill>
                <a:latin typeface="Comic Sans MS" pitchFamily="66" charset="0"/>
              </a:rPr>
              <a:t>Drawbacks:</a:t>
            </a:r>
            <a:r>
              <a:rPr lang="en-US" sz="2400" dirty="0" smtClean="0">
                <a:latin typeface="Comic Sans MS" pitchFamily="66" charset="0"/>
              </a:rPr>
              <a:t> huge running times, enormous amount of data, delicate setup </a:t>
            </a:r>
          </a:p>
          <a:p>
            <a:pPr lvl="2">
              <a:buClr>
                <a:schemeClr val="accent6"/>
              </a:buClr>
              <a:buFontTx/>
              <a:buChar char="—"/>
            </a:pP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omic Sans MS" pitchFamily="66" charset="0"/>
              </a:rPr>
              <a:t>Application of Robotics and Motion Planning Techniques</a:t>
            </a:r>
            <a:endParaRPr lang="en-US" sz="4000" b="1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6C20F0-3101-451C-9CA9-E4A1BA36FA57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600200"/>
            <a:ext cx="2428661" cy="121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7" name="Group 66"/>
          <p:cNvGrpSpPr/>
          <p:nvPr/>
        </p:nvGrpSpPr>
        <p:grpSpPr>
          <a:xfrm>
            <a:off x="6934200" y="2895600"/>
            <a:ext cx="1600200" cy="1981200"/>
            <a:chOff x="6705600" y="2895600"/>
            <a:chExt cx="1600200" cy="1981200"/>
          </a:xfrm>
        </p:grpSpPr>
        <p:grpSp>
          <p:nvGrpSpPr>
            <p:cNvPr id="19" name="Group 18"/>
            <p:cNvGrpSpPr/>
            <p:nvPr/>
          </p:nvGrpSpPr>
          <p:grpSpPr>
            <a:xfrm>
              <a:off x="6934200" y="3429000"/>
              <a:ext cx="1371600" cy="1447800"/>
              <a:chOff x="914400" y="4495800"/>
              <a:chExt cx="1371600" cy="14478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447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990600" y="4495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752600" y="46482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752600" y="5257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43000" y="5334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371600" y="4876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478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16200000">
                <a:off x="9144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16200000">
                <a:off x="1066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 rot="16200000">
                <a:off x="16764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16200000">
                <a:off x="1752600" y="5715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 rot="16200000">
                <a:off x="1295400" y="5486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16200000">
                <a:off x="2209800" y="5181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 rot="16200000">
              <a:off x="6743700" y="3390900"/>
              <a:ext cx="1371600" cy="1447800"/>
              <a:chOff x="914400" y="4495800"/>
              <a:chExt cx="1371600" cy="144780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447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990600" y="4495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752600" y="46482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752600" y="5257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43000" y="5334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71600" y="48768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4478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 rot="16200000">
                <a:off x="914400" y="5867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rot="16200000">
                <a:off x="10668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rot="16200000">
                <a:off x="1676400" y="5105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16200000">
                <a:off x="1752600" y="57150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rot="16200000">
                <a:off x="1295400" y="54864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rot="16200000">
                <a:off x="2209800" y="518160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Down Arrow 33"/>
            <p:cNvSpPr/>
            <p:nvPr/>
          </p:nvSpPr>
          <p:spPr>
            <a:xfrm>
              <a:off x="7315200" y="2895600"/>
              <a:ext cx="228600" cy="304800"/>
            </a:xfrm>
            <a:prstGeom prst="down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Down Arrow 34"/>
          <p:cNvSpPr/>
          <p:nvPr/>
        </p:nvSpPr>
        <p:spPr>
          <a:xfrm>
            <a:off x="7543800" y="5029200"/>
            <a:ext cx="228600" cy="304800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4"/>
          <p:cNvGrpSpPr>
            <a:grpSpLocks/>
          </p:cNvGrpSpPr>
          <p:nvPr/>
        </p:nvGrpSpPr>
        <p:grpSpPr bwMode="auto">
          <a:xfrm>
            <a:off x="6705600" y="5334000"/>
            <a:ext cx="2057400" cy="1219200"/>
            <a:chOff x="576" y="864"/>
            <a:chExt cx="4416" cy="1968"/>
          </a:xfrm>
          <a:solidFill>
            <a:schemeClr val="bg2"/>
          </a:solidFill>
        </p:grpSpPr>
        <p:cxnSp>
          <p:nvCxnSpPr>
            <p:cNvPr id="37" name="AutoShape 5"/>
            <p:cNvCxnSpPr>
              <a:cxnSpLocks noChangeShapeType="1"/>
              <a:stCxn id="60" idx="6"/>
              <a:endCxn id="55" idx="2"/>
            </p:cNvCxnSpPr>
            <p:nvPr/>
          </p:nvCxnSpPr>
          <p:spPr bwMode="auto">
            <a:xfrm flipH="1" flipV="1">
              <a:off x="2580" y="1200"/>
              <a:ext cx="1176" cy="52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38" name="AutoShape 8"/>
            <p:cNvCxnSpPr>
              <a:cxnSpLocks noChangeShapeType="1"/>
            </p:cNvCxnSpPr>
            <p:nvPr/>
          </p:nvCxnSpPr>
          <p:spPr bwMode="auto">
            <a:xfrm flipH="1">
              <a:off x="2172" y="2302"/>
              <a:ext cx="770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39" name="AutoShape 9"/>
            <p:cNvCxnSpPr>
              <a:cxnSpLocks noChangeShapeType="1"/>
            </p:cNvCxnSpPr>
            <p:nvPr/>
          </p:nvCxnSpPr>
          <p:spPr bwMode="auto">
            <a:xfrm>
              <a:off x="1440" y="1404"/>
              <a:ext cx="206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0" name="AutoShape 10"/>
            <p:cNvCxnSpPr>
              <a:cxnSpLocks noChangeShapeType="1"/>
            </p:cNvCxnSpPr>
            <p:nvPr/>
          </p:nvCxnSpPr>
          <p:spPr bwMode="auto">
            <a:xfrm flipH="1">
              <a:off x="658" y="1390"/>
              <a:ext cx="748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1" name="AutoShape 11"/>
            <p:cNvCxnSpPr>
              <a:cxnSpLocks noChangeShapeType="1"/>
            </p:cNvCxnSpPr>
            <p:nvPr/>
          </p:nvCxnSpPr>
          <p:spPr bwMode="auto">
            <a:xfrm flipH="1" flipV="1">
              <a:off x="658" y="2302"/>
              <a:ext cx="1394" cy="48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2" name="AutoShape 12"/>
            <p:cNvCxnSpPr>
              <a:cxnSpLocks noChangeShapeType="1"/>
            </p:cNvCxnSpPr>
            <p:nvPr/>
          </p:nvCxnSpPr>
          <p:spPr bwMode="auto">
            <a:xfrm>
              <a:off x="1680" y="2028"/>
              <a:ext cx="432" cy="69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3" name="AutoShape 13"/>
            <p:cNvCxnSpPr>
              <a:cxnSpLocks noChangeShapeType="1"/>
            </p:cNvCxnSpPr>
            <p:nvPr/>
          </p:nvCxnSpPr>
          <p:spPr bwMode="auto">
            <a:xfrm flipV="1">
              <a:off x="1714" y="1246"/>
              <a:ext cx="892" cy="67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4" name="AutoShape 14"/>
            <p:cNvCxnSpPr>
              <a:cxnSpLocks noChangeShapeType="1"/>
            </p:cNvCxnSpPr>
            <p:nvPr/>
          </p:nvCxnSpPr>
          <p:spPr bwMode="auto">
            <a:xfrm flipV="1">
              <a:off x="1500" y="1200"/>
              <a:ext cx="1080" cy="14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5" name="AutoShape 15"/>
            <p:cNvCxnSpPr>
              <a:cxnSpLocks noChangeShapeType="1"/>
            </p:cNvCxnSpPr>
            <p:nvPr/>
          </p:nvCxnSpPr>
          <p:spPr bwMode="auto">
            <a:xfrm>
              <a:off x="1740" y="1968"/>
              <a:ext cx="1176" cy="28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6" name="AutoShape 16"/>
            <p:cNvCxnSpPr>
              <a:cxnSpLocks noChangeShapeType="1"/>
            </p:cNvCxnSpPr>
            <p:nvPr/>
          </p:nvCxnSpPr>
          <p:spPr bwMode="auto">
            <a:xfrm>
              <a:off x="2674" y="1246"/>
              <a:ext cx="336" cy="96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7" name="AutoShape 17"/>
            <p:cNvCxnSpPr>
              <a:cxnSpLocks noChangeShapeType="1"/>
            </p:cNvCxnSpPr>
            <p:nvPr/>
          </p:nvCxnSpPr>
          <p:spPr bwMode="auto">
            <a:xfrm flipH="1" flipV="1">
              <a:off x="3036" y="2256"/>
              <a:ext cx="744" cy="24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8" name="AutoShape 18"/>
            <p:cNvCxnSpPr>
              <a:cxnSpLocks noChangeShapeType="1"/>
            </p:cNvCxnSpPr>
            <p:nvPr/>
          </p:nvCxnSpPr>
          <p:spPr bwMode="auto">
            <a:xfrm flipH="1">
              <a:off x="3010" y="1774"/>
              <a:ext cx="652" cy="436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49" name="AutoShape 19"/>
            <p:cNvCxnSpPr>
              <a:cxnSpLocks noChangeShapeType="1"/>
            </p:cNvCxnSpPr>
            <p:nvPr/>
          </p:nvCxnSpPr>
          <p:spPr bwMode="auto">
            <a:xfrm>
              <a:off x="3730" y="1774"/>
              <a:ext cx="110" cy="66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0" name="AutoShape 20"/>
            <p:cNvCxnSpPr>
              <a:cxnSpLocks noChangeShapeType="1"/>
            </p:cNvCxnSpPr>
            <p:nvPr/>
          </p:nvCxnSpPr>
          <p:spPr bwMode="auto">
            <a:xfrm flipH="1">
              <a:off x="3730" y="958"/>
              <a:ext cx="604" cy="724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1" name="AutoShape 21"/>
            <p:cNvCxnSpPr>
              <a:cxnSpLocks noChangeShapeType="1"/>
            </p:cNvCxnSpPr>
            <p:nvPr/>
          </p:nvCxnSpPr>
          <p:spPr bwMode="auto">
            <a:xfrm flipH="1">
              <a:off x="3874" y="1630"/>
              <a:ext cx="844" cy="82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2" name="AutoShape 22"/>
            <p:cNvCxnSpPr>
              <a:cxnSpLocks noChangeShapeType="1"/>
            </p:cNvCxnSpPr>
            <p:nvPr/>
          </p:nvCxnSpPr>
          <p:spPr bwMode="auto">
            <a:xfrm flipH="1">
              <a:off x="3900" y="2254"/>
              <a:ext cx="1010" cy="242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3" name="AutoShape 23"/>
            <p:cNvCxnSpPr>
              <a:cxnSpLocks noChangeShapeType="1"/>
            </p:cNvCxnSpPr>
            <p:nvPr/>
          </p:nvCxnSpPr>
          <p:spPr bwMode="auto">
            <a:xfrm flipH="1" flipV="1">
              <a:off x="4786" y="1630"/>
              <a:ext cx="158" cy="518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cxnSp>
          <p:nvCxnSpPr>
            <p:cNvPr id="54" name="AutoShape 24"/>
            <p:cNvCxnSpPr>
              <a:cxnSpLocks noChangeShapeType="1"/>
            </p:cNvCxnSpPr>
            <p:nvPr/>
          </p:nvCxnSpPr>
          <p:spPr bwMode="auto">
            <a:xfrm flipH="1" flipV="1">
              <a:off x="4402" y="958"/>
              <a:ext cx="316" cy="580"/>
            </a:xfrm>
            <a:prstGeom prst="straightConnector1">
              <a:avLst/>
            </a:prstGeom>
            <a:grpFill/>
            <a:ln w="381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cxn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2592" y="1152"/>
              <a:ext cx="96" cy="96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6" name="Group 55"/>
            <p:cNvGrpSpPr>
              <a:grpSpLocks/>
            </p:cNvGrpSpPr>
            <p:nvPr/>
          </p:nvGrpSpPr>
          <p:grpSpPr bwMode="auto">
            <a:xfrm>
              <a:off x="576" y="864"/>
              <a:ext cx="4416" cy="1968"/>
              <a:chOff x="528" y="1440"/>
              <a:chExt cx="4416" cy="1968"/>
            </a:xfrm>
            <a:grpFill/>
          </p:grpSpPr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4272" y="1440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1584" y="249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auto">
              <a:xfrm>
                <a:off x="3744" y="302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3600" y="225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2016" y="33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auto">
              <a:xfrm>
                <a:off x="4848" y="2736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Oval 62"/>
              <p:cNvSpPr>
                <a:spLocks noChangeArrowheads="1"/>
              </p:cNvSpPr>
              <p:nvPr/>
            </p:nvSpPr>
            <p:spPr bwMode="auto">
              <a:xfrm>
                <a:off x="4656" y="211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>
                <a:off x="2880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Oval 64"/>
              <p:cNvSpPr>
                <a:spLocks noChangeArrowheads="1"/>
              </p:cNvSpPr>
              <p:nvPr/>
            </p:nvSpPr>
            <p:spPr bwMode="auto">
              <a:xfrm>
                <a:off x="528" y="2784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Oval 65"/>
              <p:cNvSpPr>
                <a:spLocks noChangeArrowheads="1"/>
              </p:cNvSpPr>
              <p:nvPr/>
            </p:nvSpPr>
            <p:spPr bwMode="auto">
              <a:xfrm>
                <a:off x="1344" y="1872"/>
                <a:ext cx="96" cy="9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6248400" cy="4525963"/>
          </a:xfrm>
        </p:spPr>
        <p:txBody>
          <a:bodyPr/>
          <a:lstStyle/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r>
              <a:rPr lang="en-US" sz="2200" b="1" dirty="0" smtClean="0">
                <a:solidFill>
                  <a:srgbClr val="663300"/>
                </a:solidFill>
                <a:latin typeface="Comic Sans MS" pitchFamily="66" charset="0"/>
              </a:rPr>
              <a:t>Kinematic/Geometric models of proteins</a:t>
            </a:r>
            <a:r>
              <a:rPr lang="en-US" sz="2400" b="1" dirty="0" smtClean="0">
                <a:solidFill>
                  <a:srgbClr val="333399"/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rgbClr val="333399"/>
                </a:solidFill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Develop algorithm-friendly models that directly encode dominant energy terms.</a:t>
            </a:r>
            <a:endParaRPr lang="en-US" sz="2400" dirty="0" smtClean="0">
              <a:latin typeface="Comic Sans MS" pitchFamily="66" charset="0"/>
            </a:endParaRPr>
          </a:p>
          <a:p>
            <a:pPr lvl="1">
              <a:buClr>
                <a:srgbClr val="663300"/>
              </a:buClr>
              <a:buFont typeface="+mj-lt"/>
              <a:buAutoNum type="arabicPeriod"/>
            </a:pPr>
            <a:endParaRPr lang="en-US" sz="3600" dirty="0" smtClean="0">
              <a:latin typeface="Comic Sans MS" pitchFamily="66" charset="0"/>
            </a:endParaRPr>
          </a:p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r>
              <a:rPr lang="en-US" sz="2200" b="1" dirty="0" smtClean="0">
                <a:solidFill>
                  <a:srgbClr val="663300"/>
                </a:solidFill>
                <a:latin typeface="Comic Sans MS" pitchFamily="66" charset="0"/>
              </a:rPr>
              <a:t>Kino-Geometric Conformational Sampling</a:t>
            </a:r>
            <a:r>
              <a:rPr lang="en-US" sz="2400" b="1" dirty="0" smtClean="0">
                <a:solidFill>
                  <a:srgbClr val="333399"/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rgbClr val="333399"/>
                </a:solidFill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Use these models to sample conformations and represent a protein’s folded state by a cloud of points.</a:t>
            </a:r>
            <a:endParaRPr lang="en-US" sz="2400" dirty="0" smtClean="0">
              <a:latin typeface="Comic Sans MS" pitchFamily="66" charset="0"/>
            </a:endParaRPr>
          </a:p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endParaRPr lang="en-US" sz="36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marL="514350" indent="-514350">
              <a:buClr>
                <a:srgbClr val="663300"/>
              </a:buClr>
              <a:buFont typeface="+mj-lt"/>
              <a:buAutoNum type="arabicPeriod"/>
            </a:pPr>
            <a:r>
              <a:rPr lang="en-US" sz="2200" b="1" dirty="0" smtClean="0">
                <a:solidFill>
                  <a:srgbClr val="663300"/>
                </a:solidFill>
                <a:latin typeface="Comic Sans MS" pitchFamily="66" charset="0"/>
              </a:rPr>
              <a:t>Graph-Based Models of Protein Motion</a:t>
            </a:r>
            <a:r>
              <a:rPr lang="en-US" sz="2400" b="1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Transform a cloud representation into a  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probabilistic roadmap representing </a:t>
            </a:r>
            <a:r>
              <a:rPr lang="en-US" sz="2000" dirty="0" smtClean="0">
                <a:latin typeface="Comic Sans MS" pitchFamily="66" charset="0"/>
              </a:rPr>
              <a:t>protein kinetics.</a:t>
            </a:r>
            <a:endParaRPr lang="en-U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43184</TotalTime>
  <Words>1167</Words>
  <Application>Microsoft Office PowerPoint</Application>
  <PresentationFormat>On-screen Show (4:3)</PresentationFormat>
  <Paragraphs>449</Paragraphs>
  <Slides>44</Slides>
  <Notes>3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Default Design</vt:lpstr>
      <vt:lpstr>Bitmap Image</vt:lpstr>
      <vt:lpstr>Acrobat Document</vt:lpstr>
      <vt:lpstr>Study of Protein Motion</vt:lpstr>
      <vt:lpstr>Protein</vt:lpstr>
      <vt:lpstr>Protein</vt:lpstr>
      <vt:lpstr>Protein Folding</vt:lpstr>
      <vt:lpstr>Flexibility is necessary ... </vt:lpstr>
      <vt:lpstr>Slide 6</vt:lpstr>
      <vt:lpstr>Experimental Methods</vt:lpstr>
      <vt:lpstr>Energy-Based Computer Simulation</vt:lpstr>
      <vt:lpstr>Application of Robotics and Motion Planning Techniques</vt:lpstr>
      <vt:lpstr>Timescales of Protein Motion</vt:lpstr>
      <vt:lpstr>How can one access directly to relevant timescales?</vt:lpstr>
      <vt:lpstr>Kinematic Model #1:  Collection of independent atoms</vt:lpstr>
      <vt:lpstr>Kinematic Model #1:  Collection of independent atoms</vt:lpstr>
      <vt:lpstr>Over picosecond timescales bond lengths and angles average to constants</vt:lpstr>
      <vt:lpstr>Kinematic Model #2:  Linkage of connected atoms</vt:lpstr>
      <vt:lpstr>Kinematic Model #2:  Linkage of connected atoms</vt:lpstr>
      <vt:lpstr>Kinematic Model #2:  Linkage of connected atoms</vt:lpstr>
      <vt:lpstr>Kinematic Model #2:  Linkage of connected atoms</vt:lpstr>
      <vt:lpstr>Van der Waals Forces</vt:lpstr>
      <vt:lpstr>Hydrogen Bonds</vt:lpstr>
      <vt:lpstr>Hydrogen Bonds</vt:lpstr>
      <vt:lpstr>Hydrogen Bonds</vt:lpstr>
      <vt:lpstr>Advantages/Drawbacks of Linkage Model</vt:lpstr>
      <vt:lpstr>Inverse Kinematics Problem</vt:lpstr>
      <vt:lpstr>Analogy with Robotics</vt:lpstr>
      <vt:lpstr>Analogy with Robotics</vt:lpstr>
      <vt:lpstr>Inverse Kinematics Methods</vt:lpstr>
      <vt:lpstr>Checking Volume-Exclusion Constraint: Grid Method</vt:lpstr>
      <vt:lpstr>Slide 29</vt:lpstr>
      <vt:lpstr>Beyond Simulation</vt:lpstr>
      <vt:lpstr>Kino-Geometric Conformational Sampling</vt:lpstr>
      <vt:lpstr>Kino-Geometric Conformational Sampling</vt:lpstr>
      <vt:lpstr>Kino-Geometric Conformational Sampling</vt:lpstr>
      <vt:lpstr>Kino-Geometric Conformational Sampling</vt:lpstr>
      <vt:lpstr>Statistics for Two Proteins</vt:lpstr>
      <vt:lpstr>Kino-Geometric Conformational Sampling</vt:lpstr>
      <vt:lpstr>KGS Sampling: 2EZM</vt:lpstr>
      <vt:lpstr>KGS Sampling: 2EZM</vt:lpstr>
      <vt:lpstr>Beyond Simulation</vt:lpstr>
      <vt:lpstr>Graph-Based Model:  States and Transitions</vt:lpstr>
      <vt:lpstr>States are conformations</vt:lpstr>
      <vt:lpstr>States are conformation sets </vt:lpstr>
      <vt:lpstr>Applications</vt:lpstr>
      <vt:lpstr>New Project (with SLAC)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Algorithms for the Study of Protein Structure and Motion</dc:title>
  <dc:creator>latombe</dc:creator>
  <cp:lastModifiedBy>latombe-2</cp:lastModifiedBy>
  <cp:revision>209</cp:revision>
  <dcterms:created xsi:type="dcterms:W3CDTF">2005-04-02T01:13:02Z</dcterms:created>
  <dcterms:modified xsi:type="dcterms:W3CDTF">2012-03-02T05:09:47Z</dcterms:modified>
</cp:coreProperties>
</file>