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7"/>
  </p:notesMasterIdLst>
  <p:sldIdLst>
    <p:sldId id="256" r:id="rId2"/>
    <p:sldId id="382" r:id="rId3"/>
    <p:sldId id="370" r:id="rId4"/>
    <p:sldId id="375" r:id="rId5"/>
    <p:sldId id="367" r:id="rId6"/>
    <p:sldId id="372" r:id="rId7"/>
    <p:sldId id="373" r:id="rId8"/>
    <p:sldId id="368" r:id="rId9"/>
    <p:sldId id="371" r:id="rId10"/>
    <p:sldId id="307" r:id="rId11"/>
    <p:sldId id="321" r:id="rId12"/>
    <p:sldId id="331" r:id="rId13"/>
    <p:sldId id="333" r:id="rId14"/>
    <p:sldId id="326" r:id="rId15"/>
    <p:sldId id="381" r:id="rId16"/>
    <p:sldId id="327" r:id="rId17"/>
    <p:sldId id="361" r:id="rId18"/>
    <p:sldId id="378" r:id="rId19"/>
    <p:sldId id="335" r:id="rId20"/>
    <p:sldId id="376" r:id="rId21"/>
    <p:sldId id="284" r:id="rId22"/>
    <p:sldId id="285" r:id="rId23"/>
    <p:sldId id="362" r:id="rId24"/>
    <p:sldId id="363" r:id="rId25"/>
    <p:sldId id="288" r:id="rId26"/>
    <p:sldId id="341" r:id="rId27"/>
    <p:sldId id="366" r:id="rId28"/>
    <p:sldId id="359" r:id="rId29"/>
    <p:sldId id="357" r:id="rId30"/>
    <p:sldId id="358" r:id="rId31"/>
    <p:sldId id="379" r:id="rId32"/>
    <p:sldId id="356" r:id="rId33"/>
    <p:sldId id="337" r:id="rId34"/>
    <p:sldId id="383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CAA600F-E52B-364E-B9BF-AF49B88F2298}">
          <p14:sldIdLst>
            <p14:sldId id="256"/>
            <p14:sldId id="382"/>
            <p14:sldId id="370"/>
            <p14:sldId id="375"/>
            <p14:sldId id="367"/>
            <p14:sldId id="372"/>
            <p14:sldId id="373"/>
            <p14:sldId id="368"/>
          </p14:sldIdLst>
        </p14:section>
        <p14:section name="Co-Separation" id="{F85D0A59-3A72-3E47-8467-EB2E093724F3}">
          <p14:sldIdLst>
            <p14:sldId id="371"/>
            <p14:sldId id="307"/>
            <p14:sldId id="321"/>
            <p14:sldId id="331"/>
            <p14:sldId id="333"/>
            <p14:sldId id="326"/>
            <p14:sldId id="381"/>
            <p14:sldId id="327"/>
            <p14:sldId id="361"/>
            <p14:sldId id="378"/>
            <p14:sldId id="335"/>
          </p14:sldIdLst>
        </p14:section>
        <p14:section name="2.5D Visual Sound" id="{0B9E88EE-A374-2949-82B8-E9D112488C04}">
          <p14:sldIdLst>
            <p14:sldId id="376"/>
            <p14:sldId id="284"/>
            <p14:sldId id="285"/>
            <p14:sldId id="362"/>
            <p14:sldId id="363"/>
            <p14:sldId id="288"/>
            <p14:sldId id="341"/>
            <p14:sldId id="366"/>
            <p14:sldId id="359"/>
            <p14:sldId id="357"/>
            <p14:sldId id="358"/>
            <p14:sldId id="379"/>
            <p14:sldId id="356"/>
            <p14:sldId id="337"/>
            <p14:sldId id="38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229"/>
    <p:restoredTop sz="73910"/>
  </p:normalViewPr>
  <p:slideViewPr>
    <p:cSldViewPr snapToGrid="0" snapToObjects="1">
      <p:cViewPr varScale="1">
        <p:scale>
          <a:sx n="80" d="100"/>
          <a:sy n="80" d="100"/>
        </p:scale>
        <p:origin x="464" y="184"/>
      </p:cViewPr>
      <p:guideLst/>
    </p:cSldViewPr>
  </p:slideViewPr>
  <p:outlineViewPr>
    <p:cViewPr>
      <p:scale>
        <a:sx n="33" d="100"/>
        <a:sy n="33" d="100"/>
      </p:scale>
      <p:origin x="0" y="-5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43FE3-5FFD-394C-B92C-735668F36EB5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9D057-CCA2-FB40-9D38-7010D6566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8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63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8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43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89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54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38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6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59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70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3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an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2F4A-20E9-2B48-A5EE-EF8C014ABB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6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2F4A-20E9-2B48-A5EE-EF8C014ABB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4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21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2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94BB-98EC-D043-BDF8-2BCE8A5D81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71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86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87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</p:spTree>
    <p:extLst>
      <p:ext uri="{BB962C8B-B14F-4D97-AF65-F5344CB8AC3E}">
        <p14:creationId xmlns:p14="http://schemas.microsoft.com/office/powerpoint/2010/main" val="2401033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</p:spTree>
    <p:extLst>
      <p:ext uri="{BB962C8B-B14F-4D97-AF65-F5344CB8AC3E}">
        <p14:creationId xmlns:p14="http://schemas.microsoft.com/office/powerpoint/2010/main" val="1891070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13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24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20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2F4A-20E9-2B48-A5EE-EF8C014ABB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7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2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2F4A-20E9-2B48-A5EE-EF8C014ABB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02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1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9D057-CCA2-FB40-9D38-7010D6566F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8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CA486-2E32-C948-BF2B-F048489182F9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5409B-E1EB-FB4E-9007-27F5B9E111C7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8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2164-D203-AD4A-9EA2-0D8FD237B63A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1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6BCF-105D-8845-9E7A-BD175E55BA2C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482C-8FB1-E543-8463-DBEF15CFA53E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BD1C-33D7-6D4E-9157-B89275F3D463}" type="datetime1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8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900-DA2B-EE46-9125-7741D3FA8A5D}" type="datetime1">
              <a:rPr lang="en-US" smtClean="0"/>
              <a:t>6/23/19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1822-A4A6-7349-9525-7E92911F3EFF}" type="datetime1">
              <a:rPr lang="en-US" smtClean="0"/>
              <a:t>6/23/19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9310-8BE2-EC4F-A76C-9E83E6D208BD}" type="datetime1">
              <a:rPr lang="en-US" smtClean="0"/>
              <a:t>6/23/19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7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BA71-8115-5A49-AC47-C3207BA3D3F0}" type="datetime1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4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E53-C286-F641-BD02-0F0BE8989641}" type="datetime1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DECCA-5576-314E-BD92-A5A393482756}" type="datetime1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0FA2-5717-AB49-8482-4695AFD7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26" Type="http://schemas.openxmlformats.org/officeDocument/2006/relationships/image" Target="../media/image76.png"/><Relationship Id="rId3" Type="http://schemas.openxmlformats.org/officeDocument/2006/relationships/image" Target="../media/image59.png"/><Relationship Id="rId21" Type="http://schemas.openxmlformats.org/officeDocument/2006/relationships/image" Target="../media/image72.png"/><Relationship Id="rId34" Type="http://schemas.openxmlformats.org/officeDocument/2006/relationships/image" Target="../media/image84.png"/><Relationship Id="rId7" Type="http://schemas.openxmlformats.org/officeDocument/2006/relationships/image" Target="../media/image48.png"/><Relationship Id="rId12" Type="http://schemas.openxmlformats.org/officeDocument/2006/relationships/image" Target="../media/image36.png"/><Relationship Id="rId17" Type="http://schemas.openxmlformats.org/officeDocument/2006/relationships/image" Target="../media/image68.png"/><Relationship Id="rId25" Type="http://schemas.openxmlformats.org/officeDocument/2006/relationships/image" Target="../media/image54.png"/><Relationship Id="rId3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9.png"/><Relationship Id="rId24" Type="http://schemas.openxmlformats.org/officeDocument/2006/relationships/image" Target="../media/image75.png"/><Relationship Id="rId32" Type="http://schemas.openxmlformats.org/officeDocument/2006/relationships/image" Target="../media/image82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8.png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37.png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8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image" Target="../media/image90.png"/><Relationship Id="rId3" Type="http://schemas.microsoft.com/office/2007/relationships/media" Target="../media/media3.mp4"/><Relationship Id="rId21" Type="http://schemas.openxmlformats.org/officeDocument/2006/relationships/image" Target="../media/image93.pn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image" Target="../media/image89.png"/><Relationship Id="rId2" Type="http://schemas.openxmlformats.org/officeDocument/2006/relationships/video" Target="../media/media2.mp4"/><Relationship Id="rId16" Type="http://schemas.openxmlformats.org/officeDocument/2006/relationships/notesSlide" Target="../notesSlides/notesSlide17.xml"/><Relationship Id="rId20" Type="http://schemas.openxmlformats.org/officeDocument/2006/relationships/image" Target="../media/image92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5" Type="http://schemas.microsoft.com/office/2007/relationships/media" Target="../media/media4.mp4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95.png"/><Relationship Id="rId10" Type="http://schemas.openxmlformats.org/officeDocument/2006/relationships/video" Target="../media/media6.mp4"/><Relationship Id="rId19" Type="http://schemas.openxmlformats.org/officeDocument/2006/relationships/image" Target="../media/image91.png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10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98.png"/><Relationship Id="rId5" Type="http://schemas.microsoft.com/office/2007/relationships/media" Target="../media/media11.mp4"/><Relationship Id="rId10" Type="http://schemas.openxmlformats.org/officeDocument/2006/relationships/image" Target="../media/image97.png"/><Relationship Id="rId4" Type="http://schemas.openxmlformats.org/officeDocument/2006/relationships/video" Target="../media/media10.mp4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media" Target="../media/media1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5" Type="http://schemas.microsoft.com/office/2007/relationships/media" Target="../media/media14.mp4"/><Relationship Id="rId10" Type="http://schemas.openxmlformats.org/officeDocument/2006/relationships/image" Target="../media/image101.png"/><Relationship Id="rId4" Type="http://schemas.openxmlformats.org/officeDocument/2006/relationships/video" Target="../media/media13.mp4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tiff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hyperlink" Target="https://binauralenthusiast.com/examples/" TargetMode="External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hyperlink" Target="https://binauralenthusiast.com/examples/" TargetMode="External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07.png"/><Relationship Id="rId4" Type="http://schemas.openxmlformats.org/officeDocument/2006/relationships/image" Target="../media/image106.jpg"/><Relationship Id="rId9" Type="http://schemas.openxmlformats.org/officeDocument/2006/relationships/image" Target="../media/image10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tiff"/><Relationship Id="rId5" Type="http://schemas.openxmlformats.org/officeDocument/2006/relationships/image" Target="../media/image107.png"/><Relationship Id="rId4" Type="http://schemas.openxmlformats.org/officeDocument/2006/relationships/image" Target="../media/image108.png"/><Relationship Id="rId9" Type="http://schemas.openxmlformats.org/officeDocument/2006/relationships/image" Target="../media/image11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4" Type="http://schemas.openxmlformats.org/officeDocument/2006/relationships/hyperlink" Target="https://github.com/facebookresearch/FAIR-Pla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1.png"/><Relationship Id="rId3" Type="http://schemas.openxmlformats.org/officeDocument/2006/relationships/video" Target="../media/media17.mp4"/><Relationship Id="rId7" Type="http://schemas.openxmlformats.org/officeDocument/2006/relationships/video" Target="../media/media19.mp4"/><Relationship Id="rId12" Type="http://schemas.openxmlformats.org/officeDocument/2006/relationships/hyperlink" Target="http://vision.cs.utexas.edu/projects/2.5D_visual_sound" TargetMode="External"/><Relationship Id="rId2" Type="http://schemas.microsoft.com/office/2007/relationships/media" Target="../media/media17.mp4"/><Relationship Id="rId1" Type="http://schemas.openxmlformats.org/officeDocument/2006/relationships/tags" Target="../tags/tag5.xml"/><Relationship Id="rId6" Type="http://schemas.microsoft.com/office/2007/relationships/media" Target="../media/media19.mp4"/><Relationship Id="rId11" Type="http://schemas.openxmlformats.org/officeDocument/2006/relationships/image" Target="../media/image120.png"/><Relationship Id="rId5" Type="http://schemas.openxmlformats.org/officeDocument/2006/relationships/video" Target="../media/media18.mp4"/><Relationship Id="rId10" Type="http://schemas.openxmlformats.org/officeDocument/2006/relationships/image" Target="../media/image119.png"/><Relationship Id="rId4" Type="http://schemas.microsoft.com/office/2007/relationships/media" Target="../media/media18.mp4"/><Relationship Id="rId9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://vision.cs.utexas.edu/projects/2.5D_visual_sound" TargetMode="External"/><Relationship Id="rId3" Type="http://schemas.openxmlformats.org/officeDocument/2006/relationships/video" Target="../media/media20.mp4"/><Relationship Id="rId7" Type="http://schemas.openxmlformats.org/officeDocument/2006/relationships/video" Target="../media/media22.mp4"/><Relationship Id="rId12" Type="http://schemas.openxmlformats.org/officeDocument/2006/relationships/image" Target="../media/image128.png"/><Relationship Id="rId2" Type="http://schemas.microsoft.com/office/2007/relationships/media" Target="../media/media20.mp4"/><Relationship Id="rId1" Type="http://schemas.openxmlformats.org/officeDocument/2006/relationships/tags" Target="../tags/tag7.xml"/><Relationship Id="rId6" Type="http://schemas.microsoft.com/office/2007/relationships/media" Target="../media/media22.mp4"/><Relationship Id="rId11" Type="http://schemas.openxmlformats.org/officeDocument/2006/relationships/image" Target="../media/image127.png"/><Relationship Id="rId5" Type="http://schemas.openxmlformats.org/officeDocument/2006/relationships/video" Target="../media/media21.mp4"/><Relationship Id="rId10" Type="http://schemas.openxmlformats.org/officeDocument/2006/relationships/image" Target="../media/image126.png"/><Relationship Id="rId4" Type="http://schemas.microsoft.com/office/2007/relationships/media" Target="../media/media21.mp4"/><Relationship Id="rId9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tiff"/><Relationship Id="rId18" Type="http://schemas.openxmlformats.org/officeDocument/2006/relationships/image" Target="../media/image140.png"/><Relationship Id="rId3" Type="http://schemas.openxmlformats.org/officeDocument/2006/relationships/audio" Target="../media/media23.wav"/><Relationship Id="rId7" Type="http://schemas.openxmlformats.org/officeDocument/2006/relationships/audio" Target="../media/media25.wav"/><Relationship Id="rId12" Type="http://schemas.openxmlformats.org/officeDocument/2006/relationships/image" Target="../media/image135.tiff"/><Relationship Id="rId17" Type="http://schemas.openxmlformats.org/officeDocument/2006/relationships/image" Target="../media/image139.png"/><Relationship Id="rId2" Type="http://schemas.microsoft.com/office/2007/relationships/media" Target="../media/media23.wav"/><Relationship Id="rId16" Type="http://schemas.openxmlformats.org/officeDocument/2006/relationships/image" Target="../media/image138.png"/><Relationship Id="rId1" Type="http://schemas.openxmlformats.org/officeDocument/2006/relationships/tags" Target="../tags/tag8.xml"/><Relationship Id="rId6" Type="http://schemas.microsoft.com/office/2007/relationships/media" Target="../media/media25.wav"/><Relationship Id="rId11" Type="http://schemas.openxmlformats.org/officeDocument/2006/relationships/image" Target="../media/image134.tiff"/><Relationship Id="rId5" Type="http://schemas.openxmlformats.org/officeDocument/2006/relationships/audio" Target="../media/media24.wav"/><Relationship Id="rId15" Type="http://schemas.openxmlformats.org/officeDocument/2006/relationships/image" Target="../media/image137.png"/><Relationship Id="rId10" Type="http://schemas.openxmlformats.org/officeDocument/2006/relationships/image" Target="../media/image133.png"/><Relationship Id="rId19" Type="http://schemas.openxmlformats.org/officeDocument/2006/relationships/image" Target="../media/image141.png"/><Relationship Id="rId4" Type="http://schemas.microsoft.com/office/2007/relationships/media" Target="../media/media24.wav"/><Relationship Id="rId9" Type="http://schemas.openxmlformats.org/officeDocument/2006/relationships/notesSlide" Target="../notesSlides/notesSlide33.xml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3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53EA-2464-E043-95AA-B90893343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389" y="775856"/>
            <a:ext cx="11712388" cy="1840812"/>
          </a:xfrm>
        </p:spPr>
        <p:txBody>
          <a:bodyPr>
            <a:noAutofit/>
          </a:bodyPr>
          <a:lstStyle/>
          <a:p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487D-6AE7-9044-BF58-621AB5661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6583" y="2927822"/>
            <a:ext cx="9144000" cy="1662830"/>
          </a:xfrm>
        </p:spPr>
        <p:txBody>
          <a:bodyPr>
            <a:noAutofit/>
          </a:bodyPr>
          <a:lstStyle/>
          <a:p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Ruohan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Gao</a:t>
            </a:r>
          </a:p>
          <a:p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Han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300" dirty="0">
                <a:latin typeface="Arial" panose="020B0604020202020204" pitchFamily="34" charset="0"/>
                <a:cs typeface="Arial" panose="020B0604020202020204" pitchFamily="34" charset="0"/>
              </a:rPr>
              <a:t>Austin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C2E14-4296-684B-B8BE-7D6057CF2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77" y="4901807"/>
            <a:ext cx="3718212" cy="1694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F02FAE-0D6D-6543-A90F-6E0529A4EE42}"/>
              </a:ext>
            </a:extLst>
          </p:cNvPr>
          <p:cNvSpPr txBox="1"/>
          <p:nvPr/>
        </p:nvSpPr>
        <p:spPr>
          <a:xfrm>
            <a:off x="3458799" y="166403"/>
            <a:ext cx="515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u="none" dirty="0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  <a:r>
              <a:rPr lang="zh-Hans" altLang="en-US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u="none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u="none" dirty="0">
                <a:latin typeface="Arial" panose="020B0604020202020204" pitchFamily="34" charset="0"/>
                <a:cs typeface="Arial" panose="020B0604020202020204" pitchFamily="34" charset="0"/>
              </a:rPr>
              <a:t>Sound,</a:t>
            </a:r>
            <a:r>
              <a:rPr lang="zh-Hans" altLang="en-US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none" dirty="0">
                <a:latin typeface="Arial" panose="020B0604020202020204" pitchFamily="34" charset="0"/>
                <a:cs typeface="Arial" panose="020B0604020202020204" pitchFamily="34" charset="0"/>
              </a:rPr>
              <a:t>June 201</a:t>
            </a:r>
            <a:r>
              <a:rPr lang="en-US" altLang="zh-Hans" u="none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14F441-BD65-6F40-B39D-5A02855BC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40"/>
          <a:stretch/>
        </p:blipFill>
        <p:spPr>
          <a:xfrm>
            <a:off x="267669" y="1253710"/>
            <a:ext cx="5864336" cy="3827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BB60791-B8F2-4D44-9B9B-32DDB43DA2DA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zh-Hans" altLang="en-U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Co-Segmentation</a:t>
            </a:r>
            <a:endParaRPr lang="en-US" sz="36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2E6EC-9D2E-7B4F-B912-D16D832BA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29"/>
          <a:stretch/>
        </p:blipFill>
        <p:spPr>
          <a:xfrm>
            <a:off x="6238715" y="1253710"/>
            <a:ext cx="5471238" cy="3827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700105-DECB-A949-A2BA-659AF16DEB01}"/>
              </a:ext>
            </a:extLst>
          </p:cNvPr>
          <p:cNvSpPr txBox="1"/>
          <p:nvPr/>
        </p:nvSpPr>
        <p:spPr>
          <a:xfrm>
            <a:off x="1995653" y="6063962"/>
            <a:ext cx="8272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Rother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Cosegmentation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of Image Pairs by Histogram Matching — Incorporating a Global Constraint into MRFs,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200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AB304-032C-554E-A7F0-2BA6F7782273}"/>
              </a:ext>
            </a:extLst>
          </p:cNvPr>
          <p:cNvSpPr txBox="1"/>
          <p:nvPr/>
        </p:nvSpPr>
        <p:spPr>
          <a:xfrm>
            <a:off x="1053986" y="5089791"/>
            <a:ext cx="40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Input image pair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7A80D-A573-034D-9504-1FAC2907B273}"/>
              </a:ext>
            </a:extLst>
          </p:cNvPr>
          <p:cNvSpPr txBox="1"/>
          <p:nvPr/>
        </p:nvSpPr>
        <p:spPr>
          <a:xfrm>
            <a:off x="6937949" y="5089791"/>
            <a:ext cx="40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Co-segmentation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6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632435-FB41-AB40-B0F2-50E8E094F261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Our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idea: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Co-Separation Training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F66AA2-3B31-5943-B344-3AD123F59C15}"/>
              </a:ext>
            </a:extLst>
          </p:cNvPr>
          <p:cNvGrpSpPr/>
          <p:nvPr/>
        </p:nvGrpSpPr>
        <p:grpSpPr>
          <a:xfrm>
            <a:off x="1117206" y="1162752"/>
            <a:ext cx="3766956" cy="2298314"/>
            <a:chOff x="5334000" y="1049867"/>
            <a:chExt cx="3335867" cy="2286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6E800D-7507-D146-A1A2-1103D169013A}"/>
                </a:ext>
              </a:extLst>
            </p:cNvPr>
            <p:cNvGrpSpPr/>
            <p:nvPr/>
          </p:nvGrpSpPr>
          <p:grpSpPr>
            <a:xfrm>
              <a:off x="5334000" y="1049867"/>
              <a:ext cx="3335867" cy="2286000"/>
              <a:chOff x="558800" y="1049866"/>
              <a:chExt cx="3335867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6487A03-FE5F-8441-9807-A90A5DBDE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800" y="1049866"/>
                <a:ext cx="2997199" cy="2286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63C681-8357-CA49-ADE6-200A17921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467" y="1049866"/>
                <a:ext cx="2997199" cy="2286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609219F-CE00-194F-91A7-971EB24A8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8134" y="1049866"/>
                <a:ext cx="2997199" cy="2286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0BCF1D5-EC29-AF4F-8656-824E04285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801" y="1049866"/>
                <a:ext cx="2997199" cy="2286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723E6D8-3D86-F447-9D44-67802955D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468" y="1049866"/>
                <a:ext cx="2997199" cy="2286000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</p:pic>
        </p:grpSp>
        <p:pic>
          <p:nvPicPr>
            <p:cNvPr id="8" name="Picture 2" descr="https://lh5.googleusercontent.com/NEve24Qe5e_xW8L5eeBo8lfUPVVp3e_eAxd36kQsNMxwApdz-Nm9etO_xlrKztEEa9w3Cue6crvUJJdh_4RDKRGDgvtGDudelaUiWZkXhs4bXNCAEZ8qHmVYJKq7WrJgzKYfOe3nTg1y">
              <a:extLst>
                <a:ext uri="{FF2B5EF4-FFF2-40B4-BE49-F238E27FC236}">
                  <a16:creationId xmlns:a16="http://schemas.microsoft.com/office/drawing/2014/main" id="{8BD57953-5E88-CC48-8BEE-BC1A91F8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866" y="1820332"/>
              <a:ext cx="559359" cy="745067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ex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5EF788-9F99-D249-A1BD-04D83AA1D1DC}"/>
              </a:ext>
            </a:extLst>
          </p:cNvPr>
          <p:cNvGrpSpPr/>
          <p:nvPr/>
        </p:nvGrpSpPr>
        <p:grpSpPr>
          <a:xfrm>
            <a:off x="7244060" y="1162752"/>
            <a:ext cx="3766956" cy="2292877"/>
            <a:chOff x="4182863" y="425849"/>
            <a:chExt cx="3335867" cy="2286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5E09E7-9F29-CC4F-B253-8DF92C4C7BD2}"/>
                </a:ext>
              </a:extLst>
            </p:cNvPr>
            <p:cNvGrpSpPr/>
            <p:nvPr/>
          </p:nvGrpSpPr>
          <p:grpSpPr>
            <a:xfrm>
              <a:off x="4182863" y="425849"/>
              <a:ext cx="3335867" cy="2286000"/>
              <a:chOff x="4182863" y="425849"/>
              <a:chExt cx="3335867" cy="22860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C73C74F-1490-1E4C-A04E-E49E7B5F5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1531" y="425849"/>
                <a:ext cx="2997199" cy="2286000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11A8C8F-8430-4D4F-8242-3664021AE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6864" y="425849"/>
                <a:ext cx="2997199" cy="2286000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29C9197-406D-2440-BEEC-F4D196A24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52197" y="425849"/>
                <a:ext cx="2997199" cy="2286000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A63FB2C-920D-924D-A073-2F388E052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67530" y="425849"/>
                <a:ext cx="2997199" cy="2286000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9CF79F4-4CD9-154F-AF31-6950AB07F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82863" y="425849"/>
                <a:ext cx="2997199" cy="2286000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</p:pic>
        </p:grpSp>
        <p:pic>
          <p:nvPicPr>
            <p:cNvPr id="16" name="Picture 2" descr="https://lh5.googleusercontent.com/NEve24Qe5e_xW8L5eeBo8lfUPVVp3e_eAxd36kQsNMxwApdz-Nm9etO_xlrKztEEa9w3Cue6crvUJJdh_4RDKRGDgvtGDudelaUiWZkXhs4bXNCAEZ8qHmVYJKq7WrJgzKYfOe3nTg1y">
              <a:extLst>
                <a:ext uri="{FF2B5EF4-FFF2-40B4-BE49-F238E27FC236}">
                  <a16:creationId xmlns:a16="http://schemas.microsoft.com/office/drawing/2014/main" id="{E4D08EE2-9E56-7A4F-9867-0C2388FE2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116" y="1196313"/>
              <a:ext cx="559359" cy="745067"/>
            </a:xfrm>
            <a:prstGeom prst="rect">
              <a:avLst/>
            </a:prstGeom>
            <a:noFill/>
            <a:ln>
              <a:noFill/>
            </a:ln>
            <a:scene3d>
              <a:camera prst="isometricOffAxis2Left"/>
              <a:lightRig rig="threePt" dir="t"/>
            </a:scene3d>
            <a:extLst/>
          </p:spPr>
        </p:pic>
      </p:grpSp>
      <p:pic>
        <p:nvPicPr>
          <p:cNvPr id="1031" name="Picture 7" descr="https://lh4.googleusercontent.com/dz0FXUFzOcCkz8epfr4KDji2eH-7Jzmwy4RjAI2LPzrprWsx00wwa1VyC1lOixOWPX4U5Bmkty0l69ree-wQRlf-j3hKk4y5li3AeZrKvglrsqIBNrkYqvS6l_B7Dy3Yu_F2wPdyjvRs">
            <a:extLst>
              <a:ext uri="{FF2B5EF4-FFF2-40B4-BE49-F238E27FC236}">
                <a16:creationId xmlns:a16="http://schemas.microsoft.com/office/drawing/2014/main" id="{719630CA-46B9-9742-BB1A-CD5F3983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03" y="3455629"/>
            <a:ext cx="4461668" cy="6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FBC7DE-E316-004B-A7B9-797253120263}"/>
              </a:ext>
            </a:extLst>
          </p:cNvPr>
          <p:cNvSpPr txBox="1"/>
          <p:nvPr/>
        </p:nvSpPr>
        <p:spPr>
          <a:xfrm>
            <a:off x="2155995" y="1482356"/>
            <a:ext cx="720398" cy="203132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3D25F5-ADF9-1643-AA78-5EF2102D6CF8}"/>
              </a:ext>
            </a:extLst>
          </p:cNvPr>
          <p:cNvSpPr txBox="1"/>
          <p:nvPr/>
        </p:nvSpPr>
        <p:spPr>
          <a:xfrm>
            <a:off x="3246622" y="1688394"/>
            <a:ext cx="1011148" cy="62292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81BC31-E067-5A4B-83C9-20B449EE2514}"/>
              </a:ext>
            </a:extLst>
          </p:cNvPr>
          <p:cNvSpPr txBox="1"/>
          <p:nvPr/>
        </p:nvSpPr>
        <p:spPr>
          <a:xfrm>
            <a:off x="8362071" y="1639203"/>
            <a:ext cx="929413" cy="76944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38D0F1-9098-EA40-B494-F04447991945}"/>
              </a:ext>
            </a:extLst>
          </p:cNvPr>
          <p:cNvSpPr txBox="1"/>
          <p:nvPr/>
        </p:nvSpPr>
        <p:spPr>
          <a:xfrm>
            <a:off x="9042604" y="2011107"/>
            <a:ext cx="1236988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35" name="Picture 11" descr="https://lh3.googleusercontent.com/ct4uXg9piapDCxuEyYzslyxS_GubJDhdBnbDShzeUgGmMmdnmTsOZZwufhmWIP-2Yfcxn3m1XMLldn_Au0tXuYqMBtbx1ooVsL_-YFNUj17cIqJ9WhLwSl9rjoFKFwIfJXU62Y5eJsB-">
            <a:extLst>
              <a:ext uri="{FF2B5EF4-FFF2-40B4-BE49-F238E27FC236}">
                <a16:creationId xmlns:a16="http://schemas.microsoft.com/office/drawing/2014/main" id="{67D18474-1802-9A4A-A8E0-52BBD8F3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503" flipV="1">
            <a:off x="4718593" y="3194843"/>
            <a:ext cx="590069" cy="2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 descr="https://lh3.googleusercontent.com/ct4uXg9piapDCxuEyYzslyxS_GubJDhdBnbDShzeUgGmMmdnmTsOZZwufhmWIP-2Yfcxn3m1XMLldn_Au0tXuYqMBtbx1ooVsL_-YFNUj17cIqJ9WhLwSl9rjoFKFwIfJXU62Y5eJsB-">
            <a:extLst>
              <a:ext uri="{FF2B5EF4-FFF2-40B4-BE49-F238E27FC236}">
                <a16:creationId xmlns:a16="http://schemas.microsoft.com/office/drawing/2014/main" id="{C61A8E21-1108-9A44-AD87-B4D8FA19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7446" flipV="1">
            <a:off x="6817794" y="3189101"/>
            <a:ext cx="590069" cy="2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VjM2BPdprrya0rXJC-d34UdtsuHOzn26taEkGn4KbirR48G86VdSOoG-oU34DAYbSH5tz3OeTE5RqbNh1fbVxP2ddBqUGoxzb1-vdgBVH9Xt8p_cA3ahxIqqNEEPxEoLxdKWi-sS1dn2">
            <a:extLst>
              <a:ext uri="{FF2B5EF4-FFF2-40B4-BE49-F238E27FC236}">
                <a16:creationId xmlns:a16="http://schemas.microsoft.com/office/drawing/2014/main" id="{9AED3FBD-FB91-FE48-8BC0-10BA144C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49" y="4333008"/>
            <a:ext cx="1148499" cy="11484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5.googleusercontent.com/Qme75kBQ2tErRFkPwp00WXqHFcBpQTu5wpzkmugEnmIRnm5jhP-y6iX5x1Bw9jyQmt--Dyg-ZdWqR1Q-UO9W9Xa8VdF8_jiZ6GYRx0DbyIYSaRxXc448sJgvqLpWEK9DRlfFUYt80HIo">
            <a:extLst>
              <a:ext uri="{FF2B5EF4-FFF2-40B4-BE49-F238E27FC236}">
                <a16:creationId xmlns:a16="http://schemas.microsoft.com/office/drawing/2014/main" id="{11843BAB-39A3-EB46-81AE-56C8F99B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87" y="5646174"/>
            <a:ext cx="560080" cy="4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C9219E-E291-7B41-BCE4-E818586AC8F8}"/>
              </a:ext>
            </a:extLst>
          </p:cNvPr>
          <p:cNvSpPr txBox="1"/>
          <p:nvPr/>
        </p:nvSpPr>
        <p:spPr>
          <a:xfrm>
            <a:off x="1633315" y="5585174"/>
            <a:ext cx="92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cello</a:t>
            </a:r>
            <a:endParaRPr lang="en-US" dirty="0"/>
          </a:p>
        </p:txBody>
      </p:sp>
      <p:pic>
        <p:nvPicPr>
          <p:cNvPr id="1027" name="Picture 3" descr="https://lh6.googleusercontent.com/MuSSH-WDy8voT2eily_p0vo0CQhkxFvC4IdB4FZIbA0UnLmHjYY8-8_aP1idAZngJnEeAxEfDHMKIaFe2rN6x27u1ap9rmsGcjPGk9h4NXEmfuLTggKzNLEWbjGeHpahyzH6oIbuLyCp">
            <a:extLst>
              <a:ext uri="{FF2B5EF4-FFF2-40B4-BE49-F238E27FC236}">
                <a16:creationId xmlns:a16="http://schemas.microsoft.com/office/drawing/2014/main" id="{845B83CC-9763-4948-8375-B16F32A5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769" y="4333007"/>
            <a:ext cx="1148499" cy="114849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58A9E54-9AAA-044F-AC0B-50BAEB433A30}"/>
              </a:ext>
            </a:extLst>
          </p:cNvPr>
          <p:cNvSpPr txBox="1"/>
          <p:nvPr/>
        </p:nvSpPr>
        <p:spPr>
          <a:xfrm>
            <a:off x="4093044" y="5585174"/>
            <a:ext cx="92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guitar</a:t>
            </a:r>
            <a:endParaRPr lang="en-US" dirty="0"/>
          </a:p>
        </p:txBody>
      </p:sp>
      <p:pic>
        <p:nvPicPr>
          <p:cNvPr id="1037" name="Picture 13" descr="https://lh4.googleusercontent.com/5nouGBMaPd7HzyeoeNeRAGMTaYJA2PueqkA90GcIz5_i8RcokGnhhLDsbwcEjnu6VZOI6pIhe1BvHHOTDmqhhwK98cGzh5EOdDgDYnyR6SvAxqu-iPnrarOjX8wEPABpXqTbZs5pj_rj">
            <a:extLst>
              <a:ext uri="{FF2B5EF4-FFF2-40B4-BE49-F238E27FC236}">
                <a16:creationId xmlns:a16="http://schemas.microsoft.com/office/drawing/2014/main" id="{B3CB83E0-F0CC-2C48-8266-11685B66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49" y="5659897"/>
            <a:ext cx="451916" cy="3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6.googleusercontent.com/SkCuJbEekGSFuILDMCbr7AXstDVE7M72dB3K_ipgZD1bbpFUUbtU0Wp_jWgyyM_aTRLkArsIxc0oIkZsqwbyXx10XyKu5wUfWL4GtjLW5LUEFqRmb0wQ-ZhB2sI4PDdGZgY9tZ-aOOwA">
            <a:extLst>
              <a:ext uri="{FF2B5EF4-FFF2-40B4-BE49-F238E27FC236}">
                <a16:creationId xmlns:a16="http://schemas.microsoft.com/office/drawing/2014/main" id="{4A3F55F0-2379-694F-B674-D17AA6D1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09" y="4333007"/>
            <a:ext cx="1148499" cy="114849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1370AFE-0B93-764D-B62F-1758AB87B5F4}"/>
              </a:ext>
            </a:extLst>
          </p:cNvPr>
          <p:cNvSpPr txBox="1"/>
          <p:nvPr/>
        </p:nvSpPr>
        <p:spPr>
          <a:xfrm>
            <a:off x="9002433" y="5585173"/>
            <a:ext cx="92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guitar</a:t>
            </a:r>
            <a:endParaRPr lang="en-US" dirty="0"/>
          </a:p>
        </p:txBody>
      </p:sp>
      <p:pic>
        <p:nvPicPr>
          <p:cNvPr id="1041" name="Picture 17" descr="https://lh4.googleusercontent.com/5nouGBMaPd7HzyeoeNeRAGMTaYJA2PueqkA90GcIz5_i8RcokGnhhLDsbwcEjnu6VZOI6pIhe1BvHHOTDmqhhwK98cGzh5EOdDgDYnyR6SvAxqu-iPnrarOjX8wEPABpXqTbZs5pj_rj">
            <a:extLst>
              <a:ext uri="{FF2B5EF4-FFF2-40B4-BE49-F238E27FC236}">
                <a16:creationId xmlns:a16="http://schemas.microsoft.com/office/drawing/2014/main" id="{12FF1057-0E2C-474B-85DF-59EB66509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/>
        </p:blipFill>
        <p:spPr bwMode="auto">
          <a:xfrm>
            <a:off x="9859809" y="5616678"/>
            <a:ext cx="552552" cy="4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KuYcWLtoTP0ij6SbVvPciy4bmL6rLBo9x4-DhCOS-aMeae81feIHI9KMvnGVKTmYe1QbmomI49PUn06wg957-YAU5XdAVDrrlvz9g5KJuq6Z4UegO9b9nXt6Q8Abo_mrxbtMKtMaXSsE">
            <a:extLst>
              <a:ext uri="{FF2B5EF4-FFF2-40B4-BE49-F238E27FC236}">
                <a16:creationId xmlns:a16="http://schemas.microsoft.com/office/drawing/2014/main" id="{E219D77F-80E1-A24E-8AC2-B45A66AE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89" y="4318259"/>
            <a:ext cx="1148499" cy="114849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lh4.googleusercontent.com/L86kp1k_nLeqB3bnfPjeus87J5G-uhU1e4dHYZSnaAdH-ixZgvjPI8UkBhdTlmdAdBetCvD3VfT6RfYepyOGfkGslU9OwJqLWSntpFrTNTGi69w38sbDgSLUxkmJq_Dv77iRupo9irYV">
            <a:extLst>
              <a:ext uri="{FF2B5EF4-FFF2-40B4-BE49-F238E27FC236}">
                <a16:creationId xmlns:a16="http://schemas.microsoft.com/office/drawing/2014/main" id="{5F5F5141-5397-1643-BC92-01CB328F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689" y="5630985"/>
            <a:ext cx="567609" cy="3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0258D8-E1D0-0549-B2A5-47D586407BFF}"/>
              </a:ext>
            </a:extLst>
          </p:cNvPr>
          <p:cNvSpPr txBox="1"/>
          <p:nvPr/>
        </p:nvSpPr>
        <p:spPr>
          <a:xfrm>
            <a:off x="6504051" y="5570502"/>
            <a:ext cx="92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violin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D1341-0C3E-CA4A-9D10-5616B4D49CC0}"/>
              </a:ext>
            </a:extLst>
          </p:cNvPr>
          <p:cNvSpPr/>
          <p:nvPr/>
        </p:nvSpPr>
        <p:spPr>
          <a:xfrm>
            <a:off x="1633314" y="4235681"/>
            <a:ext cx="1425081" cy="1837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AE7C0B1-653A-1449-8F30-1B177AB1AFBC}"/>
              </a:ext>
            </a:extLst>
          </p:cNvPr>
          <p:cNvSpPr/>
          <p:nvPr/>
        </p:nvSpPr>
        <p:spPr>
          <a:xfrm>
            <a:off x="4109850" y="4256948"/>
            <a:ext cx="1552193" cy="181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6685B94-8131-D34B-8281-A51D80B62C00}"/>
              </a:ext>
            </a:extLst>
          </p:cNvPr>
          <p:cNvSpPr/>
          <p:nvPr/>
        </p:nvSpPr>
        <p:spPr>
          <a:xfrm>
            <a:off x="6587010" y="4256948"/>
            <a:ext cx="1423615" cy="174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DC8058A-18F5-9940-A8CD-ACE6C6E737EE}"/>
              </a:ext>
            </a:extLst>
          </p:cNvPr>
          <p:cNvSpPr/>
          <p:nvPr/>
        </p:nvSpPr>
        <p:spPr>
          <a:xfrm>
            <a:off x="9025467" y="4278430"/>
            <a:ext cx="1423615" cy="174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913B873-2DB1-044E-A7A6-EC35FB3FDC9B}"/>
              </a:ext>
            </a:extLst>
          </p:cNvPr>
          <p:cNvCxnSpPr>
            <a:cxnSpLocks/>
            <a:stCxn id="52" idx="2"/>
            <a:endCxn id="54" idx="2"/>
          </p:cNvCxnSpPr>
          <p:nvPr/>
        </p:nvCxnSpPr>
        <p:spPr>
          <a:xfrm rot="5400000" flipH="1" flipV="1">
            <a:off x="7286121" y="3622332"/>
            <a:ext cx="50979" cy="4851328"/>
          </a:xfrm>
          <a:prstGeom prst="curvedConnector3">
            <a:avLst>
              <a:gd name="adj1" fmla="val -1027037"/>
            </a:avLst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E7795E1-C2FD-8149-B14D-B0661C1C8C03}"/>
              </a:ext>
            </a:extLst>
          </p:cNvPr>
          <p:cNvSpPr txBox="1"/>
          <p:nvPr/>
        </p:nvSpPr>
        <p:spPr>
          <a:xfrm>
            <a:off x="5789646" y="6143816"/>
            <a:ext cx="318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000" dirty="0">
                <a:latin typeface="Arial" panose="020B0604020202020204" pitchFamily="34" charset="0"/>
                <a:cs typeface="Arial" panose="020B0604020202020204" pitchFamily="34" charset="0"/>
              </a:rPr>
              <a:t>consistently</a:t>
            </a:r>
            <a:r>
              <a:rPr lang="zh-Han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000" dirty="0">
                <a:latin typeface="Arial" panose="020B0604020202020204" pitchFamily="34" charset="0"/>
                <a:cs typeface="Arial" panose="020B0604020202020204" pitchFamily="34" charset="0"/>
              </a:rPr>
              <a:t>identifiable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B8525C-1C63-CC4D-B864-597E32B0EA08}"/>
              </a:ext>
            </a:extLst>
          </p:cNvPr>
          <p:cNvSpPr txBox="1"/>
          <p:nvPr/>
        </p:nvSpPr>
        <p:spPr>
          <a:xfrm>
            <a:off x="8260078" y="6475775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6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55 -0.30116 L -2.08333E-6 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150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36435 L -2.70833E-6 7.40741E-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2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4 -0.42037 L -0.00039 0.0020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30533 L -3.54167E-6 2.59259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15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65 -0.42037 L -4.16667E-7 -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1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29 -0.30093 L -8.33333E-7 -7.407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1530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37847 L 2.5E-6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88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11 -0.29491 L -2.08333E-7 4.44444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1474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2" grpId="0" animBg="1"/>
      <p:bldP spid="53" grpId="0" animBg="1"/>
      <p:bldP spid="54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11" descr="https://lh3.googleusercontent.com/ct4uXg9piapDCxuEyYzslyxS_GubJDhdBnbDShzeUgGmMmdnmTsOZZwufhmWIP-2Yfcxn3m1XMLldn_Au0tXuYqMBtbx1ooVsL_-YFNUj17cIqJ9WhLwSl9rjoFKFwIfJXU62Y5eJsB-">
            <a:extLst>
              <a:ext uri="{FF2B5EF4-FFF2-40B4-BE49-F238E27FC236}">
                <a16:creationId xmlns:a16="http://schemas.microsoft.com/office/drawing/2014/main" id="{28102F8D-95A9-214D-8B80-CE208C87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5339">
            <a:off x="9638050" y="2575164"/>
            <a:ext cx="759414" cy="2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1" descr="https://lh3.googleusercontent.com/ct4uXg9piapDCxuEyYzslyxS_GubJDhdBnbDShzeUgGmMmdnmTsOZZwufhmWIP-2Yfcxn3m1XMLldn_Au0tXuYqMBtbx1ooVsL_-YFNUj17cIqJ9WhLwSl9rjoFKFwIfJXU62Y5eJsB-">
            <a:extLst>
              <a:ext uri="{FF2B5EF4-FFF2-40B4-BE49-F238E27FC236}">
                <a16:creationId xmlns:a16="http://schemas.microsoft.com/office/drawing/2014/main" id="{8DE14D3C-7F30-0848-A549-04D1BEFC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4413">
            <a:off x="7616666" y="2520065"/>
            <a:ext cx="759414" cy="2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632435-FB41-AB40-B0F2-50E8E094F261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Our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idea: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Inference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BE1778-BC75-D548-82E2-168C4A88CADD}"/>
              </a:ext>
            </a:extLst>
          </p:cNvPr>
          <p:cNvGrpSpPr/>
          <p:nvPr/>
        </p:nvGrpSpPr>
        <p:grpSpPr>
          <a:xfrm>
            <a:off x="571771" y="1992874"/>
            <a:ext cx="5037201" cy="2929379"/>
            <a:chOff x="3237575" y="947155"/>
            <a:chExt cx="5619555" cy="31609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424F9FA-2521-8A4E-B157-C874B515F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575" y="947155"/>
              <a:ext cx="5619555" cy="3160999"/>
            </a:xfrm>
            <a:prstGeom prst="rect">
              <a:avLst/>
            </a:prstGeom>
          </p:spPr>
        </p:pic>
        <p:pic>
          <p:nvPicPr>
            <p:cNvPr id="45" name="Picture 2" descr="https://lh5.googleusercontent.com/NEve24Qe5e_xW8L5eeBo8lfUPVVp3e_eAxd36kQsNMxwApdz-Nm9etO_xlrKztEEa9w3Cue6crvUJJdh_4RDKRGDgvtGDudelaUiWZkXhs4bXNCAEZ8qHmVYJKq7WrJgzKYfOe3nTg1y">
              <a:extLst>
                <a:ext uri="{FF2B5EF4-FFF2-40B4-BE49-F238E27FC236}">
                  <a16:creationId xmlns:a16="http://schemas.microsoft.com/office/drawing/2014/main" id="{B168C9E6-1A86-FF47-93BA-5231ED14B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811" y="2039611"/>
              <a:ext cx="1045082" cy="976086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B3F68CE-7BEF-014C-ABC0-3EFCDA4A0AAC}"/>
                </a:ext>
              </a:extLst>
            </p:cNvPr>
            <p:cNvSpPr txBox="1"/>
            <p:nvPr/>
          </p:nvSpPr>
          <p:spPr>
            <a:xfrm>
              <a:off x="4446494" y="1667435"/>
              <a:ext cx="1703294" cy="78889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1C7FE8-C33E-FF4B-8C2C-F019800D5F5E}"/>
                </a:ext>
              </a:extLst>
            </p:cNvPr>
            <p:cNvSpPr txBox="1"/>
            <p:nvPr/>
          </p:nvSpPr>
          <p:spPr>
            <a:xfrm>
              <a:off x="6623601" y="1293238"/>
              <a:ext cx="1470212" cy="27432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49" name="Picture 7" descr="https://lh4.googleusercontent.com/dz0FXUFzOcCkz8epfr4KDji2eH-7Jzmwy4RjAI2LPzrprWsx00wwa1VyC1lOixOWPX4U5Bmkty0l69ree-wQRlf-j3hKk4y5li3AeZrKvglrsqIBNrkYqvS6l_B7Dy3Yu_F2wPdyjvRs">
            <a:extLst>
              <a:ext uri="{FF2B5EF4-FFF2-40B4-BE49-F238E27FC236}">
                <a16:creationId xmlns:a16="http://schemas.microsoft.com/office/drawing/2014/main" id="{28107E92-5E6A-2E4A-8553-B4DCABAA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1" y="1731453"/>
            <a:ext cx="4105080" cy="6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E38CB4-A8AA-AA40-A1F9-B204A2C7B0D1}"/>
              </a:ext>
            </a:extLst>
          </p:cNvPr>
          <p:cNvSpPr txBox="1"/>
          <p:nvPr/>
        </p:nvSpPr>
        <p:spPr>
          <a:xfrm>
            <a:off x="6992471" y="5020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9" descr="https://lh5.googleusercontent.com/Qme75kBQ2tErRFkPwp00WXqHFcBpQTu5wpzkmugEnmIRnm5jhP-y6iX5x1Bw9jyQmt--Dyg-ZdWqR1Q-UO9W9Xa8VdF8_jiZ6GYRx0DbyIYSaRxXc448sJgvqLpWEK9DRlfFUYt80HIo">
            <a:extLst>
              <a:ext uri="{FF2B5EF4-FFF2-40B4-BE49-F238E27FC236}">
                <a16:creationId xmlns:a16="http://schemas.microsoft.com/office/drawing/2014/main" id="{0011BC31-A3E8-1B49-A8A5-4E300F33F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77" y="2987426"/>
            <a:ext cx="890368" cy="63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678E7E8-6A12-444F-B013-27B42ADB615F}"/>
              </a:ext>
            </a:extLst>
          </p:cNvPr>
          <p:cNvSpPr txBox="1"/>
          <p:nvPr/>
        </p:nvSpPr>
        <p:spPr>
          <a:xfrm>
            <a:off x="9789169" y="5379983"/>
            <a:ext cx="92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Cello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19" descr="https://lh4.googleusercontent.com/L86kp1k_nLeqB3bnfPjeus87J5G-uhU1e4dHYZSnaAdH-ixZgvjPI8UkBhdTlmdAdBetCvD3VfT6RfYepyOGfkGslU9OwJqLWSntpFrTNTGi69w38sbDgSLUxkmJq_Dv77iRupo9irYV">
            <a:extLst>
              <a:ext uri="{FF2B5EF4-FFF2-40B4-BE49-F238E27FC236}">
                <a16:creationId xmlns:a16="http://schemas.microsoft.com/office/drawing/2014/main" id="{27531951-12B3-4245-A8D6-DC042339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86" y="3025613"/>
            <a:ext cx="859865" cy="5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B16ACF8-3970-354D-A009-C764B3B21381}"/>
              </a:ext>
            </a:extLst>
          </p:cNvPr>
          <p:cNvSpPr txBox="1"/>
          <p:nvPr/>
        </p:nvSpPr>
        <p:spPr>
          <a:xfrm>
            <a:off x="7029408" y="5427524"/>
            <a:ext cx="140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Violin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257D81-F0E6-BD42-82A7-4E09BFD11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471" y="3799047"/>
            <a:ext cx="1437675" cy="14383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F9D2E77-44A5-E343-ACF8-53DF6AE26693}"/>
              </a:ext>
            </a:extLst>
          </p:cNvPr>
          <p:cNvSpPr txBox="1"/>
          <p:nvPr/>
        </p:nvSpPr>
        <p:spPr>
          <a:xfrm>
            <a:off x="1053986" y="5089791"/>
            <a:ext cx="40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2D9F20-AD3A-0149-AB1A-9E1D5A498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2566" y="3799046"/>
            <a:ext cx="1481749" cy="143833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3F18CC2-0336-3945-B718-E41B5EEE181B}"/>
              </a:ext>
            </a:extLst>
          </p:cNvPr>
          <p:cNvSpPr txBox="1"/>
          <p:nvPr/>
        </p:nvSpPr>
        <p:spPr>
          <a:xfrm>
            <a:off x="6813177" y="3624369"/>
            <a:ext cx="1795069" cy="1755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49E042-3B88-AD4E-BD27-602A7F1F3C87}"/>
              </a:ext>
            </a:extLst>
          </p:cNvPr>
          <p:cNvSpPr txBox="1"/>
          <p:nvPr/>
        </p:nvSpPr>
        <p:spPr>
          <a:xfrm>
            <a:off x="9299808" y="3673198"/>
            <a:ext cx="171821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Han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0C7AC-4646-4A48-8B6F-FAB309B1F9F1}"/>
              </a:ext>
            </a:extLst>
          </p:cNvPr>
          <p:cNvSpPr txBox="1"/>
          <p:nvPr/>
        </p:nvSpPr>
        <p:spPr>
          <a:xfrm>
            <a:off x="3723054" y="6453589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557 -0.20926 C -0.23347 -0.29861 -0.02136 -0.38796 0.05299 -0.35301 C 0.12721 -0.31829 0.06354 -0.15926 2.08333E-6 3.7037E-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2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685 -0.14653 C -0.32968 -0.27245 -0.17239 -0.39838 -0.09127 -0.37384 C -0.01015 -0.34954 -0.00508 -0.17477 -2.91667E-6 7.40741E-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-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32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F0AF92-A270-7944-8C7F-864D1A35660F}"/>
              </a:ext>
            </a:extLst>
          </p:cNvPr>
          <p:cNvSpPr txBox="1"/>
          <p:nvPr/>
        </p:nvSpPr>
        <p:spPr>
          <a:xfrm>
            <a:off x="824753" y="1255059"/>
            <a:ext cx="11062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audios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zh-Han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signal: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spectrogram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Han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Objects: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 detected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in   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separate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masking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       using spectrogram mask        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https://lh6.googleusercontent.com/bcHkxhUFlTQFIzlB5Xu5ZzrF7ReJdSD2iuIzGes2f3VaVifwr6nX__fljDjbo9A1k4UMRKfzkCwwwtKRtXtrJ__DlGZkVih9EHThIQl_2MR979u7Kfd5j0hIgn9oxCgUHnw5UO4PYw6I">
            <a:extLst>
              <a:ext uri="{FF2B5EF4-FFF2-40B4-BE49-F238E27FC236}">
                <a16:creationId xmlns:a16="http://schemas.microsoft.com/office/drawing/2014/main" id="{E85CA6F5-D780-DB4C-BF91-2E3D0319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73" y="1285396"/>
            <a:ext cx="424164" cy="4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lh3.googleusercontent.com/ctDNxa3Ucfzv2taj6EjXGvjO8Wo7X2ZZJ6NuGjo9S82a5_burkSRculDu3yZxPaRTGuCF-RIJBvh917BQcUg_tCfhAWVlJ3coZ5VuxSnCcgp36OZZzG5CZwbhwuB7DPzwVNGMMc5bG_A">
            <a:extLst>
              <a:ext uri="{FF2B5EF4-FFF2-40B4-BE49-F238E27FC236}">
                <a16:creationId xmlns:a16="http://schemas.microsoft.com/office/drawing/2014/main" id="{9B19D5FC-DE41-9B41-A5DD-53CFF1C4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7" y="1265964"/>
            <a:ext cx="451429" cy="4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5C58C2-A4FB-064B-8E6E-3CEE6468F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800" y="1262329"/>
            <a:ext cx="99060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E23AB-7E55-384E-B9A7-5234C12F8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205" y="1262329"/>
            <a:ext cx="889000" cy="49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7A318-264C-7D4E-88E4-465259471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922" y="1982968"/>
            <a:ext cx="3695700" cy="533400"/>
          </a:xfrm>
          <a:prstGeom prst="rect">
            <a:avLst/>
          </a:prstGeom>
        </p:spPr>
      </p:pic>
      <p:pic>
        <p:nvPicPr>
          <p:cNvPr id="17" name="Picture 8" descr="https://lh6.googleusercontent.com/bcHkxhUFlTQFIzlB5Xu5ZzrF7ReJdSD2iuIzGes2f3VaVifwr6nX__fljDjbo9A1k4UMRKfzkCwwwtKRtXtrJ__DlGZkVih9EHThIQl_2MR979u7Kfd5j0hIgn9oxCgUHnw5UO4PYw6I">
            <a:extLst>
              <a:ext uri="{FF2B5EF4-FFF2-40B4-BE49-F238E27FC236}">
                <a16:creationId xmlns:a16="http://schemas.microsoft.com/office/drawing/2014/main" id="{9CD4D30A-9C52-D546-94D2-32AEBF37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8" y="2871165"/>
            <a:ext cx="424164" cy="4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lh3.googleusercontent.com/ctDNxa3Ucfzv2taj6EjXGvjO8Wo7X2ZZJ6NuGjo9S82a5_burkSRculDu3yZxPaRTGuCF-RIJBvh917BQcUg_tCfhAWVlJ3coZ5VuxSnCcgp36OZZzG5CZwbhwuB7DPzwVNGMMc5bG_A">
            <a:extLst>
              <a:ext uri="{FF2B5EF4-FFF2-40B4-BE49-F238E27FC236}">
                <a16:creationId xmlns:a16="http://schemas.microsoft.com/office/drawing/2014/main" id="{0AE0C555-0082-DD45-BD60-9B01224A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192" y="2847071"/>
            <a:ext cx="451429" cy="4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E4AB14-966C-AF4A-9BE1-F1733216DC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42"/>
          <a:stretch/>
        </p:blipFill>
        <p:spPr>
          <a:xfrm>
            <a:off x="9484289" y="4275755"/>
            <a:ext cx="2298700" cy="226315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5AC6F68-0D95-1A42-BAA0-11C84CCFDF95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Problem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formulation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9DE310-C74A-964C-9851-ECCEFF4B5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039" y="1976714"/>
            <a:ext cx="6477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32FFD-2299-6044-8A8D-EB66F4B9AD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1066" y="2814982"/>
            <a:ext cx="2066847" cy="549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23607-770C-E943-BB48-D211006542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6389" y="3638002"/>
            <a:ext cx="2712056" cy="579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B02B43-C601-9D4B-91B6-56843E2E8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2857" y="3673107"/>
            <a:ext cx="2066847" cy="549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E457B-6A7F-EC4C-A6D5-3532AD3DD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6801" y="5299405"/>
            <a:ext cx="5970500" cy="6090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D6B95-3B91-1643-8C28-8C0DF6F83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205" y="4548176"/>
            <a:ext cx="6477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DCB22-4E05-4B42-9C36-797ECEA93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3400" y="4548176"/>
            <a:ext cx="723900" cy="482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D3FE3D-1440-6147-BFA2-AD9B8483BF5F}"/>
              </a:ext>
            </a:extLst>
          </p:cNvPr>
          <p:cNvSpPr txBox="1"/>
          <p:nvPr/>
        </p:nvSpPr>
        <p:spPr>
          <a:xfrm>
            <a:off x="3723054" y="6453589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B60791-B8F2-4D44-9B9B-32DDB43DA2DA}"/>
              </a:ext>
            </a:extLst>
          </p:cNvPr>
          <p:cNvSpPr txBox="1">
            <a:spLocks/>
          </p:cNvSpPr>
          <p:nvPr/>
        </p:nvSpPr>
        <p:spPr bwMode="auto">
          <a:xfrm>
            <a:off x="1074390" y="-456887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Co-Separation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training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paradigm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9BC9EA-2FAF-B744-BE5D-3AF3990A1A12}"/>
              </a:ext>
            </a:extLst>
          </p:cNvPr>
          <p:cNvCxnSpPr>
            <a:cxnSpLocks/>
            <a:endCxn id="2050" idx="1"/>
          </p:cNvCxnSpPr>
          <p:nvPr/>
        </p:nvCxnSpPr>
        <p:spPr>
          <a:xfrm flipV="1">
            <a:off x="1666568" y="1586642"/>
            <a:ext cx="803801" cy="89017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3AB024-2E40-1943-B1A0-4E8CB210A749}"/>
              </a:ext>
            </a:extLst>
          </p:cNvPr>
          <p:cNvCxnSpPr>
            <a:cxnSpLocks/>
            <a:endCxn id="2052" idx="1"/>
          </p:cNvCxnSpPr>
          <p:nvPr/>
        </p:nvCxnSpPr>
        <p:spPr>
          <a:xfrm>
            <a:off x="1666568" y="2470668"/>
            <a:ext cx="803801" cy="7640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1AFE022-51D8-8A46-A61C-28CE2BAD6935}"/>
              </a:ext>
            </a:extLst>
          </p:cNvPr>
          <p:cNvGrpSpPr/>
          <p:nvPr/>
        </p:nvGrpSpPr>
        <p:grpSpPr>
          <a:xfrm>
            <a:off x="-441226" y="1882306"/>
            <a:ext cx="2852603" cy="1468044"/>
            <a:chOff x="-441226" y="1882306"/>
            <a:chExt cx="2852603" cy="14680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009E9B-D4BE-5740-9C30-1D9F034B5002}"/>
                </a:ext>
              </a:extLst>
            </p:cNvPr>
            <p:cNvGrpSpPr/>
            <p:nvPr/>
          </p:nvGrpSpPr>
          <p:grpSpPr>
            <a:xfrm>
              <a:off x="-441226" y="1996623"/>
              <a:ext cx="2852603" cy="1353727"/>
              <a:chOff x="541867" y="3268133"/>
              <a:chExt cx="3860800" cy="2286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DA84656-96E2-1047-A019-81EE43BEC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867" y="3268133"/>
                <a:ext cx="3623734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7C38227-C313-954C-A637-6D88EB58B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400" y="3268133"/>
                <a:ext cx="3623734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9FA493B-1872-8648-9372-91641930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8933" y="3268133"/>
                <a:ext cx="3623734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16" name="Picture 2" descr="https://lh5.googleusercontent.com/NEve24Qe5e_xW8L5eeBo8lfUPVVp3e_eAxd36kQsNMxwApdz-Nm9etO_xlrKztEEa9w3Cue6crvUJJdh_4RDKRGDgvtGDudelaUiWZkXhs4bXNCAEZ8qHmVYJKq7WrJgzKYfOe3nTg1y">
                <a:extLst>
                  <a:ext uri="{FF2B5EF4-FFF2-40B4-BE49-F238E27FC236}">
                    <a16:creationId xmlns:a16="http://schemas.microsoft.com/office/drawing/2014/main" id="{15D4ECBA-7480-4E41-84E3-72507B3767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0603" y="3891833"/>
                <a:ext cx="1100394" cy="1038599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Right"/>
                <a:lightRig rig="threePt" dir="t"/>
              </a:scene3d>
              <a:extLst/>
            </p:spPr>
          </p:pic>
        </p:grpSp>
        <p:pic>
          <p:nvPicPr>
            <p:cNvPr id="2056" name="Picture 8" descr="https://lh6.googleusercontent.com/bcHkxhUFlTQFIzlB5Xu5ZzrF7ReJdSD2iuIzGes2f3VaVifwr6nX__fljDjbo9A1k4UMRKfzkCwwwtKRtXtrJ__DlGZkVih9EHThIQl_2MR979u7Kfd5j0hIgn9oxCgUHnw5UO4PYw6I">
              <a:extLst>
                <a:ext uri="{FF2B5EF4-FFF2-40B4-BE49-F238E27FC236}">
                  <a16:creationId xmlns:a16="http://schemas.microsoft.com/office/drawing/2014/main" id="{4F61ECDF-7305-1849-A2E3-1A00F82FD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13" y="1882306"/>
              <a:ext cx="272687" cy="301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712BEB-99AD-D448-97B5-EF7C8F2DC65B}"/>
              </a:ext>
            </a:extLst>
          </p:cNvPr>
          <p:cNvCxnSpPr>
            <a:cxnSpLocks/>
          </p:cNvCxnSpPr>
          <p:nvPr/>
        </p:nvCxnSpPr>
        <p:spPr>
          <a:xfrm>
            <a:off x="1538168" y="5800500"/>
            <a:ext cx="93817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701F994-74B0-CB42-96F6-7D31F1D128C8}"/>
              </a:ext>
            </a:extLst>
          </p:cNvPr>
          <p:cNvGrpSpPr/>
          <p:nvPr/>
        </p:nvGrpSpPr>
        <p:grpSpPr>
          <a:xfrm>
            <a:off x="-399752" y="5099095"/>
            <a:ext cx="2712479" cy="1369835"/>
            <a:chOff x="-399752" y="5099095"/>
            <a:chExt cx="2712479" cy="13698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C399C4A-9103-BB42-8720-FBA24F5445C4}"/>
                </a:ext>
              </a:extLst>
            </p:cNvPr>
            <p:cNvGrpSpPr/>
            <p:nvPr/>
          </p:nvGrpSpPr>
          <p:grpSpPr>
            <a:xfrm>
              <a:off x="-399752" y="5374959"/>
              <a:ext cx="2712479" cy="1093971"/>
              <a:chOff x="1794934" y="2150534"/>
              <a:chExt cx="3318932" cy="2286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45AF03A-7B51-824D-9C9A-3E203078B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4934" y="2150534"/>
                <a:ext cx="3048000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338F3F-2C4D-E74C-A206-89EDFF985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0400" y="2150534"/>
                <a:ext cx="3048000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9DF847D-7309-0644-BE81-D8873CB11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65866" y="2150534"/>
                <a:ext cx="3048000" cy="228600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  <p:pic>
            <p:nvPicPr>
              <p:cNvPr id="21" name="Picture 2" descr="https://lh5.googleusercontent.com/NEve24Qe5e_xW8L5eeBo8lfUPVVp3e_eAxd36kQsNMxwApdz-Nm9etO_xlrKztEEa9w3Cue6crvUJJdh_4RDKRGDgvtGDudelaUiWZkXhs4bXNCAEZ8qHmVYJKq7WrJgzKYfOe3nTg1y">
                <a:extLst>
                  <a:ext uri="{FF2B5EF4-FFF2-40B4-BE49-F238E27FC236}">
                    <a16:creationId xmlns:a16="http://schemas.microsoft.com/office/drawing/2014/main" id="{3C63F3F6-610F-8E40-892E-F59D98F7F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092" y="2786272"/>
                <a:ext cx="1056616" cy="1014524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Right"/>
                <a:lightRig rig="threePt" dir="t"/>
              </a:scene3d>
              <a:extLst/>
            </p:spPr>
          </p:pic>
        </p:grpSp>
        <p:pic>
          <p:nvPicPr>
            <p:cNvPr id="2060" name="Picture 12" descr="https://lh3.googleusercontent.com/ctDNxa3Ucfzv2taj6EjXGvjO8Wo7X2ZZJ6NuGjo9S82a5_burkSRculDu3yZxPaRTGuCF-RIJBvh917BQcUg_tCfhAWVlJ3coZ5VuxSnCcgp36OZZzG5CZwbhwuB7DPzwVNGMMc5bG_A">
              <a:extLst>
                <a:ext uri="{FF2B5EF4-FFF2-40B4-BE49-F238E27FC236}">
                  <a16:creationId xmlns:a16="http://schemas.microsoft.com/office/drawing/2014/main" id="{9D4C056E-D69F-3548-9E2F-00AFBC9EE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54" y="5099095"/>
              <a:ext cx="294438" cy="318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30A6121-3A2C-A546-A9CA-BB6A4FC12501}"/>
              </a:ext>
            </a:extLst>
          </p:cNvPr>
          <p:cNvGrpSpPr/>
          <p:nvPr/>
        </p:nvGrpSpPr>
        <p:grpSpPr>
          <a:xfrm>
            <a:off x="0" y="3445438"/>
            <a:ext cx="2091300" cy="1796747"/>
            <a:chOff x="0" y="3445438"/>
            <a:chExt cx="2091300" cy="1796747"/>
          </a:xfrm>
        </p:grpSpPr>
        <p:pic>
          <p:nvPicPr>
            <p:cNvPr id="2058" name="Picture 10" descr="https://lh3.googleusercontent.com/Lr6TPSGzGh1DXlAvIOz6U27aSNuMnhXG-uzyafIGRjOqvDsIGpTtot5njLbXtHePwPijhmP1wT5nHFcBRFtNGAZS1Tfnatm0nP9PR2xcbGBURZndo7N_05l65pahf5e657zyYNP1sK1n">
              <a:extLst>
                <a:ext uri="{FF2B5EF4-FFF2-40B4-BE49-F238E27FC236}">
                  <a16:creationId xmlns:a16="http://schemas.microsoft.com/office/drawing/2014/main" id="{3D9FB2FA-D216-8741-9EBF-E45B128CB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91" y="4359989"/>
              <a:ext cx="1895309" cy="454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5100886-882F-1D4C-937A-2B5FDD37BCD4}"/>
                </a:ext>
              </a:extLst>
            </p:cNvPr>
            <p:cNvCxnSpPr>
              <a:cxnSpLocks/>
            </p:cNvCxnSpPr>
            <p:nvPr/>
          </p:nvCxnSpPr>
          <p:spPr>
            <a:xfrm>
              <a:off x="1022736" y="3445438"/>
              <a:ext cx="0" cy="45379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F921925-D7CD-174E-9DCB-362390DE1B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32" y="4799819"/>
              <a:ext cx="8538" cy="4423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9D2B96-8719-5B4B-8534-9FAAE440D7D5}"/>
                </a:ext>
              </a:extLst>
            </p:cNvPr>
            <p:cNvSpPr txBox="1"/>
            <p:nvPr/>
          </p:nvSpPr>
          <p:spPr>
            <a:xfrm>
              <a:off x="0" y="3937348"/>
              <a:ext cx="1752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400" dirty="0"/>
                <a:t>mixed</a:t>
              </a:r>
              <a:r>
                <a:rPr lang="zh-Hans" altLang="en-US" sz="2400" dirty="0"/>
                <a:t> </a:t>
              </a:r>
              <a:r>
                <a:rPr lang="en-US" altLang="zh-Hans" sz="2400" dirty="0"/>
                <a:t>audio</a:t>
              </a:r>
              <a:endParaRPr lang="en-US" sz="2400" dirty="0"/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96BE62B-282F-D24D-BA3D-19CCF490258F}"/>
              </a:ext>
            </a:extLst>
          </p:cNvPr>
          <p:cNvSpPr/>
          <p:nvPr/>
        </p:nvSpPr>
        <p:spPr>
          <a:xfrm>
            <a:off x="4257232" y="1166327"/>
            <a:ext cx="1947810" cy="845159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audio-visual</a:t>
            </a:r>
            <a:r>
              <a:rPr lang="zh-Han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43395DC3-A69C-4E4B-AF9D-E1514586CA67}"/>
              </a:ext>
            </a:extLst>
          </p:cNvPr>
          <p:cNvSpPr/>
          <p:nvPr/>
        </p:nvSpPr>
        <p:spPr>
          <a:xfrm>
            <a:off x="4257231" y="2821029"/>
            <a:ext cx="1947811" cy="845159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audio-visual</a:t>
            </a:r>
            <a:r>
              <a:rPr lang="zh-Han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49A3D0B-9321-1F4F-A426-FE622A330477}"/>
              </a:ext>
            </a:extLst>
          </p:cNvPr>
          <p:cNvSpPr/>
          <p:nvPr/>
        </p:nvSpPr>
        <p:spPr>
          <a:xfrm>
            <a:off x="4263101" y="5590889"/>
            <a:ext cx="1939341" cy="845159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audio-visual</a:t>
            </a:r>
            <a:r>
              <a:rPr lang="zh-Han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486C1DB-E20E-F74E-9418-2A57F229C586}"/>
              </a:ext>
            </a:extLst>
          </p:cNvPr>
          <p:cNvCxnSpPr>
            <a:cxnSpLocks/>
            <a:stCxn id="2050" idx="3"/>
            <a:endCxn id="42" idx="1"/>
          </p:cNvCxnSpPr>
          <p:nvPr/>
        </p:nvCxnSpPr>
        <p:spPr>
          <a:xfrm>
            <a:off x="3799363" y="1586642"/>
            <a:ext cx="457869" cy="22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E0F9AF4-EE53-4048-80CA-59B8530766BE}"/>
              </a:ext>
            </a:extLst>
          </p:cNvPr>
          <p:cNvCxnSpPr>
            <a:cxnSpLocks/>
            <a:stCxn id="2052" idx="3"/>
            <a:endCxn id="54" idx="1"/>
          </p:cNvCxnSpPr>
          <p:nvPr/>
        </p:nvCxnSpPr>
        <p:spPr>
          <a:xfrm>
            <a:off x="3799363" y="3234736"/>
            <a:ext cx="457868" cy="88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21B9C57-49F0-534A-94CA-8758AAC7B086}"/>
              </a:ext>
            </a:extLst>
          </p:cNvPr>
          <p:cNvCxnSpPr>
            <a:cxnSpLocks/>
            <a:stCxn id="2054" idx="3"/>
            <a:endCxn id="55" idx="1"/>
          </p:cNvCxnSpPr>
          <p:nvPr/>
        </p:nvCxnSpPr>
        <p:spPr>
          <a:xfrm>
            <a:off x="3799363" y="6006974"/>
            <a:ext cx="463738" cy="649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5A509A1-B6F4-2F49-943D-C0474ED401C1}"/>
              </a:ext>
            </a:extLst>
          </p:cNvPr>
          <p:cNvCxnSpPr>
            <a:cxnSpLocks/>
          </p:cNvCxnSpPr>
          <p:nvPr/>
        </p:nvCxnSpPr>
        <p:spPr>
          <a:xfrm>
            <a:off x="6202442" y="1577607"/>
            <a:ext cx="3156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643EF12-D052-6947-8068-C81B13631177}"/>
              </a:ext>
            </a:extLst>
          </p:cNvPr>
          <p:cNvGrpSpPr/>
          <p:nvPr/>
        </p:nvGrpSpPr>
        <p:grpSpPr>
          <a:xfrm>
            <a:off x="9054221" y="1225425"/>
            <a:ext cx="3071862" cy="619494"/>
            <a:chOff x="9040969" y="1136194"/>
            <a:chExt cx="3071862" cy="619494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EB948A0-B5C6-6849-AECE-89B3E643385C}"/>
                </a:ext>
              </a:extLst>
            </p:cNvPr>
            <p:cNvSpPr/>
            <p:nvPr/>
          </p:nvSpPr>
          <p:spPr>
            <a:xfrm>
              <a:off x="9040969" y="1166327"/>
              <a:ext cx="3071862" cy="5592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consistency</a:t>
              </a:r>
              <a:r>
                <a:rPr lang="zh-Han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70" name="Picture 22" descr="https://lh4.googleusercontent.com/JfyC0dPx1UV5UbLeqRSheibm-KC2ggw_VgBfH4aC6D1D6STDZO9gJsTQx8_hgmpWY39C7PvmDo0lvF4XPK4CD6-s9VJmJixzgJQD7kbPKIgEsjEVRkTcfvpb0m6J5vLEV9Bcet4hxrDN">
              <a:extLst>
                <a:ext uri="{FF2B5EF4-FFF2-40B4-BE49-F238E27FC236}">
                  <a16:creationId xmlns:a16="http://schemas.microsoft.com/office/drawing/2014/main" id="{2FA0A7C8-4245-4E4A-A3B9-FD5C94497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6647" y="1136194"/>
              <a:ext cx="619494" cy="619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2" name="Picture 24" descr="https://lh5.googleusercontent.com/FdC8gkmuPz29ysohgbHvlfZG7GoKWSlKBOXSy8BP2mx9b_Qc2CPm6iFQc4m6Q6Ili68wcqm76sfYv97fdXwIZ37Q6aPb70AHBgGVOoJRG8dGop7u4rkFupNew4z9T8ftv9xTCXBFEAAY">
            <a:extLst>
              <a:ext uri="{FF2B5EF4-FFF2-40B4-BE49-F238E27FC236}">
                <a16:creationId xmlns:a16="http://schemas.microsoft.com/office/drawing/2014/main" id="{034C0AC7-30AE-514F-BCCC-85CE827D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77" y="1386339"/>
            <a:ext cx="554639" cy="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EBADCE7B-7268-CB4E-813E-1C40AEFA896B}"/>
              </a:ext>
            </a:extLst>
          </p:cNvPr>
          <p:cNvGrpSpPr/>
          <p:nvPr/>
        </p:nvGrpSpPr>
        <p:grpSpPr>
          <a:xfrm>
            <a:off x="9054221" y="2779187"/>
            <a:ext cx="3112730" cy="827413"/>
            <a:chOff x="9040969" y="2779187"/>
            <a:chExt cx="3112730" cy="827413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0BE32CA2-517E-3949-AC91-A067C42414BE}"/>
                </a:ext>
              </a:extLst>
            </p:cNvPr>
            <p:cNvSpPr/>
            <p:nvPr/>
          </p:nvSpPr>
          <p:spPr>
            <a:xfrm>
              <a:off x="9040969" y="2879947"/>
              <a:ext cx="3071862" cy="5592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consistency</a:t>
              </a:r>
              <a:r>
                <a:rPr lang="zh-Han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74" name="Picture 26" descr="https://lh3.googleusercontent.com/zFJJZlXhOhKZDQfePJ7l-y4MdhrPKaH50pqFjGzs-Rn1o97CYJmbobol4uwk1J56vXBovFy7GAdUItdP522ADcbHwn0SwZqYGYZFhNW0s5J7EREtcJ14uZ7OG1lBYlmaDB96hpbMJUFb">
              <a:extLst>
                <a:ext uri="{FF2B5EF4-FFF2-40B4-BE49-F238E27FC236}">
                  <a16:creationId xmlns:a16="http://schemas.microsoft.com/office/drawing/2014/main" id="{996BB5AA-72E8-4A49-9B4B-20B53954D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3151">
              <a:off x="11326286" y="2779187"/>
              <a:ext cx="827413" cy="827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9FB7C4B-D928-F842-8E23-BF847954F471}"/>
              </a:ext>
            </a:extLst>
          </p:cNvPr>
          <p:cNvGrpSpPr/>
          <p:nvPr/>
        </p:nvGrpSpPr>
        <p:grpSpPr>
          <a:xfrm>
            <a:off x="9040969" y="5733854"/>
            <a:ext cx="3071862" cy="586674"/>
            <a:chOff x="9040969" y="5733854"/>
            <a:chExt cx="3071862" cy="586674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7F6D6F19-D634-994F-B7A1-254F892AE680}"/>
                </a:ext>
              </a:extLst>
            </p:cNvPr>
            <p:cNvSpPr/>
            <p:nvPr/>
          </p:nvSpPr>
          <p:spPr>
            <a:xfrm>
              <a:off x="9040969" y="5733854"/>
              <a:ext cx="3071862" cy="5592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consistency</a:t>
              </a:r>
              <a:r>
                <a:rPr lang="zh-Han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76" name="Picture 28" descr="https://lh5.googleusercontent.com/vFs_m_o_2FXwfclwzaN4--uZCv7pksB20mb9QmxsbmnaKWcrXHMeuoEQ93m6tlZFhSP8h21MQko8u25BmB0-eBUeCwtFSQnrpp7-aY-AN8DZhATlQM75HmXpq2Hmuce6G7o8JP1qEuFh">
              <a:extLst>
                <a:ext uri="{FF2B5EF4-FFF2-40B4-BE49-F238E27FC236}">
                  <a16:creationId xmlns:a16="http://schemas.microsoft.com/office/drawing/2014/main" id="{12890881-41E2-E445-9A46-C224469B6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570" y="5743771"/>
              <a:ext cx="576757" cy="57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85D1EB3-33B3-A540-91FD-FFD8E18CB1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6187" y="3897094"/>
            <a:ext cx="2469954" cy="1280477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70046419-1F0D-254B-A32D-EAD6906B9C98}"/>
              </a:ext>
            </a:extLst>
          </p:cNvPr>
          <p:cNvSpPr/>
          <p:nvPr/>
        </p:nvSpPr>
        <p:spPr>
          <a:xfrm>
            <a:off x="6718852" y="4209136"/>
            <a:ext cx="2877335" cy="599900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co-separation</a:t>
            </a:r>
            <a:r>
              <a:rPr lang="zh-Han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EBEC307-F52C-024B-BBDA-3B01153D3BCF}"/>
              </a:ext>
            </a:extLst>
          </p:cNvPr>
          <p:cNvGrpSpPr/>
          <p:nvPr/>
        </p:nvGrpSpPr>
        <p:grpSpPr>
          <a:xfrm>
            <a:off x="6306451" y="2062811"/>
            <a:ext cx="412402" cy="3684263"/>
            <a:chOff x="6306451" y="2062811"/>
            <a:chExt cx="412402" cy="3684263"/>
          </a:xfrm>
        </p:grpSpPr>
        <p:pic>
          <p:nvPicPr>
            <p:cNvPr id="132" name="Picture 24" descr="https://lh5.googleusercontent.com/FdC8gkmuPz29ysohgbHvlfZG7GoKWSlKBOXSy8BP2mx9b_Qc2CPm6iFQc4m6Q6Ili68wcqm76sfYv97fdXwIZ37Q6aPb70AHBgGVOoJRG8dGop7u4rkFupNew4z9T8ftv9xTCXBFEAAY">
              <a:extLst>
                <a:ext uri="{FF2B5EF4-FFF2-40B4-BE49-F238E27FC236}">
                  <a16:creationId xmlns:a16="http://schemas.microsoft.com/office/drawing/2014/main" id="{99023D9D-6585-D94A-9789-F19D31CA8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451" y="4421500"/>
              <a:ext cx="412402" cy="252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E606E2D-1C63-1E43-8123-FDA9A6EF7366}"/>
                </a:ext>
              </a:extLst>
            </p:cNvPr>
            <p:cNvGrpSpPr/>
            <p:nvPr/>
          </p:nvGrpSpPr>
          <p:grpSpPr>
            <a:xfrm>
              <a:off x="6348964" y="2062811"/>
              <a:ext cx="138421" cy="2555117"/>
              <a:chOff x="7049729" y="2109014"/>
              <a:chExt cx="275001" cy="213837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C26B23D-6C82-984A-A250-DF5AED5E0A69}"/>
                  </a:ext>
                </a:extLst>
              </p:cNvPr>
              <p:cNvCxnSpPr/>
              <p:nvPr/>
            </p:nvCxnSpPr>
            <p:spPr>
              <a:xfrm flipH="1">
                <a:off x="7049729" y="2109014"/>
                <a:ext cx="267113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C7C1781-2705-3748-8FA0-0F7051539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9729" y="2109014"/>
                <a:ext cx="0" cy="213837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3B3C118-CD8C-E448-B01B-67CD77CB8941}"/>
                  </a:ext>
                </a:extLst>
              </p:cNvPr>
              <p:cNvCxnSpPr/>
              <p:nvPr/>
            </p:nvCxnSpPr>
            <p:spPr>
              <a:xfrm flipH="1">
                <a:off x="7049729" y="3418544"/>
                <a:ext cx="27500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9784255-9423-EC4B-9F0C-3B278B30E543}"/>
                </a:ext>
              </a:extLst>
            </p:cNvPr>
            <p:cNvGrpSpPr/>
            <p:nvPr/>
          </p:nvGrpSpPr>
          <p:grpSpPr>
            <a:xfrm>
              <a:off x="6339849" y="4555912"/>
              <a:ext cx="146598" cy="1191162"/>
              <a:chOff x="-731229" y="4415816"/>
              <a:chExt cx="275001" cy="80322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21887B8-D101-8D45-898B-3461FBE0352E}"/>
                  </a:ext>
                </a:extLst>
              </p:cNvPr>
              <p:cNvCxnSpPr/>
              <p:nvPr/>
            </p:nvCxnSpPr>
            <p:spPr>
              <a:xfrm flipH="1">
                <a:off x="-731229" y="5206102"/>
                <a:ext cx="27500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6A3C343-FA24-8442-ACF2-05636B00697D}"/>
                  </a:ext>
                </a:extLst>
              </p:cNvPr>
              <p:cNvCxnSpPr/>
              <p:nvPr/>
            </p:nvCxnSpPr>
            <p:spPr>
              <a:xfrm flipV="1">
                <a:off x="-715283" y="4415816"/>
                <a:ext cx="0" cy="80322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55A9E-E005-D241-BAAC-BC512D261E6C}"/>
              </a:ext>
            </a:extLst>
          </p:cNvPr>
          <p:cNvGrpSpPr/>
          <p:nvPr/>
        </p:nvGrpSpPr>
        <p:grpSpPr>
          <a:xfrm>
            <a:off x="2068468" y="899212"/>
            <a:ext cx="1730895" cy="1351927"/>
            <a:chOff x="2068468" y="899212"/>
            <a:chExt cx="1730895" cy="1351927"/>
          </a:xfrm>
        </p:grpSpPr>
        <p:pic>
          <p:nvPicPr>
            <p:cNvPr id="2050" name="Picture 2" descr="https://lh5.googleusercontent.com/bsR_keTa4kmKq4-vXFo92drGc9BvQ7q8mzh8b55KX4WxE-0ZtWiD1bjegNFp6SmhmNE5DThgRzuivd8paYE_Q71US9OePJt4RXjIwyaZfH27zT6GZFLY2z9bXnAtMNXLu53txnVQZrG_">
              <a:extLst>
                <a:ext uri="{FF2B5EF4-FFF2-40B4-BE49-F238E27FC236}">
                  <a16:creationId xmlns:a16="http://schemas.microsoft.com/office/drawing/2014/main" id="{DCDF5FFA-87ED-E64F-977B-3FEABA9FA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369" y="922145"/>
              <a:ext cx="1328994" cy="132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https://lh3.googleusercontent.com/20ipM8mcNUSUCUhIRWm1KN3MfexApy6o76NF2Hdg538XJLET1OPJCgYcVoNHk0BjLdNMBLXkHISJiRcdytAcU6nUm_lUVGKWuqmF5gSomen6PluKVcodDyqX4XOOW2KDEYjj7KcG5EBM">
              <a:extLst>
                <a:ext uri="{FF2B5EF4-FFF2-40B4-BE49-F238E27FC236}">
                  <a16:creationId xmlns:a16="http://schemas.microsoft.com/office/drawing/2014/main" id="{CEDD40D3-4041-B947-82CB-560F7F5D2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468" y="899212"/>
              <a:ext cx="353229" cy="31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FA3292-83B3-1640-BE48-111AD7BF51CA}"/>
              </a:ext>
            </a:extLst>
          </p:cNvPr>
          <p:cNvGrpSpPr/>
          <p:nvPr/>
        </p:nvGrpSpPr>
        <p:grpSpPr>
          <a:xfrm>
            <a:off x="2075178" y="2455891"/>
            <a:ext cx="1724185" cy="1443342"/>
            <a:chOff x="2075178" y="2455891"/>
            <a:chExt cx="1724185" cy="1443342"/>
          </a:xfrm>
        </p:grpSpPr>
        <p:pic>
          <p:nvPicPr>
            <p:cNvPr id="2052" name="Picture 4" descr="https://lh5.googleusercontent.com/0wQGnD0qdywr9Wf_62p_WtLw0OeiwXLvFm2D1Dx0NKBOLC0ZKOMS0OVOMf5Ooed04SQ0bk7A9lPgWQWeMwqo7YLNvFrolH6lU-vk111RyakR1A_zmMbcNWiSRYiYu8jD69L3UHpuDfs9">
              <a:extLst>
                <a:ext uri="{FF2B5EF4-FFF2-40B4-BE49-F238E27FC236}">
                  <a16:creationId xmlns:a16="http://schemas.microsoft.com/office/drawing/2014/main" id="{4E53E809-F45D-B944-8785-60366D36F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369" y="2570239"/>
              <a:ext cx="1328994" cy="132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 descr="https://lh5.googleusercontent.com/jHrw4-qc4VBNQj5USNSIfXIFEgWvwuux0OgBytJ1676xJZyif8HPaeji3F9ySR4Ig0hzHWz9X3N700FpPf4opqh4jpmI5TriGFdmtVLAArCnZWjOeNyFr8ab6VvXMKfa_snAbdMUpwAE">
              <a:extLst>
                <a:ext uri="{FF2B5EF4-FFF2-40B4-BE49-F238E27FC236}">
                  <a16:creationId xmlns:a16="http://schemas.microsoft.com/office/drawing/2014/main" id="{40615028-EDF0-A045-83D4-C83D08510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178" y="2455891"/>
              <a:ext cx="365695" cy="323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DAA98-B546-CE49-954B-2F9FA92E6197}"/>
              </a:ext>
            </a:extLst>
          </p:cNvPr>
          <p:cNvGrpSpPr/>
          <p:nvPr/>
        </p:nvGrpSpPr>
        <p:grpSpPr>
          <a:xfrm>
            <a:off x="2085271" y="5312014"/>
            <a:ext cx="1714092" cy="1356470"/>
            <a:chOff x="2085271" y="5312014"/>
            <a:chExt cx="1714092" cy="1356470"/>
          </a:xfrm>
        </p:grpSpPr>
        <p:pic>
          <p:nvPicPr>
            <p:cNvPr id="2054" name="Picture 6" descr="https://lh6.googleusercontent.com/qW9lqZwvuWKfslRWwQyUQmTky5j5IyB2VXE9ND7boMPdn3CxhjAe28fXmmJd1ouPCiNFHTvYSEA41U5rpw_euJtQsL1fCy9mSvdu3ZLnsyAsfn7eo-Ehm9mIHfh9_fk34YrB8VLLO-UA">
              <a:extLst>
                <a:ext uri="{FF2B5EF4-FFF2-40B4-BE49-F238E27FC236}">
                  <a16:creationId xmlns:a16="http://schemas.microsoft.com/office/drawing/2014/main" id="{1EDF8316-ACF7-FF45-BE39-C9EE1D4D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342" y="5345463"/>
              <a:ext cx="1323021" cy="132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4" name="Picture 36" descr="https://lh6.googleusercontent.com/4I7TH9HAKDZAuh7KW0IbEB_PIxzob_cFPBvy39t9ns15mKKdL9_yIZxRMuI84rxfsHttxs_0Kf2Dnku-RftFnXNVLFaMIDT4wHnlPz66_86yyAQ6DzOX5a4YOTQJgbsHrLicIqTxxcPh">
              <a:extLst>
                <a:ext uri="{FF2B5EF4-FFF2-40B4-BE49-F238E27FC236}">
                  <a16:creationId xmlns:a16="http://schemas.microsoft.com/office/drawing/2014/main" id="{FBDAFE23-9E61-1E44-848C-ACF4E51A1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271" y="5312014"/>
              <a:ext cx="375490" cy="32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AF50282-CAC3-FA44-BEEE-7888AFCB3B15}"/>
              </a:ext>
            </a:extLst>
          </p:cNvPr>
          <p:cNvGrpSpPr/>
          <p:nvPr/>
        </p:nvGrpSpPr>
        <p:grpSpPr>
          <a:xfrm>
            <a:off x="2196692" y="3952589"/>
            <a:ext cx="3103962" cy="1331006"/>
            <a:chOff x="2196692" y="3952589"/>
            <a:chExt cx="3103962" cy="1331006"/>
          </a:xfrm>
        </p:grpSpPr>
        <p:pic>
          <p:nvPicPr>
            <p:cNvPr id="2062" name="Picture 14" descr="https://lh3.googleusercontent.com/EdSXkbJShDaLmO5YoY70V4zUiuHxJsnUTgoU8oDFBGhQGAiuuvvNQww2VkxvLLzgOorDAqmW609bayuxArw1JKIOQ8lJnQO4eFce-qqDBjh_7VIVqGdEU3zUtOpX35AliKeGLEXLRc-V">
              <a:extLst>
                <a:ext uri="{FF2B5EF4-FFF2-40B4-BE49-F238E27FC236}">
                  <a16:creationId xmlns:a16="http://schemas.microsoft.com/office/drawing/2014/main" id="{4F532273-1FEE-6542-B37D-7978082F3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137" y="3992652"/>
              <a:ext cx="1546095" cy="1290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DFAA62-853C-8A45-9434-A1F6EC96A604}"/>
                </a:ext>
              </a:extLst>
            </p:cNvPr>
            <p:cNvCxnSpPr>
              <a:cxnSpLocks/>
            </p:cNvCxnSpPr>
            <p:nvPr/>
          </p:nvCxnSpPr>
          <p:spPr>
            <a:xfrm>
              <a:off x="2196692" y="4617929"/>
              <a:ext cx="9381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2DC6D7-5AD8-354A-B161-6BB5343EBFE7}"/>
                </a:ext>
              </a:extLst>
            </p:cNvPr>
            <p:cNvSpPr txBox="1"/>
            <p:nvPr/>
          </p:nvSpPr>
          <p:spPr>
            <a:xfrm>
              <a:off x="2235294" y="4218333"/>
              <a:ext cx="827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400" dirty="0"/>
                <a:t>STFT</a:t>
              </a:r>
              <a:endParaRPr lang="en-US" sz="2000" dirty="0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AFF2008-F3DE-8B4F-B05E-20B3F53C7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753881" y="3952589"/>
              <a:ext cx="546773" cy="40740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2301810-78A7-0F4B-B6D0-4A985C7324A6}"/>
              </a:ext>
            </a:extLst>
          </p:cNvPr>
          <p:cNvGrpSpPr/>
          <p:nvPr/>
        </p:nvGrpSpPr>
        <p:grpSpPr>
          <a:xfrm>
            <a:off x="7810759" y="642830"/>
            <a:ext cx="896189" cy="1488298"/>
            <a:chOff x="7810759" y="642830"/>
            <a:chExt cx="896189" cy="1488298"/>
          </a:xfrm>
        </p:grpSpPr>
        <p:pic>
          <p:nvPicPr>
            <p:cNvPr id="2064" name="Picture 16" descr="https://lh4.googleusercontent.com/37bBIhN1sypJHPPkFSm1UDok6d_e_sqayvQSvpHgsAexA7xeXanlfO-UB6IvkCcCHDVCxW-BHLyPUW6gy8VrSsIVPvfX_37LvTJpSU37JnjAGAOwtFk9LrJ_r8LseqOo3rWxrJbl-jig">
              <a:extLst>
                <a:ext uri="{FF2B5EF4-FFF2-40B4-BE49-F238E27FC236}">
                  <a16:creationId xmlns:a16="http://schemas.microsoft.com/office/drawing/2014/main" id="{9F052B9F-2736-BD4F-9CE6-28787D6FA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759" y="846174"/>
              <a:ext cx="605543" cy="128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7403C0-D3F4-C94A-B8FB-CB21BD3B2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426703" y="642830"/>
              <a:ext cx="280245" cy="342521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E50F5F-130A-4245-A001-8113F0A54A28}"/>
              </a:ext>
            </a:extLst>
          </p:cNvPr>
          <p:cNvGrpSpPr/>
          <p:nvPr/>
        </p:nvGrpSpPr>
        <p:grpSpPr>
          <a:xfrm>
            <a:off x="7837560" y="2371344"/>
            <a:ext cx="904437" cy="1415128"/>
            <a:chOff x="7837560" y="2371344"/>
            <a:chExt cx="904437" cy="1415128"/>
          </a:xfrm>
        </p:grpSpPr>
        <p:pic>
          <p:nvPicPr>
            <p:cNvPr id="2066" name="Picture 18" descr="https://lh4.googleusercontent.com/l963Zp2tcHX0eb9f1CdPSrkZ4wzhuHmUZRVDxo59USlAerVx2TXFu2_18NfS2M40bzvrTeZhsErM5icpWvy3g06gHeruYUk6lwnYFcfxRaJ6XhxeS4jXcrUBbduccFIN6WFVX6OMDYxj">
              <a:extLst>
                <a:ext uri="{FF2B5EF4-FFF2-40B4-BE49-F238E27FC236}">
                  <a16:creationId xmlns:a16="http://schemas.microsoft.com/office/drawing/2014/main" id="{BF842A91-E500-0B41-BDDF-58EE35403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60" y="2505467"/>
              <a:ext cx="589143" cy="128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434133-7986-2A4C-B73C-9DB080BE2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457815" y="2371344"/>
              <a:ext cx="284182" cy="276063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55BFA5-C62F-044D-9152-844AE109DAF0}"/>
              </a:ext>
            </a:extLst>
          </p:cNvPr>
          <p:cNvGrpSpPr/>
          <p:nvPr/>
        </p:nvGrpSpPr>
        <p:grpSpPr>
          <a:xfrm>
            <a:off x="7837560" y="5112519"/>
            <a:ext cx="916271" cy="1480385"/>
            <a:chOff x="7837560" y="5112519"/>
            <a:chExt cx="916271" cy="1480385"/>
          </a:xfrm>
        </p:grpSpPr>
        <p:pic>
          <p:nvPicPr>
            <p:cNvPr id="2068" name="Picture 20" descr="https://lh4.googleusercontent.com/R7TlI9MqIxJ7_ncmUgc5IUqONUyKkBqLLCYBIkdSIuHD6YNG2DhPee4TKB19SplaCEj2_vlZIjuZiKgshKZev3Ef-8QEo5OoNO4li5fpmJqeXPru30QxzKbQr5S-0wcRCzHkyf3LVeQ2">
              <a:extLst>
                <a:ext uri="{FF2B5EF4-FFF2-40B4-BE49-F238E27FC236}">
                  <a16:creationId xmlns:a16="http://schemas.microsoft.com/office/drawing/2014/main" id="{C5C79E35-D226-1545-A5D6-82B8EFDA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60" y="5283595"/>
              <a:ext cx="589143" cy="1309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C8302E-282E-DB4C-8BA1-AADF3856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444343" y="5112519"/>
              <a:ext cx="309488" cy="31785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83E2693-8AC2-1845-ACD4-3D3520800A7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85565" y="884919"/>
            <a:ext cx="583832" cy="1298641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7F3C1D07-3825-244C-9D5B-2F6268ACCCE2}"/>
              </a:ext>
            </a:extLst>
          </p:cNvPr>
          <p:cNvGrpSpPr/>
          <p:nvPr/>
        </p:nvGrpSpPr>
        <p:grpSpPr>
          <a:xfrm>
            <a:off x="7071114" y="843588"/>
            <a:ext cx="769616" cy="731372"/>
            <a:chOff x="7071114" y="843588"/>
            <a:chExt cx="769616" cy="73137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F105B10-639D-3C43-A781-E74187628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1114" y="1568116"/>
              <a:ext cx="705760" cy="684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28776BB-D43D-1F4C-9A6D-B7B08A955DD9}"/>
                </a:ext>
              </a:extLst>
            </p:cNvPr>
            <p:cNvCxnSpPr>
              <a:cxnSpLocks/>
            </p:cNvCxnSpPr>
            <p:nvPr/>
          </p:nvCxnSpPr>
          <p:spPr>
            <a:xfrm>
              <a:off x="7423994" y="916611"/>
              <a:ext cx="0" cy="61762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6E3207F-F746-C64F-951B-AF8E3215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60209" y="843588"/>
              <a:ext cx="380521" cy="283526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218C72D6-BD01-DD45-AFC7-16A5AD10C33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88711" y="2538554"/>
            <a:ext cx="577901" cy="1284348"/>
          </a:xfrm>
          <a:prstGeom prst="rect">
            <a:avLst/>
          </a:prstGeom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C4BCB2E-B159-6A40-8EC7-FB3EC2C3A009}"/>
              </a:ext>
            </a:extLst>
          </p:cNvPr>
          <p:cNvCxnSpPr>
            <a:cxnSpLocks/>
          </p:cNvCxnSpPr>
          <p:nvPr/>
        </p:nvCxnSpPr>
        <p:spPr>
          <a:xfrm>
            <a:off x="6208270" y="3247988"/>
            <a:ext cx="3156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5951BE-7EB4-2747-B883-2F8923D5C780}"/>
              </a:ext>
            </a:extLst>
          </p:cNvPr>
          <p:cNvGrpSpPr/>
          <p:nvPr/>
        </p:nvGrpSpPr>
        <p:grpSpPr>
          <a:xfrm>
            <a:off x="7090441" y="2496786"/>
            <a:ext cx="769616" cy="731372"/>
            <a:chOff x="7071114" y="843588"/>
            <a:chExt cx="769616" cy="731372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915AB21-9BFF-B945-866B-221C37877D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1114" y="1568116"/>
              <a:ext cx="705760" cy="684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2E791341-8432-CB46-847C-5148F7F006FF}"/>
                </a:ext>
              </a:extLst>
            </p:cNvPr>
            <p:cNvCxnSpPr>
              <a:cxnSpLocks/>
            </p:cNvCxnSpPr>
            <p:nvPr/>
          </p:nvCxnSpPr>
          <p:spPr>
            <a:xfrm>
              <a:off x="7423994" y="916611"/>
              <a:ext cx="0" cy="61762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C57D536-B040-014C-B4E6-679E91EFF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60209" y="843588"/>
              <a:ext cx="380521" cy="283526"/>
            </a:xfrm>
            <a:prstGeom prst="rect">
              <a:avLst/>
            </a:prstGeom>
          </p:spPr>
        </p:pic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7376574B-ABEF-2D46-AEEE-4263A90C0D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484481" y="5262052"/>
            <a:ext cx="573954" cy="1292772"/>
          </a:xfrm>
          <a:prstGeom prst="rect">
            <a:avLst/>
          </a:prstGeom>
        </p:spPr>
      </p:pic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6ACB385-BE6A-914E-9F74-B27AF9E52CBF}"/>
              </a:ext>
            </a:extLst>
          </p:cNvPr>
          <p:cNvCxnSpPr>
            <a:cxnSpLocks/>
          </p:cNvCxnSpPr>
          <p:nvPr/>
        </p:nvCxnSpPr>
        <p:spPr>
          <a:xfrm>
            <a:off x="6202442" y="6013468"/>
            <a:ext cx="3156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E9A6193-3B8D-8349-BE8B-4C37E2DA588D}"/>
              </a:ext>
            </a:extLst>
          </p:cNvPr>
          <p:cNvGrpSpPr/>
          <p:nvPr/>
        </p:nvGrpSpPr>
        <p:grpSpPr>
          <a:xfrm>
            <a:off x="7081196" y="5288465"/>
            <a:ext cx="769616" cy="731372"/>
            <a:chOff x="7071114" y="843588"/>
            <a:chExt cx="769616" cy="731372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E5361F00-FD23-F64F-A974-5095263178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1114" y="1568116"/>
              <a:ext cx="705760" cy="684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8B4B102-DF26-CD47-8935-DC892640F751}"/>
                </a:ext>
              </a:extLst>
            </p:cNvPr>
            <p:cNvCxnSpPr>
              <a:cxnSpLocks/>
            </p:cNvCxnSpPr>
            <p:nvPr/>
          </p:nvCxnSpPr>
          <p:spPr>
            <a:xfrm>
              <a:off x="7423994" y="916611"/>
              <a:ext cx="0" cy="61762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A873C180-602B-7C4B-B56F-1026A549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60209" y="843588"/>
              <a:ext cx="380521" cy="283526"/>
            </a:xfrm>
            <a:prstGeom prst="rect">
              <a:avLst/>
            </a:prstGeom>
          </p:spPr>
        </p:pic>
      </p:grpSp>
      <p:pic>
        <p:nvPicPr>
          <p:cNvPr id="129" name="Picture 24" descr="https://lh5.googleusercontent.com/FdC8gkmuPz29ysohgbHvlfZG7GoKWSlKBOXSy8BP2mx9b_Qc2CPm6iFQc4m6Q6Ili68wcqm76sfYv97fdXwIZ37Q6aPb70AHBgGVOoJRG8dGop7u4rkFupNew4z9T8ftv9xTCXBFEAAY">
            <a:extLst>
              <a:ext uri="{FF2B5EF4-FFF2-40B4-BE49-F238E27FC236}">
                <a16:creationId xmlns:a16="http://schemas.microsoft.com/office/drawing/2014/main" id="{9F2FA52C-B791-8148-93DA-59E3994F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11" y="3036413"/>
            <a:ext cx="554639" cy="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4" descr="https://lh5.googleusercontent.com/FdC8gkmuPz29ysohgbHvlfZG7GoKWSlKBOXSy8BP2mx9b_Qc2CPm6iFQc4m6Q6Ili68wcqm76sfYv97fdXwIZ37Q6aPb70AHBgGVOoJRG8dGop7u4rkFupNew4z9T8ftv9xTCXBFEAAY">
            <a:extLst>
              <a:ext uri="{FF2B5EF4-FFF2-40B4-BE49-F238E27FC236}">
                <a16:creationId xmlns:a16="http://schemas.microsoft.com/office/drawing/2014/main" id="{75C68A61-5EAD-9D4E-8C5D-2355A62F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68" y="5850229"/>
            <a:ext cx="554639" cy="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4E9B10-A927-0F4C-921B-B0E4470B654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58158" y="3916455"/>
            <a:ext cx="695136" cy="47395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4D8FDA34-4BA4-0D4A-9FD5-24E2AE37ED45}"/>
              </a:ext>
            </a:extLst>
          </p:cNvPr>
          <p:cNvSpPr txBox="1"/>
          <p:nvPr/>
        </p:nvSpPr>
        <p:spPr>
          <a:xfrm>
            <a:off x="8221648" y="6468930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0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4" grpId="0" animBg="1"/>
      <p:bldP spid="55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73DBB0-5C1B-914C-832E-23380A0A1685}"/>
              </a:ext>
            </a:extLst>
          </p:cNvPr>
          <p:cNvSpPr txBox="1"/>
          <p:nvPr/>
        </p:nvSpPr>
        <p:spPr>
          <a:xfrm>
            <a:off x="-250210" y="3639952"/>
            <a:ext cx="345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zh-Han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5FB566-E5E8-A842-8805-16CD7C0FDF2B}"/>
              </a:ext>
            </a:extLst>
          </p:cNvPr>
          <p:cNvSpPr/>
          <p:nvPr/>
        </p:nvSpPr>
        <p:spPr>
          <a:xfrm>
            <a:off x="463468" y="2041639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Gemmeke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2017]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375BB-6BB4-A340-85FD-237274703E35}"/>
              </a:ext>
            </a:extLst>
          </p:cNvPr>
          <p:cNvSpPr txBox="1"/>
          <p:nvPr/>
        </p:nvSpPr>
        <p:spPr>
          <a:xfrm>
            <a:off x="3456878" y="5461253"/>
            <a:ext cx="798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536 solo and 149 duet videos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F6B54-C8EB-2C45-8CA6-86A22B721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57" y="2500498"/>
            <a:ext cx="8367500" cy="2740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F610D1-86F7-B248-BA88-FC83FF06E54D}"/>
              </a:ext>
            </a:extLst>
          </p:cNvPr>
          <p:cNvSpPr txBox="1"/>
          <p:nvPr/>
        </p:nvSpPr>
        <p:spPr>
          <a:xfrm>
            <a:off x="463468" y="4121236"/>
            <a:ext cx="202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[Zhao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2018]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85E558-D9A2-2A45-BFD8-83A4863DF106}"/>
              </a:ext>
            </a:extLst>
          </p:cNvPr>
          <p:cNvSpPr txBox="1"/>
          <p:nvPr/>
        </p:nvSpPr>
        <p:spPr>
          <a:xfrm>
            <a:off x="0" y="1419417"/>
            <a:ext cx="345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AudioSet</a:t>
            </a:r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-Unlabeled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EB144-72F6-0C43-811E-44DA8ABE6D9D}"/>
              </a:ext>
            </a:extLst>
          </p:cNvPr>
          <p:cNvSpPr txBox="1"/>
          <p:nvPr/>
        </p:nvSpPr>
        <p:spPr>
          <a:xfrm>
            <a:off x="3456878" y="1419416"/>
            <a:ext cx="844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100,000 10s video clips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musical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4BE0A71-C3C1-1D47-9DC6-81F64411C04D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Datasets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3ED3A-554E-5B4F-8512-AF59BCCE1AB6}"/>
              </a:ext>
            </a:extLst>
          </p:cNvPr>
          <p:cNvSpPr/>
          <p:nvPr/>
        </p:nvSpPr>
        <p:spPr>
          <a:xfrm>
            <a:off x="3175657" y="4895850"/>
            <a:ext cx="558143" cy="345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9ABF4-5A5C-5C4F-872A-C470E388ADEE}"/>
              </a:ext>
            </a:extLst>
          </p:cNvPr>
          <p:cNvSpPr txBox="1"/>
          <p:nvPr/>
        </p:nvSpPr>
        <p:spPr>
          <a:xfrm>
            <a:off x="3723054" y="6453589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6D07D-7C9C-F643-A87A-EC32DA71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295" y="989414"/>
            <a:ext cx="8579452" cy="2322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28B9D-1649-A44D-8C47-0B8F4AE2A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" t="4805" r="3220"/>
          <a:stretch/>
        </p:blipFill>
        <p:spPr>
          <a:xfrm>
            <a:off x="3526932" y="4078092"/>
            <a:ext cx="5140818" cy="2093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4F953-B6C2-D74F-A0AA-1A50CC3CCC10}"/>
              </a:ext>
            </a:extLst>
          </p:cNvPr>
          <p:cNvSpPr txBox="1"/>
          <p:nvPr/>
        </p:nvSpPr>
        <p:spPr>
          <a:xfrm>
            <a:off x="3023660" y="3232583"/>
            <a:ext cx="685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altLang="zh-Hans" sz="2400" b="1" dirty="0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zh-Han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zh-Hans" sz="2400" b="1" dirty="0">
                <a:solidFill>
                  <a:prstClr val="black"/>
                </a:solidFill>
                <a:cs typeface="Arial" panose="020B0604020202020204" pitchFamily="34" charset="0"/>
              </a:rPr>
              <a:t>MUSIC</a:t>
            </a:r>
            <a:r>
              <a:rPr lang="zh-Han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zh-Hans" sz="2400" b="1" dirty="0">
                <a:solidFill>
                  <a:prstClr val="black"/>
                </a:solidFill>
                <a:cs typeface="Arial" panose="020B0604020202020204" pitchFamily="34" charset="0"/>
              </a:rPr>
              <a:t>Dataset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Results: Separating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bject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ounds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75C78-6F35-1E41-A09B-6A978ECA1AF5}"/>
              </a:ext>
            </a:extLst>
          </p:cNvPr>
          <p:cNvSpPr txBox="1"/>
          <p:nvPr/>
        </p:nvSpPr>
        <p:spPr>
          <a:xfrm>
            <a:off x="34958355" y="13176411"/>
            <a:ext cx="123376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Our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method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achieves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large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gains,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and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it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also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has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capability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match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separated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source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meaningful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acoustic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objects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in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video.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616C9-91A1-BF48-A8F7-146E48430627}"/>
              </a:ext>
            </a:extLst>
          </p:cNvPr>
          <p:cNvSpPr txBox="1"/>
          <p:nvPr/>
        </p:nvSpPr>
        <p:spPr>
          <a:xfrm>
            <a:off x="35110755" y="13328811"/>
            <a:ext cx="123376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Our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method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achieves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large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gains,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and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it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also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has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capability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match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separated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source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to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meaningful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acoustic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objects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in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video.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49593-04AE-6F4F-8644-DAEF2EA3EE03}"/>
              </a:ext>
            </a:extLst>
          </p:cNvPr>
          <p:cNvSpPr txBox="1"/>
          <p:nvPr/>
        </p:nvSpPr>
        <p:spPr>
          <a:xfrm>
            <a:off x="3419395" y="6017234"/>
            <a:ext cx="605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altLang="zh-Han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AudioSet</a:t>
            </a:r>
            <a:r>
              <a:rPr lang="en-US" altLang="zh-Hans" sz="2400" b="1" dirty="0">
                <a:solidFill>
                  <a:prstClr val="black"/>
                </a:solidFill>
                <a:cs typeface="Arial" panose="020B0604020202020204" pitchFamily="34" charset="0"/>
              </a:rPr>
              <a:t>-Unlabeled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992E160-9BA0-8749-B967-14B9E14ACADA}"/>
              </a:ext>
            </a:extLst>
          </p:cNvPr>
          <p:cNvSpPr/>
          <p:nvPr/>
        </p:nvSpPr>
        <p:spPr>
          <a:xfrm>
            <a:off x="1591133" y="980851"/>
            <a:ext cx="8981192" cy="2725451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B0D9A7-4769-C244-859D-272C050F32F8}"/>
              </a:ext>
            </a:extLst>
          </p:cNvPr>
          <p:cNvSpPr/>
          <p:nvPr/>
        </p:nvSpPr>
        <p:spPr>
          <a:xfrm>
            <a:off x="1589899" y="4135353"/>
            <a:ext cx="8981192" cy="2286396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D58B1-5E64-2842-96D3-3328590EA7A3}"/>
              </a:ext>
            </a:extLst>
          </p:cNvPr>
          <p:cNvSpPr txBox="1"/>
          <p:nvPr/>
        </p:nvSpPr>
        <p:spPr>
          <a:xfrm>
            <a:off x="1215412" y="6481748"/>
            <a:ext cx="10099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NMF-MFCC: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Hans" sz="1600" dirty="0" err="1">
                <a:latin typeface="Arial" panose="020B0604020202020204" pitchFamily="34" charset="0"/>
                <a:cs typeface="Arial" panose="020B0604020202020204" pitchFamily="34" charset="0"/>
              </a:rPr>
              <a:t>Spiertz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2009];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AV-MIML: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2018]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Sound-of-Pixels: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[Zhao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2018]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021F6-AD73-7A4C-BA2E-1A6767A2691B}"/>
              </a:ext>
            </a:extLst>
          </p:cNvPr>
          <p:cNvSpPr txBox="1"/>
          <p:nvPr/>
        </p:nvSpPr>
        <p:spPr>
          <a:xfrm>
            <a:off x="5099659" y="943494"/>
            <a:ext cx="2521975" cy="22637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86602-92B1-4146-9094-C511AE488E3F}"/>
              </a:ext>
            </a:extLst>
          </p:cNvPr>
          <p:cNvSpPr txBox="1"/>
          <p:nvPr/>
        </p:nvSpPr>
        <p:spPr>
          <a:xfrm>
            <a:off x="7685407" y="933046"/>
            <a:ext cx="2521975" cy="22637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C06B7-D42C-3A42-8EBA-CEE79ADAE05C}"/>
              </a:ext>
            </a:extLst>
          </p:cNvPr>
          <p:cNvSpPr txBox="1"/>
          <p:nvPr/>
        </p:nvSpPr>
        <p:spPr>
          <a:xfrm>
            <a:off x="3190904" y="5670454"/>
            <a:ext cx="6148983" cy="3693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Hans" altLang="en-US" dirty="0"/>
              <a:t>  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10A5A-4AD2-254F-8A29-C9F8DE72AD3E}"/>
              </a:ext>
            </a:extLst>
          </p:cNvPr>
          <p:cNvSpPr txBox="1"/>
          <p:nvPr/>
        </p:nvSpPr>
        <p:spPr>
          <a:xfrm>
            <a:off x="489194" y="3694248"/>
            <a:ext cx="1128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(SDR: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Signal-to-Distortion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Ratio,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SIR: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Signal-to-Interference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Ratio,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SAR: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Signal-to-Artifacts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Ratio)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2" grpId="0" animBg="1"/>
      <p:bldP spid="2" grpId="1" animBg="1"/>
      <p:bldP spid="18" grpId="0" animBg="1"/>
      <p:bldP spid="18" grpId="1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xample6_nmf_source1_short">
            <a:hlinkClick r:id="" action="ppaction://media"/>
            <a:extLst>
              <a:ext uri="{FF2B5EF4-FFF2-40B4-BE49-F238E27FC236}">
                <a16:creationId xmlns:a16="http://schemas.microsoft.com/office/drawing/2014/main" id="{49204A05-3F95-884E-A519-72D42992F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208" y="1635889"/>
            <a:ext cx="12163612" cy="3585065"/>
          </a:xfrm>
          <a:prstGeom prst="rect">
            <a:avLst/>
          </a:prstGeom>
        </p:spPr>
      </p:pic>
      <p:pic>
        <p:nvPicPr>
          <p:cNvPr id="13" name="example6_sop_flute_short">
            <a:hlinkClick r:id="" action="ppaction://media"/>
            <a:extLst>
              <a:ext uri="{FF2B5EF4-FFF2-40B4-BE49-F238E27FC236}">
                <a16:creationId xmlns:a16="http://schemas.microsoft.com/office/drawing/2014/main" id="{6C899F5D-C1A7-D948-9BB5-D37CE2BEA7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203" y="1612313"/>
            <a:ext cx="12163607" cy="3585063"/>
          </a:xfrm>
          <a:prstGeom prst="rect">
            <a:avLst/>
          </a:prstGeom>
        </p:spPr>
      </p:pic>
      <p:pic>
        <p:nvPicPr>
          <p:cNvPr id="12" name="example6_sop_violin_short">
            <a:hlinkClick r:id="" action="ppaction://media"/>
            <a:extLst>
              <a:ext uri="{FF2B5EF4-FFF2-40B4-BE49-F238E27FC236}">
                <a16:creationId xmlns:a16="http://schemas.microsoft.com/office/drawing/2014/main" id="{557B7168-461F-DE46-81B2-34C3AD00B3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198" y="1624102"/>
            <a:ext cx="12192001" cy="3593432"/>
          </a:xfrm>
          <a:prstGeom prst="rect">
            <a:avLst/>
          </a:prstGeom>
        </p:spPr>
      </p:pic>
      <p:pic>
        <p:nvPicPr>
          <p:cNvPr id="10" name="example6_flute_short">
            <a:hlinkClick r:id="" action="ppaction://media"/>
            <a:extLst>
              <a:ext uri="{FF2B5EF4-FFF2-40B4-BE49-F238E27FC236}">
                <a16:creationId xmlns:a16="http://schemas.microsoft.com/office/drawing/2014/main" id="{A392789D-8640-A343-A91D-5FF9D55698A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" y="1635891"/>
            <a:ext cx="12177809" cy="3589249"/>
          </a:xfrm>
          <a:prstGeom prst="rect">
            <a:avLst/>
          </a:prstGeom>
        </p:spPr>
      </p:pic>
      <p:pic>
        <p:nvPicPr>
          <p:cNvPr id="9" name="example6_violin_short">
            <a:hlinkClick r:id="" action="ppaction://media"/>
            <a:extLst>
              <a:ext uri="{FF2B5EF4-FFF2-40B4-BE49-F238E27FC236}">
                <a16:creationId xmlns:a16="http://schemas.microsoft.com/office/drawing/2014/main" id="{B3B484E5-3EF4-194B-AD16-ABC44AA6444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0" y="1635894"/>
            <a:ext cx="12177804" cy="3589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C13649-0C4A-6347-B49D-633150484C75}"/>
              </a:ext>
            </a:extLst>
          </p:cNvPr>
          <p:cNvSpPr txBox="1">
            <a:spLocks/>
          </p:cNvSpPr>
          <p:nvPr/>
        </p:nvSpPr>
        <p:spPr bwMode="auto">
          <a:xfrm>
            <a:off x="1048679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2BF94-F3C7-FA45-AC6E-414B83A4A173}"/>
              </a:ext>
            </a:extLst>
          </p:cNvPr>
          <p:cNvSpPr txBox="1"/>
          <p:nvPr/>
        </p:nvSpPr>
        <p:spPr>
          <a:xfrm>
            <a:off x="1615413" y="5902267"/>
            <a:ext cx="90921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Baseline: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NMF-MFCC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Spiertz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2009]</a:t>
            </a:r>
          </a:p>
          <a:p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Baseline: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Sound-of-Pixels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[Zhao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2018]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Dataset:  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Zhao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</a:t>
            </a:r>
            <a:r>
              <a:rPr lang="en-US" altLang="zh-Hans" sz="1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8" name="example6_before_separation_short">
            <a:hlinkClick r:id="" action="ppaction://media"/>
            <a:extLst>
              <a:ext uri="{FF2B5EF4-FFF2-40B4-BE49-F238E27FC236}">
                <a16:creationId xmlns:a16="http://schemas.microsoft.com/office/drawing/2014/main" id="{C80DD3F2-4656-1C4F-BC9A-997CE5FA443B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96" y="1635892"/>
            <a:ext cx="12177804" cy="3589248"/>
          </a:xfrm>
          <a:prstGeom prst="rect">
            <a:avLst/>
          </a:prstGeom>
        </p:spPr>
      </p:pic>
      <p:pic>
        <p:nvPicPr>
          <p:cNvPr id="15" name="example6_nmf_source2_short">
            <a:hlinkClick r:id="" action="ppaction://media"/>
            <a:extLst>
              <a:ext uri="{FF2B5EF4-FFF2-40B4-BE49-F238E27FC236}">
                <a16:creationId xmlns:a16="http://schemas.microsoft.com/office/drawing/2014/main" id="{98EF0730-ACD9-6540-A4EB-AD77C4B02D4B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" y="1659887"/>
            <a:ext cx="12163601" cy="3585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BE52-E3C5-554F-B47A-E821050F8D7B}"/>
              </a:ext>
            </a:extLst>
          </p:cNvPr>
          <p:cNvSpPr txBox="1"/>
          <p:nvPr/>
        </p:nvSpPr>
        <p:spPr>
          <a:xfrm>
            <a:off x="7560526" y="1851102"/>
            <a:ext cx="3389970" cy="1025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6239E-D4C3-D04F-BEBD-C2BF1790696A}"/>
              </a:ext>
            </a:extLst>
          </p:cNvPr>
          <p:cNvSpPr txBox="1"/>
          <p:nvPr/>
        </p:nvSpPr>
        <p:spPr>
          <a:xfrm>
            <a:off x="8018608" y="6369827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0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0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ample5_piano_short">
            <a:hlinkClick r:id="" action="ppaction://media"/>
            <a:extLst>
              <a:ext uri="{FF2B5EF4-FFF2-40B4-BE49-F238E27FC236}">
                <a16:creationId xmlns:a16="http://schemas.microsoft.com/office/drawing/2014/main" id="{DF1E644A-D25E-FC47-8297-3D8EE0C0E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95" y="1647677"/>
            <a:ext cx="12192001" cy="3593432"/>
          </a:xfrm>
          <a:prstGeom prst="rect">
            <a:avLst/>
          </a:prstGeom>
        </p:spPr>
      </p:pic>
      <p:pic>
        <p:nvPicPr>
          <p:cNvPr id="3" name="example5_trumpet_short">
            <a:hlinkClick r:id="" action="ppaction://media"/>
            <a:extLst>
              <a:ext uri="{FF2B5EF4-FFF2-40B4-BE49-F238E27FC236}">
                <a16:creationId xmlns:a16="http://schemas.microsoft.com/office/drawing/2014/main" id="{55D75CB2-8714-344A-B4CC-58603C96AE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96" y="1647678"/>
            <a:ext cx="12191998" cy="35934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048679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sz="3733" b="1" kern="0" dirty="0">
                <a:solidFill>
                  <a:srgbClr val="000000"/>
                </a:solidFill>
                <a:latin typeface="Arial"/>
              </a:rPr>
              <a:t>Results</a:t>
            </a:r>
          </a:p>
        </p:txBody>
      </p:sp>
      <p:pic>
        <p:nvPicPr>
          <p:cNvPr id="13" name="example5_before_separation_short">
            <a:hlinkClick r:id="" action="ppaction://media"/>
            <a:extLst>
              <a:ext uri="{FF2B5EF4-FFF2-40B4-BE49-F238E27FC236}">
                <a16:creationId xmlns:a16="http://schemas.microsoft.com/office/drawing/2014/main" id="{325F5682-BAC6-BF40-AC62-AA2FC2A307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6" y="1647679"/>
            <a:ext cx="12135208" cy="3593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ADE14-0B02-2C45-A96F-580ACA7EFF82}"/>
              </a:ext>
            </a:extLst>
          </p:cNvPr>
          <p:cNvSpPr txBox="1"/>
          <p:nvPr/>
        </p:nvSpPr>
        <p:spPr>
          <a:xfrm>
            <a:off x="3723054" y="6453589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ilure2_harp">
            <a:hlinkClick r:id="" action="ppaction://media"/>
            <a:extLst>
              <a:ext uri="{FF2B5EF4-FFF2-40B4-BE49-F238E27FC236}">
                <a16:creationId xmlns:a16="http://schemas.microsoft.com/office/drawing/2014/main" id="{64EEEAA1-400D-AA41-8E64-CA7AFAA25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660052"/>
            <a:ext cx="12175623" cy="3593432"/>
          </a:xfrm>
          <a:prstGeom prst="rect">
            <a:avLst/>
          </a:prstGeom>
        </p:spPr>
      </p:pic>
      <p:pic>
        <p:nvPicPr>
          <p:cNvPr id="10" name="failure2_guitar">
            <a:hlinkClick r:id="" action="ppaction://media"/>
            <a:extLst>
              <a:ext uri="{FF2B5EF4-FFF2-40B4-BE49-F238E27FC236}">
                <a16:creationId xmlns:a16="http://schemas.microsoft.com/office/drawing/2014/main" id="{0693A9FC-E504-FE43-9431-91F0582E56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682244"/>
            <a:ext cx="12159245" cy="35934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D6DE5D-264B-784D-8A9E-68F48F3F7541}"/>
              </a:ext>
            </a:extLst>
          </p:cNvPr>
          <p:cNvSpPr txBox="1">
            <a:spLocks/>
          </p:cNvSpPr>
          <p:nvPr/>
        </p:nvSpPr>
        <p:spPr bwMode="auto">
          <a:xfrm>
            <a:off x="1048679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zh-Hans" altLang="en-U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US" sz="36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ailure2_before_separation">
            <a:hlinkClick r:id="" action="ppaction://media"/>
            <a:extLst>
              <a:ext uri="{FF2B5EF4-FFF2-40B4-BE49-F238E27FC236}">
                <a16:creationId xmlns:a16="http://schemas.microsoft.com/office/drawing/2014/main" id="{159CF286-C562-E649-A203-F80E842D36F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378" y="1682244"/>
            <a:ext cx="12159244" cy="3593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15BA8-BD3B-6344-91CB-FCF7695E8D07}"/>
              </a:ext>
            </a:extLst>
          </p:cNvPr>
          <p:cNvSpPr txBox="1"/>
          <p:nvPr/>
        </p:nvSpPr>
        <p:spPr>
          <a:xfrm>
            <a:off x="3723054" y="6453589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9697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21212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8788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19FD219-22E9-E149-B8B2-86AA2E32E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1740">
            <a:off x="328043" y="5280436"/>
            <a:ext cx="4267200" cy="1535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B3BD6-43F4-FC4E-BC24-9F2908F7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203762"/>
            <a:ext cx="11398624" cy="898898"/>
          </a:xfrm>
        </p:spPr>
        <p:txBody>
          <a:bodyPr>
            <a:normAutofit/>
          </a:bodyPr>
          <a:lstStyle/>
          <a:p>
            <a:pPr algn="ctr"/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recognition: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E38FA-3652-AB49-8644-92E73694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7" y="1090147"/>
            <a:ext cx="4136346" cy="14272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AE9D22D-930C-1D4B-B2AB-99BEC3A2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5" t="30165" r="12075" b="4716"/>
          <a:stretch/>
        </p:blipFill>
        <p:spPr>
          <a:xfrm>
            <a:off x="4516106" y="1706742"/>
            <a:ext cx="7502819" cy="4088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03D3A9-D5AF-154E-B71E-851FD315D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18" y="2428477"/>
            <a:ext cx="3974981" cy="1054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05DB49-A97C-BB41-BD06-3A2FC62E9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073983" y="3136574"/>
            <a:ext cx="718932" cy="3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E4E881-5A73-2440-8B3E-94070FEA0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92" y="3492925"/>
            <a:ext cx="4020671" cy="988368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A0E73E8-990E-C947-A275-CF2169E897A6}"/>
              </a:ext>
            </a:extLst>
          </p:cNvPr>
          <p:cNvSpPr/>
          <p:nvPr/>
        </p:nvSpPr>
        <p:spPr>
          <a:xfrm>
            <a:off x="1801905" y="3908154"/>
            <a:ext cx="1311559" cy="29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 err="1"/>
              <a:t>GoogLeNet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811A386-5465-214B-9ECE-0377A1FE2345}"/>
              </a:ext>
            </a:extLst>
          </p:cNvPr>
          <p:cNvSpPr/>
          <p:nvPr/>
        </p:nvSpPr>
        <p:spPr>
          <a:xfrm>
            <a:off x="1777668" y="2830875"/>
            <a:ext cx="1311559" cy="29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VGG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1C2597C-1279-ED49-A654-420C9D3A5667}"/>
              </a:ext>
            </a:extLst>
          </p:cNvPr>
          <p:cNvSpPr/>
          <p:nvPr/>
        </p:nvSpPr>
        <p:spPr>
          <a:xfrm>
            <a:off x="1805863" y="1647585"/>
            <a:ext cx="1311559" cy="29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 err="1"/>
              <a:t>AlexNet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EEA7344-8A5D-3B46-AB8F-8422CA157DED}"/>
              </a:ext>
            </a:extLst>
          </p:cNvPr>
          <p:cNvSpPr/>
          <p:nvPr/>
        </p:nvSpPr>
        <p:spPr>
          <a:xfrm>
            <a:off x="1805862" y="5050336"/>
            <a:ext cx="1311559" cy="29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 err="1"/>
              <a:t>ResNet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27507A-3200-3E4F-87D8-8C9B6FA43888}"/>
              </a:ext>
            </a:extLst>
          </p:cNvPr>
          <p:cNvSpPr/>
          <p:nvPr/>
        </p:nvSpPr>
        <p:spPr>
          <a:xfrm>
            <a:off x="1801904" y="5986444"/>
            <a:ext cx="1311559" cy="29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 err="1"/>
              <a:t>DenseNet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7E61E-8422-BF44-B75C-3A6DCC4AD734}"/>
              </a:ext>
            </a:extLst>
          </p:cNvPr>
          <p:cNvSpPr txBox="1"/>
          <p:nvPr/>
        </p:nvSpPr>
        <p:spPr>
          <a:xfrm>
            <a:off x="7436306" y="1897682"/>
            <a:ext cx="421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>
                <a:latin typeface="Arial" panose="020B0604020202020204" pitchFamily="34" charset="0"/>
                <a:cs typeface="Arial" panose="020B0604020202020204" pitchFamily="34" charset="0"/>
              </a:rPr>
              <a:t>ImageNet top-5 error (%)</a:t>
            </a:r>
          </a:p>
        </p:txBody>
      </p:sp>
    </p:spTree>
    <p:extLst>
      <p:ext uri="{BB962C8B-B14F-4D97-AF65-F5344CB8AC3E}">
        <p14:creationId xmlns:p14="http://schemas.microsoft.com/office/powerpoint/2010/main" val="9175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8767C8-EF8D-3B40-9017-540E1DD024EB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Hans" altLang="en-U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en-US" sz="36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F13AB-7547-0046-B59E-CA8FB73F0251}"/>
              </a:ext>
            </a:extLst>
          </p:cNvPr>
          <p:cNvSpPr txBox="1"/>
          <p:nvPr/>
        </p:nvSpPr>
        <p:spPr>
          <a:xfrm>
            <a:off x="1770317" y="867727"/>
            <a:ext cx="872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9430BE-A05F-954B-BD69-816A4029D7BC}"/>
              </a:ext>
            </a:extLst>
          </p:cNvPr>
          <p:cNvGrpSpPr/>
          <p:nvPr/>
        </p:nvGrpSpPr>
        <p:grpSpPr>
          <a:xfrm>
            <a:off x="1969626" y="4235524"/>
            <a:ext cx="8524067" cy="2294421"/>
            <a:chOff x="1969626" y="4235524"/>
            <a:chExt cx="8524067" cy="22944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219EBE-21A5-064B-8F74-BD47AF9493B4}"/>
                </a:ext>
              </a:extLst>
            </p:cNvPr>
            <p:cNvSpPr txBox="1"/>
            <p:nvPr/>
          </p:nvSpPr>
          <p:spPr>
            <a:xfrm>
              <a:off x="1969626" y="4235524"/>
              <a:ext cx="8524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2. Audio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spatialization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watching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unlabeled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4F9D04-4278-7249-B810-08C408AF9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828" y="5796963"/>
              <a:ext cx="676041" cy="526992"/>
            </a:xfrm>
            <a:prstGeom prst="rect">
              <a:avLst/>
            </a:prstGeom>
          </p:spPr>
        </p:pic>
        <p:sp>
          <p:nvSpPr>
            <p:cNvPr id="10" name="Arrow: Right 1">
              <a:extLst>
                <a:ext uri="{FF2B5EF4-FFF2-40B4-BE49-F238E27FC236}">
                  <a16:creationId xmlns:a16="http://schemas.microsoft.com/office/drawing/2014/main" id="{7F6E6DD9-4B91-A148-AB43-559FC11FE9E6}"/>
                </a:ext>
              </a:extLst>
            </p:cNvPr>
            <p:cNvSpPr/>
            <p:nvPr/>
          </p:nvSpPr>
          <p:spPr>
            <a:xfrm>
              <a:off x="4820791" y="5470566"/>
              <a:ext cx="1379644" cy="105937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“Lift”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61BDAE-E192-5344-9D63-30661390D387}"/>
                </a:ext>
              </a:extLst>
            </p:cNvPr>
            <p:cNvSpPr txBox="1"/>
            <p:nvPr/>
          </p:nvSpPr>
          <p:spPr>
            <a:xfrm>
              <a:off x="2893754" y="5350825"/>
              <a:ext cx="1596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Monaural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5DDF45-95E3-3145-BFD6-DA0AACC39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5920" y="5057838"/>
              <a:ext cx="2339938" cy="13568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089DFC-F655-E74C-9F65-FF2F09C1D4DD}"/>
                </a:ext>
              </a:extLst>
            </p:cNvPr>
            <p:cNvSpPr txBox="1"/>
            <p:nvPr/>
          </p:nvSpPr>
          <p:spPr>
            <a:xfrm>
              <a:off x="6296258" y="5314371"/>
              <a:ext cx="1156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Binaural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704999-2010-5245-BEC0-344D6E0D7DED}"/>
                </a:ext>
              </a:extLst>
            </p:cNvPr>
            <p:cNvCxnSpPr>
              <a:cxnSpLocks/>
            </p:cNvCxnSpPr>
            <p:nvPr/>
          </p:nvCxnSpPr>
          <p:spPr>
            <a:xfrm>
              <a:off x="5429952" y="5340648"/>
              <a:ext cx="0" cy="4001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45D0EA-1545-874C-AAEB-9E4201484FD1}"/>
                </a:ext>
              </a:extLst>
            </p:cNvPr>
            <p:cNvSpPr txBox="1"/>
            <p:nvPr/>
          </p:nvSpPr>
          <p:spPr>
            <a:xfrm>
              <a:off x="4471329" y="4886500"/>
              <a:ext cx="2014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altLang="zh-Han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  <a:r>
                <a:rPr lang="zh-Hans" alt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EDB166-C541-CF48-8124-1F3BB0F66248}"/>
              </a:ext>
            </a:extLst>
          </p:cNvPr>
          <p:cNvGrpSpPr/>
          <p:nvPr/>
        </p:nvGrpSpPr>
        <p:grpSpPr>
          <a:xfrm>
            <a:off x="1877721" y="1819726"/>
            <a:ext cx="8508567" cy="2273077"/>
            <a:chOff x="1877721" y="1819726"/>
            <a:chExt cx="8508567" cy="22730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D59015-EDB1-3348-B95E-DB5191AFBF00}"/>
                </a:ext>
              </a:extLst>
            </p:cNvPr>
            <p:cNvSpPr txBox="1"/>
            <p:nvPr/>
          </p:nvSpPr>
          <p:spPr>
            <a:xfrm>
              <a:off x="1877721" y="1819726"/>
              <a:ext cx="8508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1. Separating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sounds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unlabeled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1C8C86-E1C3-3D4D-A6C0-C67F4ADEF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38"/>
            <a:stretch/>
          </p:blipFill>
          <p:spPr>
            <a:xfrm>
              <a:off x="6485357" y="2684604"/>
              <a:ext cx="3814906" cy="14081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6FF02B-1E3F-CB4A-90C3-9DDC54B2E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21" t="-158" r="321" b="48855"/>
            <a:stretch/>
          </p:blipFill>
          <p:spPr>
            <a:xfrm>
              <a:off x="1969626" y="2678373"/>
              <a:ext cx="2357887" cy="1027392"/>
            </a:xfrm>
            <a:prstGeom prst="rect">
              <a:avLst/>
            </a:prstGeom>
          </p:spPr>
        </p:pic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6F6DB54A-FBFD-AE41-878A-7D9A1EC425F3}"/>
                </a:ext>
              </a:extLst>
            </p:cNvPr>
            <p:cNvSpPr/>
            <p:nvPr/>
          </p:nvSpPr>
          <p:spPr>
            <a:xfrm>
              <a:off x="4471329" y="2855776"/>
              <a:ext cx="1946506" cy="6725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ans" sz="2000" dirty="0">
                  <a:latin typeface="Arial" panose="020B0604020202020204" pitchFamily="34" charset="0"/>
                  <a:cs typeface="Arial" panose="020B0604020202020204" pitchFamily="34" charset="0"/>
                </a:rPr>
                <a:t>co-separation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7B96CFB-B117-8741-AB93-730FE14ECDBA}"/>
              </a:ext>
            </a:extLst>
          </p:cNvPr>
          <p:cNvSpPr txBox="1"/>
          <p:nvPr/>
        </p:nvSpPr>
        <p:spPr>
          <a:xfrm>
            <a:off x="1664100" y="4274084"/>
            <a:ext cx="9264316" cy="227307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74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rd">
            <a:hlinkClick r:id="" action="ppaction://media"/>
            <a:extLst>
              <a:ext uri="{FF2B5EF4-FFF2-40B4-BE49-F238E27FC236}">
                <a16:creationId xmlns:a16="http://schemas.microsoft.com/office/drawing/2014/main" id="{272660AB-7D6B-E148-A0DE-4E33ACAD1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92E5A-93FB-A64B-A995-5630B81DD079}"/>
              </a:ext>
            </a:extLst>
          </p:cNvPr>
          <p:cNvSpPr txBox="1"/>
          <p:nvPr/>
        </p:nvSpPr>
        <p:spPr>
          <a:xfrm>
            <a:off x="1842052" y="6171417"/>
            <a:ext cx="871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Video</a:t>
            </a:r>
            <a:r>
              <a:rPr lang="zh-Hans" altLang="en-US" sz="2400" dirty="0"/>
              <a:t> </a:t>
            </a:r>
            <a:r>
              <a:rPr lang="en-US" altLang="zh-Hans" sz="2400" dirty="0"/>
              <a:t>Credit:</a:t>
            </a:r>
            <a:r>
              <a:rPr lang="zh-Hans" altLang="en-US" sz="2400" dirty="0"/>
              <a:t> </a:t>
            </a:r>
            <a:r>
              <a:rPr lang="en-US" sz="2400" dirty="0">
                <a:hlinkClick r:id="rId6"/>
              </a:rPr>
              <a:t>https://binauralenthusiast.com/examples/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55DD73-DA40-6A4F-9264-E1F01086F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454" y="2051127"/>
            <a:ext cx="19812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61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4347E67F-7845-1B40-B298-3A92F826A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D5E6A-1080-7A43-BD9E-6B602BF64290}"/>
              </a:ext>
            </a:extLst>
          </p:cNvPr>
          <p:cNvSpPr txBox="1"/>
          <p:nvPr/>
        </p:nvSpPr>
        <p:spPr>
          <a:xfrm>
            <a:off x="1842052" y="6171417"/>
            <a:ext cx="871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/>
              <a:t>Video</a:t>
            </a:r>
            <a:r>
              <a:rPr lang="zh-Hans" altLang="en-US" sz="2400" dirty="0"/>
              <a:t> </a:t>
            </a:r>
            <a:r>
              <a:rPr lang="en-US" altLang="zh-Hans" sz="2400" dirty="0"/>
              <a:t>Credit:</a:t>
            </a:r>
            <a:r>
              <a:rPr lang="zh-Hans" altLang="en-US" sz="2400" dirty="0"/>
              <a:t> </a:t>
            </a:r>
            <a:r>
              <a:rPr lang="en-US" sz="2400" dirty="0">
                <a:hlinkClick r:id="rId6"/>
              </a:rPr>
              <a:t>https://binauralenthusiast.com/examples/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39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3B8F1D-8539-FC4D-B080-7551741F9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7" t="2289" b="1776"/>
          <a:stretch/>
        </p:blipFill>
        <p:spPr>
          <a:xfrm>
            <a:off x="5010614" y="934882"/>
            <a:ext cx="6275366" cy="39719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5D6AAE-3F7D-464D-ADB5-1F9D6F3D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08E8B-9BD2-F84B-BC9D-A80E8A9E7281}"/>
              </a:ext>
            </a:extLst>
          </p:cNvPr>
          <p:cNvSpPr txBox="1"/>
          <p:nvPr/>
        </p:nvSpPr>
        <p:spPr>
          <a:xfrm>
            <a:off x="4762880" y="4847584"/>
            <a:ext cx="5943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Han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Cues</a:t>
            </a:r>
            <a:r>
              <a:rPr lang="zh-Hans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zh-Hans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</a:t>
            </a:r>
            <a:r>
              <a:rPr lang="zh-Hans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hearing: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Interaural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difference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(ITD)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zh-Hans" sz="24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Interaural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level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difference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(ILD)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Spectral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detail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(from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pinna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reflections)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EC6EE-75F7-5B4B-96C5-16F9B95FC9EC}"/>
              </a:ext>
            </a:extLst>
          </p:cNvPr>
          <p:cNvSpPr txBox="1"/>
          <p:nvPr/>
        </p:nvSpPr>
        <p:spPr>
          <a:xfrm>
            <a:off x="8924008" y="6557918"/>
            <a:ext cx="37858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Image</a:t>
            </a:r>
            <a:r>
              <a:rPr lang="zh-Hans" altLang="en-U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Credit:</a:t>
            </a:r>
            <a:r>
              <a:rPr lang="zh-Hans" altLang="en-U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Michael</a:t>
            </a:r>
            <a:r>
              <a:rPr lang="zh-Hans" altLang="en-U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Mandel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1C8ECF-9119-405F-9DF2-B144FBAEF230}"/>
              </a:ext>
            </a:extLst>
          </p:cNvPr>
          <p:cNvGrpSpPr/>
          <p:nvPr/>
        </p:nvGrpSpPr>
        <p:grpSpPr>
          <a:xfrm>
            <a:off x="896800" y="1425838"/>
            <a:ext cx="3132348" cy="3636404"/>
            <a:chOff x="-653326" y="1256021"/>
            <a:chExt cx="3132348" cy="363640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469048A-E961-4587-9D68-095C197653C0}"/>
                </a:ext>
              </a:extLst>
            </p:cNvPr>
            <p:cNvSpPr/>
            <p:nvPr/>
          </p:nvSpPr>
          <p:spPr>
            <a:xfrm>
              <a:off x="-653326" y="1256021"/>
              <a:ext cx="3132348" cy="363640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3D33C-347A-44AA-9776-48A25E69E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5344" y="1519139"/>
              <a:ext cx="1910372" cy="148918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CC306E-AF37-48C0-AF3A-0BA4D0E475D4}"/>
                </a:ext>
              </a:extLst>
            </p:cNvPr>
            <p:cNvSpPr txBox="1"/>
            <p:nvPr/>
          </p:nvSpPr>
          <p:spPr>
            <a:xfrm>
              <a:off x="-373209" y="3262065"/>
              <a:ext cx="25461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Spatial effects absent in monaural audio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90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"/>
    </mc:Choice>
    <mc:Fallback xmlns="">
      <p:transition spd="slow" advTm="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6830BD-BAE8-41A7-AC9F-0A6AD6D81F8F}"/>
              </a:ext>
            </a:extLst>
          </p:cNvPr>
          <p:cNvSpPr/>
          <p:nvPr/>
        </p:nvSpPr>
        <p:spPr>
          <a:xfrm>
            <a:off x="1110343" y="1980796"/>
            <a:ext cx="3551765" cy="43938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FF132-C914-477F-9F51-D7B3B14C7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05" y="2152791"/>
            <a:ext cx="5297284" cy="2263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A71C-31E2-4223-B63E-C4F35D3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579" y="4731890"/>
            <a:ext cx="2140496" cy="947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B70FC-5916-4548-92D8-7E035C3AB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34" y="4717807"/>
            <a:ext cx="2439221" cy="975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9DA3B-3F5B-4C9B-9EBB-11D969DAFF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05" y="2385657"/>
            <a:ext cx="2005689" cy="156348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C5C2D2A-2F54-4731-B7FE-296DF4FE31AE}"/>
              </a:ext>
            </a:extLst>
          </p:cNvPr>
          <p:cNvSpPr/>
          <p:nvPr/>
        </p:nvSpPr>
        <p:spPr>
          <a:xfrm>
            <a:off x="4469044" y="2664038"/>
            <a:ext cx="1814697" cy="109293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“Lift”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AE5E8B-B708-4DE3-9FF8-B3560E2CB745}"/>
              </a:ext>
            </a:extLst>
          </p:cNvPr>
          <p:cNvGrpSpPr>
            <a:grpSpLocks noChangeAspect="1"/>
          </p:cNvGrpSpPr>
          <p:nvPr/>
        </p:nvGrpSpPr>
        <p:grpSpPr>
          <a:xfrm>
            <a:off x="1266893" y="4361935"/>
            <a:ext cx="3238664" cy="1687692"/>
            <a:chOff x="657496" y="3932440"/>
            <a:chExt cx="4869219" cy="25373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AF2ACC-90F4-4856-A305-DFD8EC04D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876" y="3932440"/>
              <a:ext cx="4718577" cy="25373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446180-6CB2-48F8-BE6F-EEE43E9E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tretch>
              <a:fillRect/>
            </a:stretch>
          </p:blipFill>
          <p:spPr>
            <a:xfrm>
              <a:off x="2279913" y="4853037"/>
              <a:ext cx="989832" cy="1195174"/>
            </a:xfrm>
            <a:prstGeom prst="rect">
              <a:avLst/>
            </a:prstGeom>
            <a:effectLst>
              <a:reflection stA="50000" endPos="65000" dist="508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F9CF33-52E1-48CC-8521-57864577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tretch>
              <a:fillRect/>
            </a:stretch>
          </p:blipFill>
          <p:spPr>
            <a:xfrm>
              <a:off x="657496" y="4904525"/>
              <a:ext cx="885655" cy="1069385"/>
            </a:xfrm>
            <a:prstGeom prst="rect">
              <a:avLst/>
            </a:prstGeom>
            <a:effectLst>
              <a:reflection stA="47000" endPos="65000" dist="508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DD1E0E-D01D-4E48-87C5-F992EA10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tretch>
              <a:fillRect/>
            </a:stretch>
          </p:blipFill>
          <p:spPr>
            <a:xfrm rot="1085184">
              <a:off x="4426070" y="4844749"/>
              <a:ext cx="1100645" cy="1328975"/>
            </a:xfrm>
            <a:prstGeom prst="rect">
              <a:avLst/>
            </a:prstGeom>
            <a:effectLst>
              <a:reflection stA="50000" endPos="65000" dist="50800" dir="5400000" sy="-100000" algn="bl" rotWithShape="0"/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CA16D0-039A-44FC-9B26-5F56C24F1A14}"/>
              </a:ext>
            </a:extLst>
          </p:cNvPr>
          <p:cNvSpPr txBox="1"/>
          <p:nvPr/>
        </p:nvSpPr>
        <p:spPr>
          <a:xfrm>
            <a:off x="2633099" y="3747043"/>
            <a:ext cx="37720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750" b="1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4A80D-943B-4B43-A2E1-77C9D26E4C2D}"/>
              </a:ext>
            </a:extLst>
          </p:cNvPr>
          <p:cNvSpPr txBox="1"/>
          <p:nvPr/>
        </p:nvSpPr>
        <p:spPr>
          <a:xfrm>
            <a:off x="2922296" y="2267680"/>
            <a:ext cx="187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Monaural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4EB6F6-1EEE-4792-AF92-9F06463D3766}"/>
              </a:ext>
            </a:extLst>
          </p:cNvPr>
          <p:cNvSpPr txBox="1"/>
          <p:nvPr/>
        </p:nvSpPr>
        <p:spPr>
          <a:xfrm>
            <a:off x="6276068" y="2267679"/>
            <a:ext cx="187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Binaural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1FB64-DFEE-46F0-AB0D-715104B751FE}"/>
              </a:ext>
            </a:extLst>
          </p:cNvPr>
          <p:cNvSpPr txBox="1"/>
          <p:nvPr/>
        </p:nvSpPr>
        <p:spPr>
          <a:xfrm>
            <a:off x="2411879" y="1074886"/>
            <a:ext cx="805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“Lift” mono audio to spatial audio via visual cues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EA2800-5C66-4566-B5D3-17637125C71A}"/>
              </a:ext>
            </a:extLst>
          </p:cNvPr>
          <p:cNvSpPr txBox="1">
            <a:spLocks/>
          </p:cNvSpPr>
          <p:nvPr/>
        </p:nvSpPr>
        <p:spPr>
          <a:xfrm>
            <a:off x="2022106" y="107351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idea: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2.5D visual sound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F247-0948-3E4D-876B-3136D4F0C2C7}"/>
              </a:ext>
            </a:extLst>
          </p:cNvPr>
          <p:cNvSpPr txBox="1"/>
          <p:nvPr/>
        </p:nvSpPr>
        <p:spPr>
          <a:xfrm>
            <a:off x="3835508" y="6494353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5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"/>
    </mc:Choice>
    <mc:Fallback xmlns="">
      <p:transition spd="slow" advTm="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5" descr="https://lh5.googleusercontent.com/-OqP0Ybo96LbLEoEo6ZMaQtN4s0vibGhLbNmgAlxbIue0C9hmGCISpXfFSODnUv0p8O2L27r6O2XsxAYeiAa9-CwkfzVyeZ1ICyNtZZxnO3tvADykx_defxC7G6JKfu-joHNhZyArJOI">
            <a:extLst>
              <a:ext uri="{FF2B5EF4-FFF2-40B4-BE49-F238E27FC236}">
                <a16:creationId xmlns:a16="http://schemas.microsoft.com/office/drawing/2014/main" id="{5744EFD3-B786-E947-B8DE-B02FA620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4839">
            <a:off x="9547518" y="5146000"/>
            <a:ext cx="411480" cy="1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41EF8-516A-F14A-B0C8-5E375BB0A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83" y="4344475"/>
            <a:ext cx="4301811" cy="2313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6367E-8BB2-BC42-B4EC-15D9FE04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106" y="107351"/>
            <a:ext cx="8115539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idea: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2.5D visual sound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85881-D222-4947-9D62-AABD4BFE4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4" y="2289475"/>
            <a:ext cx="1488310" cy="462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E3F8E9-2467-0C4D-9643-49ECBC2C90A6}"/>
              </a:ext>
            </a:extLst>
          </p:cNvPr>
          <p:cNvSpPr txBox="1"/>
          <p:nvPr/>
        </p:nvSpPr>
        <p:spPr>
          <a:xfrm>
            <a:off x="781836" y="1866123"/>
            <a:ext cx="187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left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channel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12B0DA-4183-EE46-9055-7BECEACAADCB}"/>
              </a:ext>
            </a:extLst>
          </p:cNvPr>
          <p:cNvSpPr txBox="1"/>
          <p:nvPr/>
        </p:nvSpPr>
        <p:spPr>
          <a:xfrm>
            <a:off x="1740381" y="3864670"/>
            <a:ext cx="400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visual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frame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=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spatial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cues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D95E10-D7A4-9441-89B5-5C80A423232F}"/>
              </a:ext>
            </a:extLst>
          </p:cNvPr>
          <p:cNvCxnSpPr>
            <a:cxnSpLocks/>
          </p:cNvCxnSpPr>
          <p:nvPr/>
        </p:nvCxnSpPr>
        <p:spPr>
          <a:xfrm>
            <a:off x="2541207" y="2568483"/>
            <a:ext cx="354406" cy="194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E3AB04E-509F-8D4C-B73D-F8861A716E59}"/>
              </a:ext>
            </a:extLst>
          </p:cNvPr>
          <p:cNvCxnSpPr>
            <a:cxnSpLocks/>
          </p:cNvCxnSpPr>
          <p:nvPr/>
        </p:nvCxnSpPr>
        <p:spPr>
          <a:xfrm flipV="1">
            <a:off x="2589506" y="3299184"/>
            <a:ext cx="337605" cy="25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0AE1223-E5B8-464B-8F3D-1EC257F0DCDB}"/>
              </a:ext>
            </a:extLst>
          </p:cNvPr>
          <p:cNvSpPr txBox="1"/>
          <p:nvPr/>
        </p:nvSpPr>
        <p:spPr>
          <a:xfrm>
            <a:off x="2927111" y="2403778"/>
            <a:ext cx="169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mono audio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3893C0-C52F-0F47-ACA4-2F8267D233BA}"/>
              </a:ext>
            </a:extLst>
          </p:cNvPr>
          <p:cNvSpPr/>
          <p:nvPr/>
        </p:nvSpPr>
        <p:spPr>
          <a:xfrm>
            <a:off x="7370315" y="3901327"/>
            <a:ext cx="2130924" cy="102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Hans" sz="24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Mono2Binaural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E4FCF75-58E7-7B41-8473-3ED2E66015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132141" y="5034925"/>
            <a:ext cx="902405" cy="1089611"/>
          </a:xfrm>
          <a:prstGeom prst="rect">
            <a:avLst/>
          </a:prstGeom>
          <a:effectLst>
            <a:reflection stA="50000" endPos="65000" dist="50800" dir="5400000" sy="-100000" algn="bl" rotWithShape="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7F13FC0-D03F-9D42-9590-9AD57126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569753" y="5247886"/>
            <a:ext cx="807430" cy="974932"/>
          </a:xfrm>
          <a:prstGeom prst="rect">
            <a:avLst/>
          </a:prstGeom>
          <a:effectLst>
            <a:reflection stA="47000" endPos="65000" dist="508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FE090-225E-F441-8F34-51828984C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98" y="2561077"/>
            <a:ext cx="1422625" cy="113874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D79C21D-838B-A848-BCF8-C2F2F41544B3}"/>
              </a:ext>
            </a:extLst>
          </p:cNvPr>
          <p:cNvCxnSpPr>
            <a:cxnSpLocks/>
          </p:cNvCxnSpPr>
          <p:nvPr/>
        </p:nvCxnSpPr>
        <p:spPr>
          <a:xfrm>
            <a:off x="4526813" y="3130914"/>
            <a:ext cx="419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259200-7CBC-464A-94CA-620B1275105A}"/>
              </a:ext>
            </a:extLst>
          </p:cNvPr>
          <p:cNvSpPr txBox="1"/>
          <p:nvPr/>
        </p:nvSpPr>
        <p:spPr>
          <a:xfrm>
            <a:off x="4742617" y="2070229"/>
            <a:ext cx="193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Calibri" panose="020F0502020204030204" pitchFamily="34" charset="0"/>
              </a:rPr>
              <a:t>spectrogram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BA8C93-7F7E-E84D-BFD0-E70470616C7A}"/>
              </a:ext>
            </a:extLst>
          </p:cNvPr>
          <p:cNvSpPr txBox="1"/>
          <p:nvPr/>
        </p:nvSpPr>
        <p:spPr>
          <a:xfrm>
            <a:off x="719213" y="2859901"/>
            <a:ext cx="204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right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channel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6F638E-E0CB-604D-8F75-83DF38C169FB}"/>
              </a:ext>
            </a:extLst>
          </p:cNvPr>
          <p:cNvSpPr txBox="1"/>
          <p:nvPr/>
        </p:nvSpPr>
        <p:spPr>
          <a:xfrm>
            <a:off x="9501239" y="2274303"/>
            <a:ext cx="2424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predicted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left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channel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3574E9-394F-3543-A4DF-60D084DE9127}"/>
              </a:ext>
            </a:extLst>
          </p:cNvPr>
          <p:cNvSpPr txBox="1"/>
          <p:nvPr/>
        </p:nvSpPr>
        <p:spPr>
          <a:xfrm>
            <a:off x="9580244" y="5826751"/>
            <a:ext cx="2424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predicted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right</a:t>
            </a:r>
            <a:r>
              <a:rPr lang="zh-Hans" altLang="en-U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channel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3" name="Picture 15" descr="https://lh5.googleusercontent.com/-OqP0Ybo96LbLEoEo6ZMaQtN4s0vibGhLbNmgAlxbIue0C9hmGCISpXfFSODnUv0p8O2L27r6O2XsxAYeiAa9-CwkfzVyeZ1ICyNtZZxnO3tvADykx_defxC7G6JKfu-joHNhZyArJOI">
            <a:extLst>
              <a:ext uri="{FF2B5EF4-FFF2-40B4-BE49-F238E27FC236}">
                <a16:creationId xmlns:a16="http://schemas.microsoft.com/office/drawing/2014/main" id="{0A11A207-DA4E-A041-9C12-C70EDA90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58661">
            <a:off x="9575759" y="3654445"/>
            <a:ext cx="411480" cy="1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A291F4-5420-B143-9D21-428C76482878}"/>
              </a:ext>
            </a:extLst>
          </p:cNvPr>
          <p:cNvCxnSpPr>
            <a:cxnSpLocks/>
          </p:cNvCxnSpPr>
          <p:nvPr/>
        </p:nvCxnSpPr>
        <p:spPr>
          <a:xfrm>
            <a:off x="6568311" y="3158295"/>
            <a:ext cx="707434" cy="91252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24BAD49-8BAD-8144-A629-B7CE3AF10ACE}"/>
              </a:ext>
            </a:extLst>
          </p:cNvPr>
          <p:cNvCxnSpPr>
            <a:cxnSpLocks/>
          </p:cNvCxnSpPr>
          <p:nvPr/>
        </p:nvCxnSpPr>
        <p:spPr>
          <a:xfrm flipV="1">
            <a:off x="6548558" y="4679556"/>
            <a:ext cx="676569" cy="90017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7B87B8E-8D2A-FC4B-AAE9-32BF2B0938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1085184">
            <a:off x="4913163" y="5255468"/>
            <a:ext cx="1003431" cy="1211593"/>
          </a:xfrm>
          <a:prstGeom prst="rect">
            <a:avLst/>
          </a:prstGeom>
          <a:effectLst>
            <a:reflection stA="50000" endPos="650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BB085-B8C4-4041-B55B-DFF7D2A2273B}"/>
              </a:ext>
            </a:extLst>
          </p:cNvPr>
          <p:cNvSpPr txBox="1"/>
          <p:nvPr/>
        </p:nvSpPr>
        <p:spPr>
          <a:xfrm>
            <a:off x="2144096" y="992839"/>
            <a:ext cx="805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“Lift” mono audio to spatial audio via visual cues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956332C-525E-734D-AA9A-064C62BA9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4" y="3271360"/>
            <a:ext cx="1488310" cy="595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F466D-74C1-2F4F-9A3F-3FEA9E0727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595" t="25007" b="28565"/>
          <a:stretch/>
        </p:blipFill>
        <p:spPr>
          <a:xfrm>
            <a:off x="3024420" y="2770281"/>
            <a:ext cx="1398009" cy="5889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741CC6-9AAD-8C4A-908D-04C3EF51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2" y="3130447"/>
            <a:ext cx="1488310" cy="4629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A00BED-F339-7B4A-B0FB-BE178B072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42" y="5281989"/>
            <a:ext cx="1488310" cy="5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4" grpId="0"/>
      <p:bldP spid="37" grpId="0"/>
      <p:bldP spid="40" grpId="0" animBg="1"/>
      <p:bldP spid="5" grpId="0"/>
      <p:bldP spid="51" grpId="0"/>
      <p:bldP spid="51" grpId="1"/>
      <p:bldP spid="53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4010227-C658-4AC7-AC74-E3A4052BCACC}"/>
              </a:ext>
            </a:extLst>
          </p:cNvPr>
          <p:cNvGrpSpPr/>
          <p:nvPr/>
        </p:nvGrpSpPr>
        <p:grpSpPr>
          <a:xfrm>
            <a:off x="7007895" y="1738622"/>
            <a:ext cx="4315968" cy="4976207"/>
            <a:chOff x="7347782" y="1788621"/>
            <a:chExt cx="4315968" cy="49762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EB1FEC-F880-439F-98C8-39EF35F21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50" t="35176" r="72339" b="18872"/>
            <a:stretch/>
          </p:blipFill>
          <p:spPr>
            <a:xfrm>
              <a:off x="8331598" y="1788621"/>
              <a:ext cx="1982834" cy="26008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629A8D-24ED-41F8-A18A-0E3A9F61B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70" t="35176" r="6295" b="18872"/>
            <a:stretch/>
          </p:blipFill>
          <p:spPr>
            <a:xfrm>
              <a:off x="8165592" y="4163999"/>
              <a:ext cx="3498158" cy="2600829"/>
            </a:xfrm>
            <a:prstGeom prst="rect">
              <a:avLst/>
            </a:prstGeom>
          </p:spPr>
        </p:pic>
        <p:sp>
          <p:nvSpPr>
            <p:cNvPr id="18" name="Arrow: Curved Left 17">
              <a:extLst>
                <a:ext uri="{FF2B5EF4-FFF2-40B4-BE49-F238E27FC236}">
                  <a16:creationId xmlns:a16="http://schemas.microsoft.com/office/drawing/2014/main" id="{9DE9E874-BEA1-41E5-8FAD-8391A4482A55}"/>
                </a:ext>
              </a:extLst>
            </p:cNvPr>
            <p:cNvSpPr/>
            <p:nvPr/>
          </p:nvSpPr>
          <p:spPr>
            <a:xfrm flipH="1">
              <a:off x="7455187" y="2799730"/>
              <a:ext cx="817810" cy="2077731"/>
            </a:xfrm>
            <a:prstGeom prst="curved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Curved Left 18">
              <a:extLst>
                <a:ext uri="{FF2B5EF4-FFF2-40B4-BE49-F238E27FC236}">
                  <a16:creationId xmlns:a16="http://schemas.microsoft.com/office/drawing/2014/main" id="{43FCC210-B293-4FFD-B1C0-9FB3E490B559}"/>
                </a:ext>
              </a:extLst>
            </p:cNvPr>
            <p:cNvSpPr/>
            <p:nvPr/>
          </p:nvSpPr>
          <p:spPr>
            <a:xfrm flipH="1">
              <a:off x="7347782" y="2799729"/>
              <a:ext cx="817810" cy="3415304"/>
            </a:xfrm>
            <a:prstGeom prst="curved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D3061F8-4AB2-5442-8BC8-8AA0CDFC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40" y="0"/>
            <a:ext cx="1082071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Why infer binaural sound?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EB936D-140C-4AE5-9BC6-C22D90B83089}"/>
              </a:ext>
            </a:extLst>
          </p:cNvPr>
          <p:cNvGrpSpPr>
            <a:grpSpLocks noChangeAspect="1"/>
          </p:cNvGrpSpPr>
          <p:nvPr/>
        </p:nvGrpSpPr>
        <p:grpSpPr>
          <a:xfrm>
            <a:off x="207394" y="1867645"/>
            <a:ext cx="6134150" cy="4897183"/>
            <a:chOff x="262624" y="1444643"/>
            <a:chExt cx="6694787" cy="5344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8B55F4-2A65-B842-8C7D-8B48E18E0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1997" y="2349931"/>
              <a:ext cx="3555414" cy="372745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844E78-F562-AD4F-8FC6-83808D2A1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605"/>
            <a:stretch/>
          </p:blipFill>
          <p:spPr>
            <a:xfrm>
              <a:off x="262624" y="4019335"/>
              <a:ext cx="3024312" cy="2058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A27A93-8A5B-A84E-8E10-CBC9322B9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150"/>
            <a:stretch/>
          </p:blipFill>
          <p:spPr>
            <a:xfrm>
              <a:off x="304363" y="1444643"/>
              <a:ext cx="4189514" cy="23783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4896C-9E54-9648-9709-B2882857F9DC}"/>
                </a:ext>
              </a:extLst>
            </p:cNvPr>
            <p:cNvSpPr txBox="1"/>
            <p:nvPr/>
          </p:nvSpPr>
          <p:spPr>
            <a:xfrm>
              <a:off x="548954" y="6045046"/>
              <a:ext cx="2451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an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Monaural</a:t>
              </a:r>
              <a:r>
                <a:rPr kumimoji="0" lang="zh-Han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Han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Audio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BE6ED7-7293-424E-8B7D-FC7D2C9ADC4F}"/>
                </a:ext>
              </a:extLst>
            </p:cNvPr>
            <p:cNvSpPr txBox="1"/>
            <p:nvPr/>
          </p:nvSpPr>
          <p:spPr>
            <a:xfrm>
              <a:off x="3837868" y="6016826"/>
              <a:ext cx="2159946" cy="77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an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Predicted</a:t>
              </a:r>
              <a:r>
                <a:rPr kumimoji="0" lang="zh-Han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Han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Binaural</a:t>
              </a:r>
              <a:r>
                <a:rPr kumimoji="0" lang="zh-Han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Han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Audio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D4C5755-6B30-4015-8A28-81412E4487DC}"/>
                </a:ext>
              </a:extLst>
            </p:cNvPr>
            <p:cNvSpPr/>
            <p:nvPr/>
          </p:nvSpPr>
          <p:spPr>
            <a:xfrm>
              <a:off x="2869295" y="4386801"/>
              <a:ext cx="989902" cy="6949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2C640A-B26A-43BA-A138-5FFD6F205A8F}"/>
              </a:ext>
            </a:extLst>
          </p:cNvPr>
          <p:cNvSpPr txBox="1"/>
          <p:nvPr/>
        </p:nvSpPr>
        <p:spPr>
          <a:xfrm>
            <a:off x="532445" y="1203846"/>
            <a:ext cx="579520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 audio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1A0B8-8A04-4BDB-887D-EB90FFB5F121}"/>
              </a:ext>
            </a:extLst>
          </p:cNvPr>
          <p:cNvSpPr txBox="1"/>
          <p:nvPr/>
        </p:nvSpPr>
        <p:spPr>
          <a:xfrm>
            <a:off x="6530229" y="1203014"/>
            <a:ext cx="543926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separation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87C24A-8504-4200-8371-0713E7423F8B}"/>
              </a:ext>
            </a:extLst>
          </p:cNvPr>
          <p:cNvCxnSpPr>
            <a:cxnSpLocks/>
          </p:cNvCxnSpPr>
          <p:nvPr/>
        </p:nvCxnSpPr>
        <p:spPr>
          <a:xfrm flipH="1">
            <a:off x="6390819" y="1153847"/>
            <a:ext cx="38119" cy="5560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9DA526-B54F-0F4E-83B7-788E2A8F921E}"/>
              </a:ext>
            </a:extLst>
          </p:cNvPr>
          <p:cNvSpPr txBox="1"/>
          <p:nvPr/>
        </p:nvSpPr>
        <p:spPr>
          <a:xfrm>
            <a:off x="8194857" y="6488668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6635C6-C127-A04A-B5CD-FA51893482D1}"/>
              </a:ext>
            </a:extLst>
          </p:cNvPr>
          <p:cNvSpPr txBox="1">
            <a:spLocks/>
          </p:cNvSpPr>
          <p:nvPr/>
        </p:nvSpPr>
        <p:spPr>
          <a:xfrm>
            <a:off x="2146243" y="-6893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New: FAIR-Play dataset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7A1CD5-2BBE-4BA5-8D1B-BC5FF8CA1AB4}"/>
              </a:ext>
            </a:extLst>
          </p:cNvPr>
          <p:cNvSpPr txBox="1"/>
          <p:nvPr/>
        </p:nvSpPr>
        <p:spPr>
          <a:xfrm>
            <a:off x="2963653" y="751383"/>
            <a:ext cx="784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https://github.com/facebookresearch/FAIR-Play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FAC32A-5FDD-4C4F-8726-90AAFF1A9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571" y="1254065"/>
            <a:ext cx="9574250" cy="5291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03EDEA-8066-4DC2-83B2-990236713700}"/>
              </a:ext>
            </a:extLst>
          </p:cNvPr>
          <p:cNvSpPr txBox="1"/>
          <p:nvPr/>
        </p:nvSpPr>
        <p:spPr>
          <a:xfrm>
            <a:off x="245145" y="1745555"/>
            <a:ext cx="315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rig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58D6E5F-9A5D-564B-A435-94F8906B1B34}"/>
              </a:ext>
            </a:extLst>
          </p:cNvPr>
          <p:cNvSpPr/>
          <p:nvPr/>
        </p:nvSpPr>
        <p:spPr>
          <a:xfrm>
            <a:off x="6922117" y="2499333"/>
            <a:ext cx="1028700" cy="308190"/>
          </a:xfrm>
          <a:custGeom>
            <a:avLst/>
            <a:gdLst>
              <a:gd name="connsiteX0" fmla="*/ 0 w 1879600"/>
              <a:gd name="connsiteY0" fmla="*/ 423339 h 1032945"/>
              <a:gd name="connsiteX1" fmla="*/ 101600 w 1879600"/>
              <a:gd name="connsiteY1" fmla="*/ 965206 h 1032945"/>
              <a:gd name="connsiteX2" fmla="*/ 135467 w 1879600"/>
              <a:gd name="connsiteY2" fmla="*/ 6 h 1032945"/>
              <a:gd name="connsiteX3" fmla="*/ 237067 w 1879600"/>
              <a:gd name="connsiteY3" fmla="*/ 982139 h 1032945"/>
              <a:gd name="connsiteX4" fmla="*/ 304800 w 1879600"/>
              <a:gd name="connsiteY4" fmla="*/ 33872 h 1032945"/>
              <a:gd name="connsiteX5" fmla="*/ 406400 w 1879600"/>
              <a:gd name="connsiteY5" fmla="*/ 965206 h 1032945"/>
              <a:gd name="connsiteX6" fmla="*/ 474133 w 1879600"/>
              <a:gd name="connsiteY6" fmla="*/ 33872 h 1032945"/>
              <a:gd name="connsiteX7" fmla="*/ 558800 w 1879600"/>
              <a:gd name="connsiteY7" fmla="*/ 948272 h 1032945"/>
              <a:gd name="connsiteX8" fmla="*/ 643467 w 1879600"/>
              <a:gd name="connsiteY8" fmla="*/ 50806 h 1032945"/>
              <a:gd name="connsiteX9" fmla="*/ 694267 w 1879600"/>
              <a:gd name="connsiteY9" fmla="*/ 999072 h 1032945"/>
              <a:gd name="connsiteX10" fmla="*/ 778933 w 1879600"/>
              <a:gd name="connsiteY10" fmla="*/ 50806 h 1032945"/>
              <a:gd name="connsiteX11" fmla="*/ 846667 w 1879600"/>
              <a:gd name="connsiteY11" fmla="*/ 948272 h 1032945"/>
              <a:gd name="connsiteX12" fmla="*/ 914400 w 1879600"/>
              <a:gd name="connsiteY12" fmla="*/ 67739 h 1032945"/>
              <a:gd name="connsiteX13" fmla="*/ 999067 w 1879600"/>
              <a:gd name="connsiteY13" fmla="*/ 965206 h 1032945"/>
              <a:gd name="connsiteX14" fmla="*/ 1049867 w 1879600"/>
              <a:gd name="connsiteY14" fmla="*/ 50806 h 1032945"/>
              <a:gd name="connsiteX15" fmla="*/ 1117600 w 1879600"/>
              <a:gd name="connsiteY15" fmla="*/ 999072 h 1032945"/>
              <a:gd name="connsiteX16" fmla="*/ 1202267 w 1879600"/>
              <a:gd name="connsiteY16" fmla="*/ 50806 h 1032945"/>
              <a:gd name="connsiteX17" fmla="*/ 1270000 w 1879600"/>
              <a:gd name="connsiteY17" fmla="*/ 999072 h 1032945"/>
              <a:gd name="connsiteX18" fmla="*/ 1337733 w 1879600"/>
              <a:gd name="connsiteY18" fmla="*/ 50806 h 1032945"/>
              <a:gd name="connsiteX19" fmla="*/ 1439333 w 1879600"/>
              <a:gd name="connsiteY19" fmla="*/ 1016006 h 1032945"/>
              <a:gd name="connsiteX20" fmla="*/ 1473200 w 1879600"/>
              <a:gd name="connsiteY20" fmla="*/ 16939 h 1032945"/>
              <a:gd name="connsiteX21" fmla="*/ 1557867 w 1879600"/>
              <a:gd name="connsiteY21" fmla="*/ 982139 h 1032945"/>
              <a:gd name="connsiteX22" fmla="*/ 1608667 w 1879600"/>
              <a:gd name="connsiteY22" fmla="*/ 33872 h 1032945"/>
              <a:gd name="connsiteX23" fmla="*/ 1744133 w 1879600"/>
              <a:gd name="connsiteY23" fmla="*/ 1032939 h 1032945"/>
              <a:gd name="connsiteX24" fmla="*/ 1794933 w 1879600"/>
              <a:gd name="connsiteY24" fmla="*/ 50806 h 1032945"/>
              <a:gd name="connsiteX25" fmla="*/ 1879600 w 1879600"/>
              <a:gd name="connsiteY25" fmla="*/ 626539 h 103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79600" h="1032945">
                <a:moveTo>
                  <a:pt x="0" y="423339"/>
                </a:moveTo>
                <a:cubicBezTo>
                  <a:pt x="39511" y="729550"/>
                  <a:pt x="79022" y="1035761"/>
                  <a:pt x="101600" y="965206"/>
                </a:cubicBezTo>
                <a:cubicBezTo>
                  <a:pt x="124178" y="894651"/>
                  <a:pt x="112889" y="-2816"/>
                  <a:pt x="135467" y="6"/>
                </a:cubicBezTo>
                <a:cubicBezTo>
                  <a:pt x="158045" y="2828"/>
                  <a:pt x="208845" y="976495"/>
                  <a:pt x="237067" y="982139"/>
                </a:cubicBezTo>
                <a:cubicBezTo>
                  <a:pt x="265289" y="987783"/>
                  <a:pt x="276578" y="36694"/>
                  <a:pt x="304800" y="33872"/>
                </a:cubicBezTo>
                <a:cubicBezTo>
                  <a:pt x="333022" y="31050"/>
                  <a:pt x="378178" y="965206"/>
                  <a:pt x="406400" y="965206"/>
                </a:cubicBezTo>
                <a:cubicBezTo>
                  <a:pt x="434622" y="965206"/>
                  <a:pt x="448733" y="36694"/>
                  <a:pt x="474133" y="33872"/>
                </a:cubicBezTo>
                <a:cubicBezTo>
                  <a:pt x="499533" y="31050"/>
                  <a:pt x="530578" y="945450"/>
                  <a:pt x="558800" y="948272"/>
                </a:cubicBezTo>
                <a:cubicBezTo>
                  <a:pt x="587022" y="951094"/>
                  <a:pt x="620889" y="42339"/>
                  <a:pt x="643467" y="50806"/>
                </a:cubicBezTo>
                <a:cubicBezTo>
                  <a:pt x="666045" y="59273"/>
                  <a:pt x="671689" y="999072"/>
                  <a:pt x="694267" y="999072"/>
                </a:cubicBezTo>
                <a:cubicBezTo>
                  <a:pt x="716845" y="999072"/>
                  <a:pt x="753533" y="59273"/>
                  <a:pt x="778933" y="50806"/>
                </a:cubicBezTo>
                <a:cubicBezTo>
                  <a:pt x="804333" y="42339"/>
                  <a:pt x="824089" y="945450"/>
                  <a:pt x="846667" y="948272"/>
                </a:cubicBezTo>
                <a:cubicBezTo>
                  <a:pt x="869245" y="951094"/>
                  <a:pt x="889000" y="64917"/>
                  <a:pt x="914400" y="67739"/>
                </a:cubicBezTo>
                <a:cubicBezTo>
                  <a:pt x="939800" y="70561"/>
                  <a:pt x="976489" y="968028"/>
                  <a:pt x="999067" y="965206"/>
                </a:cubicBezTo>
                <a:cubicBezTo>
                  <a:pt x="1021645" y="962384"/>
                  <a:pt x="1030111" y="45162"/>
                  <a:pt x="1049867" y="50806"/>
                </a:cubicBezTo>
                <a:cubicBezTo>
                  <a:pt x="1069623" y="56450"/>
                  <a:pt x="1092200" y="999072"/>
                  <a:pt x="1117600" y="999072"/>
                </a:cubicBezTo>
                <a:cubicBezTo>
                  <a:pt x="1143000" y="999072"/>
                  <a:pt x="1176867" y="50806"/>
                  <a:pt x="1202267" y="50806"/>
                </a:cubicBezTo>
                <a:cubicBezTo>
                  <a:pt x="1227667" y="50806"/>
                  <a:pt x="1247422" y="999072"/>
                  <a:pt x="1270000" y="999072"/>
                </a:cubicBezTo>
                <a:cubicBezTo>
                  <a:pt x="1292578" y="999072"/>
                  <a:pt x="1309511" y="47984"/>
                  <a:pt x="1337733" y="50806"/>
                </a:cubicBezTo>
                <a:cubicBezTo>
                  <a:pt x="1365955" y="53628"/>
                  <a:pt x="1416755" y="1021650"/>
                  <a:pt x="1439333" y="1016006"/>
                </a:cubicBezTo>
                <a:cubicBezTo>
                  <a:pt x="1461911" y="1010362"/>
                  <a:pt x="1453444" y="22583"/>
                  <a:pt x="1473200" y="16939"/>
                </a:cubicBezTo>
                <a:cubicBezTo>
                  <a:pt x="1492956" y="11294"/>
                  <a:pt x="1535289" y="979317"/>
                  <a:pt x="1557867" y="982139"/>
                </a:cubicBezTo>
                <a:cubicBezTo>
                  <a:pt x="1580445" y="984961"/>
                  <a:pt x="1577623" y="25405"/>
                  <a:pt x="1608667" y="33872"/>
                </a:cubicBezTo>
                <a:cubicBezTo>
                  <a:pt x="1639711" y="42339"/>
                  <a:pt x="1713089" y="1030117"/>
                  <a:pt x="1744133" y="1032939"/>
                </a:cubicBezTo>
                <a:cubicBezTo>
                  <a:pt x="1775177" y="1035761"/>
                  <a:pt x="1772355" y="118539"/>
                  <a:pt x="1794933" y="50806"/>
                </a:cubicBezTo>
                <a:cubicBezTo>
                  <a:pt x="1817511" y="-16927"/>
                  <a:pt x="1848555" y="304806"/>
                  <a:pt x="1879600" y="626539"/>
                </a:cubicBezTo>
              </a:path>
            </a:pathLst>
          </a:custGeom>
          <a:noFill/>
          <a:ln w="28575">
            <a:solidFill>
              <a:srgbClr val="0070C0"/>
            </a:solidFill>
          </a:ln>
          <a:effectLst>
            <a:glow rad="3175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E5B04A0-3BBD-BB4F-B6C2-86E7D6B1AC3E}"/>
              </a:ext>
            </a:extLst>
          </p:cNvPr>
          <p:cNvSpPr/>
          <p:nvPr/>
        </p:nvSpPr>
        <p:spPr>
          <a:xfrm>
            <a:off x="4293218" y="2807523"/>
            <a:ext cx="1028700" cy="308190"/>
          </a:xfrm>
          <a:custGeom>
            <a:avLst/>
            <a:gdLst>
              <a:gd name="connsiteX0" fmla="*/ 0 w 1879600"/>
              <a:gd name="connsiteY0" fmla="*/ 423339 h 1032945"/>
              <a:gd name="connsiteX1" fmla="*/ 101600 w 1879600"/>
              <a:gd name="connsiteY1" fmla="*/ 965206 h 1032945"/>
              <a:gd name="connsiteX2" fmla="*/ 135467 w 1879600"/>
              <a:gd name="connsiteY2" fmla="*/ 6 h 1032945"/>
              <a:gd name="connsiteX3" fmla="*/ 237067 w 1879600"/>
              <a:gd name="connsiteY3" fmla="*/ 982139 h 1032945"/>
              <a:gd name="connsiteX4" fmla="*/ 304800 w 1879600"/>
              <a:gd name="connsiteY4" fmla="*/ 33872 h 1032945"/>
              <a:gd name="connsiteX5" fmla="*/ 406400 w 1879600"/>
              <a:gd name="connsiteY5" fmla="*/ 965206 h 1032945"/>
              <a:gd name="connsiteX6" fmla="*/ 474133 w 1879600"/>
              <a:gd name="connsiteY6" fmla="*/ 33872 h 1032945"/>
              <a:gd name="connsiteX7" fmla="*/ 558800 w 1879600"/>
              <a:gd name="connsiteY7" fmla="*/ 948272 h 1032945"/>
              <a:gd name="connsiteX8" fmla="*/ 643467 w 1879600"/>
              <a:gd name="connsiteY8" fmla="*/ 50806 h 1032945"/>
              <a:gd name="connsiteX9" fmla="*/ 694267 w 1879600"/>
              <a:gd name="connsiteY9" fmla="*/ 999072 h 1032945"/>
              <a:gd name="connsiteX10" fmla="*/ 778933 w 1879600"/>
              <a:gd name="connsiteY10" fmla="*/ 50806 h 1032945"/>
              <a:gd name="connsiteX11" fmla="*/ 846667 w 1879600"/>
              <a:gd name="connsiteY11" fmla="*/ 948272 h 1032945"/>
              <a:gd name="connsiteX12" fmla="*/ 914400 w 1879600"/>
              <a:gd name="connsiteY12" fmla="*/ 67739 h 1032945"/>
              <a:gd name="connsiteX13" fmla="*/ 999067 w 1879600"/>
              <a:gd name="connsiteY13" fmla="*/ 965206 h 1032945"/>
              <a:gd name="connsiteX14" fmla="*/ 1049867 w 1879600"/>
              <a:gd name="connsiteY14" fmla="*/ 50806 h 1032945"/>
              <a:gd name="connsiteX15" fmla="*/ 1117600 w 1879600"/>
              <a:gd name="connsiteY15" fmla="*/ 999072 h 1032945"/>
              <a:gd name="connsiteX16" fmla="*/ 1202267 w 1879600"/>
              <a:gd name="connsiteY16" fmla="*/ 50806 h 1032945"/>
              <a:gd name="connsiteX17" fmla="*/ 1270000 w 1879600"/>
              <a:gd name="connsiteY17" fmla="*/ 999072 h 1032945"/>
              <a:gd name="connsiteX18" fmla="*/ 1337733 w 1879600"/>
              <a:gd name="connsiteY18" fmla="*/ 50806 h 1032945"/>
              <a:gd name="connsiteX19" fmla="*/ 1439333 w 1879600"/>
              <a:gd name="connsiteY19" fmla="*/ 1016006 h 1032945"/>
              <a:gd name="connsiteX20" fmla="*/ 1473200 w 1879600"/>
              <a:gd name="connsiteY20" fmla="*/ 16939 h 1032945"/>
              <a:gd name="connsiteX21" fmla="*/ 1557867 w 1879600"/>
              <a:gd name="connsiteY21" fmla="*/ 982139 h 1032945"/>
              <a:gd name="connsiteX22" fmla="*/ 1608667 w 1879600"/>
              <a:gd name="connsiteY22" fmla="*/ 33872 h 1032945"/>
              <a:gd name="connsiteX23" fmla="*/ 1744133 w 1879600"/>
              <a:gd name="connsiteY23" fmla="*/ 1032939 h 1032945"/>
              <a:gd name="connsiteX24" fmla="*/ 1794933 w 1879600"/>
              <a:gd name="connsiteY24" fmla="*/ 50806 h 1032945"/>
              <a:gd name="connsiteX25" fmla="*/ 1879600 w 1879600"/>
              <a:gd name="connsiteY25" fmla="*/ 626539 h 103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79600" h="1032945">
                <a:moveTo>
                  <a:pt x="0" y="423339"/>
                </a:moveTo>
                <a:cubicBezTo>
                  <a:pt x="39511" y="729550"/>
                  <a:pt x="79022" y="1035761"/>
                  <a:pt x="101600" y="965206"/>
                </a:cubicBezTo>
                <a:cubicBezTo>
                  <a:pt x="124178" y="894651"/>
                  <a:pt x="112889" y="-2816"/>
                  <a:pt x="135467" y="6"/>
                </a:cubicBezTo>
                <a:cubicBezTo>
                  <a:pt x="158045" y="2828"/>
                  <a:pt x="208845" y="976495"/>
                  <a:pt x="237067" y="982139"/>
                </a:cubicBezTo>
                <a:cubicBezTo>
                  <a:pt x="265289" y="987783"/>
                  <a:pt x="276578" y="36694"/>
                  <a:pt x="304800" y="33872"/>
                </a:cubicBezTo>
                <a:cubicBezTo>
                  <a:pt x="333022" y="31050"/>
                  <a:pt x="378178" y="965206"/>
                  <a:pt x="406400" y="965206"/>
                </a:cubicBezTo>
                <a:cubicBezTo>
                  <a:pt x="434622" y="965206"/>
                  <a:pt x="448733" y="36694"/>
                  <a:pt x="474133" y="33872"/>
                </a:cubicBezTo>
                <a:cubicBezTo>
                  <a:pt x="499533" y="31050"/>
                  <a:pt x="530578" y="945450"/>
                  <a:pt x="558800" y="948272"/>
                </a:cubicBezTo>
                <a:cubicBezTo>
                  <a:pt x="587022" y="951094"/>
                  <a:pt x="620889" y="42339"/>
                  <a:pt x="643467" y="50806"/>
                </a:cubicBezTo>
                <a:cubicBezTo>
                  <a:pt x="666045" y="59273"/>
                  <a:pt x="671689" y="999072"/>
                  <a:pt x="694267" y="999072"/>
                </a:cubicBezTo>
                <a:cubicBezTo>
                  <a:pt x="716845" y="999072"/>
                  <a:pt x="753533" y="59273"/>
                  <a:pt x="778933" y="50806"/>
                </a:cubicBezTo>
                <a:cubicBezTo>
                  <a:pt x="804333" y="42339"/>
                  <a:pt x="824089" y="945450"/>
                  <a:pt x="846667" y="948272"/>
                </a:cubicBezTo>
                <a:cubicBezTo>
                  <a:pt x="869245" y="951094"/>
                  <a:pt x="889000" y="64917"/>
                  <a:pt x="914400" y="67739"/>
                </a:cubicBezTo>
                <a:cubicBezTo>
                  <a:pt x="939800" y="70561"/>
                  <a:pt x="976489" y="968028"/>
                  <a:pt x="999067" y="965206"/>
                </a:cubicBezTo>
                <a:cubicBezTo>
                  <a:pt x="1021645" y="962384"/>
                  <a:pt x="1030111" y="45162"/>
                  <a:pt x="1049867" y="50806"/>
                </a:cubicBezTo>
                <a:cubicBezTo>
                  <a:pt x="1069623" y="56450"/>
                  <a:pt x="1092200" y="999072"/>
                  <a:pt x="1117600" y="999072"/>
                </a:cubicBezTo>
                <a:cubicBezTo>
                  <a:pt x="1143000" y="999072"/>
                  <a:pt x="1176867" y="50806"/>
                  <a:pt x="1202267" y="50806"/>
                </a:cubicBezTo>
                <a:cubicBezTo>
                  <a:pt x="1227667" y="50806"/>
                  <a:pt x="1247422" y="999072"/>
                  <a:pt x="1270000" y="999072"/>
                </a:cubicBezTo>
                <a:cubicBezTo>
                  <a:pt x="1292578" y="999072"/>
                  <a:pt x="1309511" y="47984"/>
                  <a:pt x="1337733" y="50806"/>
                </a:cubicBezTo>
                <a:cubicBezTo>
                  <a:pt x="1365955" y="53628"/>
                  <a:pt x="1416755" y="1021650"/>
                  <a:pt x="1439333" y="1016006"/>
                </a:cubicBezTo>
                <a:cubicBezTo>
                  <a:pt x="1461911" y="1010362"/>
                  <a:pt x="1453444" y="22583"/>
                  <a:pt x="1473200" y="16939"/>
                </a:cubicBezTo>
                <a:cubicBezTo>
                  <a:pt x="1492956" y="11294"/>
                  <a:pt x="1535289" y="979317"/>
                  <a:pt x="1557867" y="982139"/>
                </a:cubicBezTo>
                <a:cubicBezTo>
                  <a:pt x="1580445" y="984961"/>
                  <a:pt x="1577623" y="25405"/>
                  <a:pt x="1608667" y="33872"/>
                </a:cubicBezTo>
                <a:cubicBezTo>
                  <a:pt x="1639711" y="42339"/>
                  <a:pt x="1713089" y="1030117"/>
                  <a:pt x="1744133" y="1032939"/>
                </a:cubicBezTo>
                <a:cubicBezTo>
                  <a:pt x="1775177" y="1035761"/>
                  <a:pt x="1772355" y="118539"/>
                  <a:pt x="1794933" y="50806"/>
                </a:cubicBezTo>
                <a:cubicBezTo>
                  <a:pt x="1817511" y="-16927"/>
                  <a:pt x="1848555" y="304806"/>
                  <a:pt x="1879600" y="626539"/>
                </a:cubicBezTo>
              </a:path>
            </a:pathLst>
          </a:custGeom>
          <a:noFill/>
          <a:ln w="28575" cap="flat">
            <a:solidFill>
              <a:srgbClr val="C0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A91F5-6F74-FB44-A36C-8ECB82763815}"/>
              </a:ext>
            </a:extLst>
          </p:cNvPr>
          <p:cNvSpPr txBox="1"/>
          <p:nvPr/>
        </p:nvSpPr>
        <p:spPr>
          <a:xfrm>
            <a:off x="6492671" y="4662052"/>
            <a:ext cx="3934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Capture ~5 hours video and binaural sound in</a:t>
            </a:r>
            <a:r>
              <a:rPr lang="zh-Han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music room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851B68-2CE6-1A47-8FF8-79F7796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204" y="4129345"/>
            <a:ext cx="4309898" cy="229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FE9016-D8AF-FA44-B610-9296293DE829}"/>
              </a:ext>
            </a:extLst>
          </p:cNvPr>
          <p:cNvSpPr txBox="1"/>
          <p:nvPr/>
        </p:nvSpPr>
        <p:spPr>
          <a:xfrm>
            <a:off x="1574743" y="2067767"/>
            <a:ext cx="3649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Binaural microphone rig linked to camera and monaural mic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A5B77-9433-334E-A2BA-420E7EDE8CEE}"/>
              </a:ext>
            </a:extLst>
          </p:cNvPr>
          <p:cNvSpPr txBox="1"/>
          <p:nvPr/>
        </p:nvSpPr>
        <p:spPr>
          <a:xfrm>
            <a:off x="3835508" y="6494353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"/>
    </mc:Choice>
    <mc:Fallback xmlns="">
      <p:transition spd="slow" advTm="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10065 -0.1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044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animBg="1"/>
      <p:bldP spid="12" grpId="1" animBg="1"/>
      <p:bldP spid="13" grpId="0" animBg="1"/>
      <p:bldP spid="13" grpId="1" animBg="1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4A1144-EAB1-4A1F-8684-8173F228C934}"/>
              </a:ext>
            </a:extLst>
          </p:cNvPr>
          <p:cNvSpPr txBox="1">
            <a:spLocks/>
          </p:cNvSpPr>
          <p:nvPr/>
        </p:nvSpPr>
        <p:spPr>
          <a:xfrm>
            <a:off x="2135561" y="-89028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2.5D visual sound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F2B42-25ED-294E-9479-A3564255132A}"/>
              </a:ext>
            </a:extLst>
          </p:cNvPr>
          <p:cNvSpPr txBox="1"/>
          <p:nvPr/>
        </p:nvSpPr>
        <p:spPr>
          <a:xfrm>
            <a:off x="6494905" y="4467864"/>
            <a:ext cx="113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Mono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57553E-CC52-8146-9482-D3634FE56B8E}"/>
              </a:ext>
            </a:extLst>
          </p:cNvPr>
          <p:cNvSpPr txBox="1"/>
          <p:nvPr/>
        </p:nvSpPr>
        <p:spPr>
          <a:xfrm>
            <a:off x="12192000" y="2871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C97DD0-FC9D-2146-AAC5-7495DF8DE7DD}"/>
              </a:ext>
            </a:extLst>
          </p:cNvPr>
          <p:cNvGrpSpPr/>
          <p:nvPr/>
        </p:nvGrpSpPr>
        <p:grpSpPr>
          <a:xfrm>
            <a:off x="3084080" y="1884200"/>
            <a:ext cx="6300700" cy="3398316"/>
            <a:chOff x="1526829" y="1535066"/>
            <a:chExt cx="6300700" cy="33983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Rectangle: Rounded Corners 2">
              <a:extLst>
                <a:ext uri="{FF2B5EF4-FFF2-40B4-BE49-F238E27FC236}">
                  <a16:creationId xmlns:a16="http://schemas.microsoft.com/office/drawing/2014/main" id="{4345FBBD-1954-FD44-9A23-980491ED0D48}"/>
                </a:ext>
              </a:extLst>
            </p:cNvPr>
            <p:cNvSpPr/>
            <p:nvPr/>
          </p:nvSpPr>
          <p:spPr>
            <a:xfrm>
              <a:off x="1526829" y="1535066"/>
              <a:ext cx="6300700" cy="33983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C7D5A91-F21C-B948-B42D-8542A2B59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263" r="8036"/>
            <a:stretch/>
          </p:blipFill>
          <p:spPr>
            <a:xfrm>
              <a:off x="2159732" y="1999732"/>
              <a:ext cx="5208827" cy="2478329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862536C-7ADC-DE4B-8D8F-6521D8D4BDDF}"/>
              </a:ext>
            </a:extLst>
          </p:cNvPr>
          <p:cNvSpPr txBox="1"/>
          <p:nvPr/>
        </p:nvSpPr>
        <p:spPr>
          <a:xfrm>
            <a:off x="4440957" y="4804149"/>
            <a:ext cx="495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Listen with headphones!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36D54-9E89-5441-8CFA-3AA83E1E2D0E}"/>
              </a:ext>
            </a:extLst>
          </p:cNvPr>
          <p:cNvSpPr txBox="1"/>
          <p:nvPr/>
        </p:nvSpPr>
        <p:spPr>
          <a:xfrm>
            <a:off x="3835508" y="6494353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2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"/>
    </mc:Choice>
    <mc:Fallback xmlns="">
      <p:transition spd="slow" advTm="142"/>
    </mc:Fallback>
  </mc:AlternateContent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xample5_gt">
            <a:hlinkClick r:id="" action="ppaction://media"/>
            <a:extLst>
              <a:ext uri="{FF2B5EF4-FFF2-40B4-BE49-F238E27FC236}">
                <a16:creationId xmlns:a16="http://schemas.microsoft.com/office/drawing/2014/main" id="{A57D7195-0167-E840-B1FD-C3453CD7F5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17030" y="2639990"/>
            <a:ext cx="9945862" cy="3789277"/>
          </a:xfrm>
          <a:prstGeom prst="rect">
            <a:avLst/>
          </a:prstGeom>
          <a:noFill/>
        </p:spPr>
      </p:pic>
      <p:pic>
        <p:nvPicPr>
          <p:cNvPr id="16" name="example5_ours">
            <a:hlinkClick r:id="" action="ppaction://media"/>
            <a:extLst>
              <a:ext uri="{FF2B5EF4-FFF2-40B4-BE49-F238E27FC236}">
                <a16:creationId xmlns:a16="http://schemas.microsoft.com/office/drawing/2014/main" id="{ADE30561-DA52-D540-BA0A-003740BE74BE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7030" y="1678176"/>
            <a:ext cx="9945862" cy="3805815"/>
          </a:xfrm>
          <a:prstGeom prst="rect">
            <a:avLst/>
          </a:prstGeom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4A1144-EAB1-4A1F-8684-8173F228C934}"/>
              </a:ext>
            </a:extLst>
          </p:cNvPr>
          <p:cNvSpPr txBox="1">
            <a:spLocks/>
          </p:cNvSpPr>
          <p:nvPr/>
        </p:nvSpPr>
        <p:spPr>
          <a:xfrm>
            <a:off x="2135561" y="-89028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2.5D visual sound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2D5CA-E2D5-4A7D-94F7-9B205DBB172C}"/>
              </a:ext>
            </a:extLst>
          </p:cNvPr>
          <p:cNvSpPr txBox="1"/>
          <p:nvPr/>
        </p:nvSpPr>
        <p:spPr>
          <a:xfrm>
            <a:off x="1278657" y="6408642"/>
            <a:ext cx="98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2"/>
              </a:rPr>
              <a:t>vision.cs.utexas.edu/projects/</a:t>
            </a:r>
            <a:r>
              <a:rPr lang="en-US" altLang="zh-Hans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2"/>
              </a:rPr>
              <a:t>2.5D_visual_sound</a:t>
            </a:r>
            <a:r>
              <a:rPr lang="en-US" altLang="zh-CN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2"/>
              </a:rPr>
              <a:t>/</a:t>
            </a:r>
            <a:endParaRPr lang="en-US" altLang="zh-CN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example5_mono">
            <a:hlinkClick r:id="" action="ppaction://media"/>
            <a:extLst>
              <a:ext uri="{FF2B5EF4-FFF2-40B4-BE49-F238E27FC236}">
                <a16:creationId xmlns:a16="http://schemas.microsoft.com/office/drawing/2014/main" id="{9865D942-CCF3-9E4F-98B1-352C65F3222F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17030" y="732900"/>
            <a:ext cx="9956800" cy="381000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332C60-0E97-7642-819A-2F00846E29E4}"/>
              </a:ext>
            </a:extLst>
          </p:cNvPr>
          <p:cNvSpPr txBox="1"/>
          <p:nvPr/>
        </p:nvSpPr>
        <p:spPr>
          <a:xfrm>
            <a:off x="-98620" y="4680572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Our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method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1D291-35CE-3A46-A4FA-ABAE3C02E2B6}"/>
              </a:ext>
            </a:extLst>
          </p:cNvPr>
          <p:cNvSpPr txBox="1"/>
          <p:nvPr/>
        </p:nvSpPr>
        <p:spPr>
          <a:xfrm>
            <a:off x="-98621" y="5665840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Ground-truth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A34F1-6DB7-6F44-883E-7032CD2AD8A1}"/>
              </a:ext>
            </a:extLst>
          </p:cNvPr>
          <p:cNvSpPr txBox="1"/>
          <p:nvPr/>
        </p:nvSpPr>
        <p:spPr>
          <a:xfrm>
            <a:off x="2631238" y="4006199"/>
            <a:ext cx="21936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Left</a:t>
            </a:r>
            <a:r>
              <a:rPr lang="zh-CN" altLang="en-US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channel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7CEEC-1810-DD4D-8BF1-84428F91E895}"/>
              </a:ext>
            </a:extLst>
          </p:cNvPr>
          <p:cNvSpPr txBox="1"/>
          <p:nvPr/>
        </p:nvSpPr>
        <p:spPr>
          <a:xfrm>
            <a:off x="9299505" y="4006199"/>
            <a:ext cx="23869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Right</a:t>
            </a:r>
            <a:r>
              <a:rPr lang="zh-CN" altLang="en-US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channel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F2B42-25ED-294E-9479-A3564255132A}"/>
              </a:ext>
            </a:extLst>
          </p:cNvPr>
          <p:cNvSpPr txBox="1"/>
          <p:nvPr/>
        </p:nvSpPr>
        <p:spPr>
          <a:xfrm>
            <a:off x="6494905" y="4467864"/>
            <a:ext cx="113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Mono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57553E-CC52-8146-9482-D3634FE56B8E}"/>
              </a:ext>
            </a:extLst>
          </p:cNvPr>
          <p:cNvSpPr txBox="1"/>
          <p:nvPr/>
        </p:nvSpPr>
        <p:spPr>
          <a:xfrm>
            <a:off x="12192000" y="2871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9FD630-D1A7-A044-88C3-1BB75DE6A3D5}"/>
              </a:ext>
            </a:extLst>
          </p:cNvPr>
          <p:cNvSpPr/>
          <p:nvPr/>
        </p:nvSpPr>
        <p:spPr>
          <a:xfrm>
            <a:off x="1687619" y="610607"/>
            <a:ext cx="10275273" cy="297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example5_gt">
            <a:hlinkClick r:id="" action="ppaction://media"/>
            <a:extLst>
              <a:ext uri="{FF2B5EF4-FFF2-40B4-BE49-F238E27FC236}">
                <a16:creationId xmlns:a16="http://schemas.microsoft.com/office/drawing/2014/main" id="{0933219C-BA7C-B247-93A2-9C569FFB5B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r="42944" b="25340"/>
          <a:stretch/>
        </p:blipFill>
        <p:spPr>
          <a:xfrm>
            <a:off x="3410062" y="767299"/>
            <a:ext cx="5566533" cy="2775174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9E2BD4-BFD0-794B-81F6-FABC64FE67E2}"/>
              </a:ext>
            </a:extLst>
          </p:cNvPr>
          <p:cNvSpPr txBox="1"/>
          <p:nvPr/>
        </p:nvSpPr>
        <p:spPr>
          <a:xfrm>
            <a:off x="1076449" y="1924053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Input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video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"/>
    </mc:Choice>
    <mc:Fallback xmlns="">
      <p:transition spd="slow" advTm="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51515">
                <p:cTn id="3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7" objId="15"/>
        <p14:playEvt time="122" objId="16"/>
        <p14:playEvt time="126" objId="17"/>
        <p14:playEvt time="130" objId="26"/>
        <p14:stopEvt time="243" objId="15"/>
        <p14:stopEvt time="243" objId="16"/>
        <p14:stopEvt time="243" objId="17"/>
        <p14:stopEvt time="243" objId="2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3BD6-43F4-FC4E-BC24-9F2908F7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203762"/>
            <a:ext cx="11398624" cy="89889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do recognition systems typically learn today?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5D81C-E330-144F-8EB3-9C027C4E9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15" y="1285916"/>
            <a:ext cx="3836643" cy="364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1FBD4-5CFB-6F42-89C2-1279439FD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045" y="1311168"/>
            <a:ext cx="3858297" cy="3622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559F5-A48D-EC4E-9AE6-F59D8B970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329" y="1311168"/>
            <a:ext cx="3812429" cy="3622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89A56B-3416-8D4B-AA4D-D57F2BAAAF28}"/>
              </a:ext>
            </a:extLst>
          </p:cNvPr>
          <p:cNvSpPr/>
          <p:nvPr/>
        </p:nvSpPr>
        <p:spPr>
          <a:xfrm>
            <a:off x="1685363" y="5513294"/>
            <a:ext cx="9103659" cy="6992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Status quo: Learning from bags of labeled snapshots</a:t>
            </a:r>
          </a:p>
        </p:txBody>
      </p:sp>
    </p:spTree>
    <p:extLst>
      <p:ext uri="{BB962C8B-B14F-4D97-AF65-F5344CB8AC3E}">
        <p14:creationId xmlns:p14="http://schemas.microsoft.com/office/powerpoint/2010/main" val="41536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6635C6-C127-A04A-B5CD-FA51893482D1}"/>
              </a:ext>
            </a:extLst>
          </p:cNvPr>
          <p:cNvSpPr txBox="1">
            <a:spLocks/>
          </p:cNvSpPr>
          <p:nvPr/>
        </p:nvSpPr>
        <p:spPr>
          <a:xfrm>
            <a:off x="2038231" y="-49355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Datasets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71433-5000-304D-A26D-4A9EF5AB85E1}"/>
              </a:ext>
            </a:extLst>
          </p:cNvPr>
          <p:cNvSpPr txBox="1"/>
          <p:nvPr/>
        </p:nvSpPr>
        <p:spPr>
          <a:xfrm>
            <a:off x="7371708" y="1461431"/>
            <a:ext cx="30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FAIR-Play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E0555-A258-6749-B296-A5E2FD7E021C}"/>
              </a:ext>
            </a:extLst>
          </p:cNvPr>
          <p:cNvSpPr txBox="1"/>
          <p:nvPr/>
        </p:nvSpPr>
        <p:spPr>
          <a:xfrm>
            <a:off x="6848587" y="3914213"/>
            <a:ext cx="4128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Ambisonics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Datasets </a:t>
            </a:r>
          </a:p>
          <a:p>
            <a:pPr algn="ctr" defTabSz="685800"/>
            <a:r>
              <a:rPr lang="en-US" altLang="zh-Han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[</a:t>
            </a:r>
            <a:r>
              <a:rPr lang="en-US" altLang="zh-Hans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Morgado</a:t>
            </a:r>
            <a:r>
              <a:rPr lang="zh-Hans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et</a:t>
            </a:r>
            <a:r>
              <a:rPr lang="zh-Hans" altLang="en-US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al.</a:t>
            </a:r>
            <a:r>
              <a:rPr lang="zh-Hans" altLang="en-US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NeurlPS</a:t>
            </a:r>
            <a:r>
              <a:rPr lang="en-US" altLang="zh-Hans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2018]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FB202-BCCF-FE42-884B-CB66B9328375}"/>
              </a:ext>
            </a:extLst>
          </p:cNvPr>
          <p:cNvSpPr txBox="1"/>
          <p:nvPr/>
        </p:nvSpPr>
        <p:spPr>
          <a:xfrm>
            <a:off x="6537725" y="2044545"/>
            <a:ext cx="4749866" cy="12644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6858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10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musical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instruments,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e.g.,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cello,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guitar,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harp,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trumpet,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etc.</a:t>
            </a:r>
          </a:p>
          <a:p>
            <a:pPr marL="214313" indent="-214313" defTabSz="6858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~5 hours of performances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C9029-1900-6341-8DCA-DC260B9ED335}"/>
              </a:ext>
            </a:extLst>
          </p:cNvPr>
          <p:cNvSpPr txBox="1"/>
          <p:nvPr/>
        </p:nvSpPr>
        <p:spPr>
          <a:xfrm>
            <a:off x="6537725" y="4748938"/>
            <a:ext cx="4749866" cy="1697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6858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Streets, random YouTube</a:t>
            </a:r>
          </a:p>
          <a:p>
            <a:pPr marL="214313" indent="-214313" defTabSz="6858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~1000 360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clips</a:t>
            </a:r>
          </a:p>
          <a:p>
            <a:pPr marL="214313" indent="-214313" defTabSz="6858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Converted to binaural audio using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decoder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4C16C6-96BB-5B40-BE80-69196D5D8208}"/>
              </a:ext>
            </a:extLst>
          </p:cNvPr>
          <p:cNvGrpSpPr/>
          <p:nvPr/>
        </p:nvGrpSpPr>
        <p:grpSpPr>
          <a:xfrm>
            <a:off x="630470" y="3709377"/>
            <a:ext cx="5090868" cy="2887365"/>
            <a:chOff x="643820" y="4140896"/>
            <a:chExt cx="5168855" cy="2444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420BF3-02A8-664D-AFBF-C1BE9121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820" y="4140896"/>
              <a:ext cx="2607683" cy="12258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54DB4-E5DC-2F42-A181-385AB0AF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5249" y="5366768"/>
              <a:ext cx="2597426" cy="12183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C3BC94-11E8-9548-8A12-284AE4FC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820" y="5366768"/>
              <a:ext cx="2535176" cy="12183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E5CAC2-7682-D546-9951-CD512E59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5249" y="4153954"/>
              <a:ext cx="2597426" cy="121281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9DAD169-6AED-F54E-9ADB-E4AF6C4FC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75" y="1291082"/>
            <a:ext cx="5067963" cy="22883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2CE016-9708-944C-A8B5-C8FB116C4A81}"/>
              </a:ext>
            </a:extLst>
          </p:cNvPr>
          <p:cNvSpPr txBox="1"/>
          <p:nvPr/>
        </p:nvSpPr>
        <p:spPr>
          <a:xfrm>
            <a:off x="3835508" y="6494353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0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"/>
    </mc:Choice>
    <mc:Fallback xmlns="">
      <p:transition spd="slow" advTm="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ample7_gt">
            <a:hlinkClick r:id="" action="ppaction://media"/>
            <a:extLst>
              <a:ext uri="{FF2B5EF4-FFF2-40B4-BE49-F238E27FC236}">
                <a16:creationId xmlns:a16="http://schemas.microsoft.com/office/drawing/2014/main" id="{C205DD29-56B9-7F44-8D5A-06FD98254C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6092" y="2672299"/>
            <a:ext cx="9956800" cy="3810000"/>
          </a:xfrm>
          <a:prstGeom prst="rect">
            <a:avLst/>
          </a:prstGeom>
        </p:spPr>
      </p:pic>
      <p:pic>
        <p:nvPicPr>
          <p:cNvPr id="3" name="example7_ours">
            <a:hlinkClick r:id="" action="ppaction://media"/>
            <a:extLst>
              <a:ext uri="{FF2B5EF4-FFF2-40B4-BE49-F238E27FC236}">
                <a16:creationId xmlns:a16="http://schemas.microsoft.com/office/drawing/2014/main" id="{A299D029-1737-DF4C-9403-D7FD78BAFD3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5154" y="1728273"/>
            <a:ext cx="9956800" cy="3810000"/>
          </a:xfrm>
          <a:prstGeom prst="rect">
            <a:avLst/>
          </a:prstGeom>
        </p:spPr>
      </p:pic>
      <p:pic>
        <p:nvPicPr>
          <p:cNvPr id="4" name="example7_mono">
            <a:hlinkClick r:id="" action="ppaction://media"/>
            <a:extLst>
              <a:ext uri="{FF2B5EF4-FFF2-40B4-BE49-F238E27FC236}">
                <a16:creationId xmlns:a16="http://schemas.microsoft.com/office/drawing/2014/main" id="{FD0EC359-20CA-3145-817B-8B0688CF05D3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7804" y="793445"/>
            <a:ext cx="9956800" cy="381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4A1144-EAB1-4A1F-8684-8173F228C934}"/>
              </a:ext>
            </a:extLst>
          </p:cNvPr>
          <p:cNvSpPr txBox="1">
            <a:spLocks/>
          </p:cNvSpPr>
          <p:nvPr/>
        </p:nvSpPr>
        <p:spPr>
          <a:xfrm>
            <a:off x="2135561" y="-89028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2.5D visual sound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2D5CA-E2D5-4A7D-94F7-9B205DBB172C}"/>
              </a:ext>
            </a:extLst>
          </p:cNvPr>
          <p:cNvSpPr txBox="1"/>
          <p:nvPr/>
        </p:nvSpPr>
        <p:spPr>
          <a:xfrm>
            <a:off x="1278657" y="6408642"/>
            <a:ext cx="98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3"/>
              </a:rPr>
              <a:t>vision.cs.utexas.edu/projects/</a:t>
            </a:r>
            <a:r>
              <a:rPr lang="en-US" altLang="zh-Hans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3"/>
              </a:rPr>
              <a:t>2.5D_visual_sound</a:t>
            </a:r>
            <a:r>
              <a:rPr lang="en-US" altLang="zh-CN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13"/>
              </a:rPr>
              <a:t>/</a:t>
            </a:r>
            <a:endParaRPr lang="en-US" altLang="zh-CN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32C60-0E97-7642-819A-2F00846E29E4}"/>
              </a:ext>
            </a:extLst>
          </p:cNvPr>
          <p:cNvSpPr txBox="1"/>
          <p:nvPr/>
        </p:nvSpPr>
        <p:spPr>
          <a:xfrm>
            <a:off x="-98620" y="4680572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Our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method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1D291-35CE-3A46-A4FA-ABAE3C02E2B6}"/>
              </a:ext>
            </a:extLst>
          </p:cNvPr>
          <p:cNvSpPr txBox="1"/>
          <p:nvPr/>
        </p:nvSpPr>
        <p:spPr>
          <a:xfrm>
            <a:off x="-98621" y="5665840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Ground-truth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A34F1-6DB7-6F44-883E-7032CD2AD8A1}"/>
              </a:ext>
            </a:extLst>
          </p:cNvPr>
          <p:cNvSpPr txBox="1"/>
          <p:nvPr/>
        </p:nvSpPr>
        <p:spPr>
          <a:xfrm>
            <a:off x="2631238" y="4006199"/>
            <a:ext cx="21936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Left</a:t>
            </a:r>
            <a:r>
              <a:rPr lang="zh-CN" altLang="en-US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channel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7CEEC-1810-DD4D-8BF1-84428F91E895}"/>
              </a:ext>
            </a:extLst>
          </p:cNvPr>
          <p:cNvSpPr txBox="1"/>
          <p:nvPr/>
        </p:nvSpPr>
        <p:spPr>
          <a:xfrm>
            <a:off x="9299505" y="4006199"/>
            <a:ext cx="23869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Right</a:t>
            </a:r>
            <a:r>
              <a:rPr lang="zh-CN" altLang="en-US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channel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F2B42-25ED-294E-9479-A3564255132A}"/>
              </a:ext>
            </a:extLst>
          </p:cNvPr>
          <p:cNvSpPr txBox="1"/>
          <p:nvPr/>
        </p:nvSpPr>
        <p:spPr>
          <a:xfrm>
            <a:off x="6494905" y="4576461"/>
            <a:ext cx="113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b="1" dirty="0">
                <a:latin typeface="Arial" panose="020B0604020202020204" pitchFamily="34" charset="0"/>
                <a:cs typeface="Arial" panose="020B0604020202020204" pitchFamily="34" charset="0"/>
              </a:rPr>
              <a:t>Mono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57553E-CC52-8146-9482-D3634FE56B8E}"/>
              </a:ext>
            </a:extLst>
          </p:cNvPr>
          <p:cNvSpPr txBox="1"/>
          <p:nvPr/>
        </p:nvSpPr>
        <p:spPr>
          <a:xfrm>
            <a:off x="12192000" y="2871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9FD630-D1A7-A044-88C3-1BB75DE6A3D5}"/>
              </a:ext>
            </a:extLst>
          </p:cNvPr>
          <p:cNvSpPr/>
          <p:nvPr/>
        </p:nvSpPr>
        <p:spPr>
          <a:xfrm>
            <a:off x="1431838" y="666979"/>
            <a:ext cx="10275273" cy="297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9E2BD4-BFD0-794B-81F6-FABC64FE67E2}"/>
              </a:ext>
            </a:extLst>
          </p:cNvPr>
          <p:cNvSpPr txBox="1"/>
          <p:nvPr/>
        </p:nvSpPr>
        <p:spPr>
          <a:xfrm>
            <a:off x="1076449" y="1924053"/>
            <a:ext cx="255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Input</a:t>
            </a:r>
            <a:r>
              <a:rPr lang="zh-Hans" altLang="en-U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video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EF980F61-94D8-B84A-AABF-7FA6D435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220FA2-5717-AB49-8482-4695AFD7685A}" type="slidenum">
              <a:rPr lang="en-US" smtClean="0"/>
              <a:t>31</a:t>
            </a:fld>
            <a:endParaRPr lang="en-US"/>
          </a:p>
        </p:txBody>
      </p:sp>
      <p:pic>
        <p:nvPicPr>
          <p:cNvPr id="22" name="example7_mono">
            <a:hlinkClick r:id="" action="ppaction://media"/>
            <a:extLst>
              <a:ext uri="{FF2B5EF4-FFF2-40B4-BE49-F238E27FC236}">
                <a16:creationId xmlns:a16="http://schemas.microsoft.com/office/drawing/2014/main" id="{C7AEA6A4-AAB0-4841-AAA5-5A66C2E6D667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2"/>
          <a:srcRect r="42883" b="25378"/>
          <a:stretch/>
        </p:blipFill>
        <p:spPr>
          <a:xfrm>
            <a:off x="3367284" y="774322"/>
            <a:ext cx="5687060" cy="2843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"/>
    </mc:Choice>
    <mc:Fallback xmlns="">
      <p:transition spd="slow" advTm="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7" objId="15"/>
        <p14:playEvt time="122" objId="16"/>
        <p14:playEvt time="126" objId="17"/>
        <p14:playEvt time="130" objId="26"/>
        <p14:stopEvt time="243" objId="15"/>
        <p14:stopEvt time="243" objId="16"/>
        <p14:stopEvt time="243" objId="17"/>
        <p14:stopEvt time="243" objId="2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AA95D-3331-8E46-BB05-12E81ECC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0" y="1746773"/>
            <a:ext cx="11750880" cy="26113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5150DC-3542-45DC-BC67-CD351FF31C11}"/>
              </a:ext>
            </a:extLst>
          </p:cNvPr>
          <p:cNvSpPr txBox="1">
            <a:spLocks/>
          </p:cNvSpPr>
          <p:nvPr/>
        </p:nvSpPr>
        <p:spPr>
          <a:xfrm>
            <a:off x="2135561" y="116632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Binaural</a:t>
            </a:r>
            <a:r>
              <a:rPr lang="zh-Hans" altLang="en-U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audio</a:t>
            </a:r>
            <a:r>
              <a:rPr lang="zh-Hans" altLang="en-U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prediction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CFD5E-C511-4307-B2F7-789CE4608280}"/>
              </a:ext>
            </a:extLst>
          </p:cNvPr>
          <p:cNvSpPr txBox="1"/>
          <p:nvPr/>
        </p:nvSpPr>
        <p:spPr>
          <a:xfrm>
            <a:off x="3994345" y="6364282"/>
            <a:ext cx="55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Ambisonics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</a:rPr>
              <a:t>Morgado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</a:rPr>
              <a:t> et al.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</a:rPr>
              <a:t>N</a:t>
            </a:r>
            <a:r>
              <a:rPr lang="en-US" altLang="zh-Hans" sz="1600" i="1" dirty="0" err="1">
                <a:solidFill>
                  <a:prstClr val="black"/>
                </a:solidFill>
                <a:latin typeface="Arial" pitchFamily="34" charset="0"/>
              </a:rPr>
              <a:t>eur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</a:rPr>
              <a:t>IPS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</a:rPr>
              <a:t>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B95BA-6E2F-5A40-8DF8-AB44864D9365}"/>
              </a:ext>
            </a:extLst>
          </p:cNvPr>
          <p:cNvSpPr txBox="1"/>
          <p:nvPr/>
        </p:nvSpPr>
        <p:spPr>
          <a:xfrm>
            <a:off x="1451954" y="4776405"/>
            <a:ext cx="948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binaural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44E2C-67E4-9B45-B787-51DCFC71A880}"/>
              </a:ext>
            </a:extLst>
          </p:cNvPr>
          <p:cNvSpPr txBox="1"/>
          <p:nvPr/>
        </p:nvSpPr>
        <p:spPr>
          <a:xfrm>
            <a:off x="311022" y="3836018"/>
            <a:ext cx="11750880" cy="446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"/>
    </mc:Choice>
    <mc:Fallback xmlns="">
      <p:transition spd="slow" advTm="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92CC83-48F7-1E4A-A3B9-A966041A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81" y="4034690"/>
            <a:ext cx="5123233" cy="267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E48F7D-6864-5E41-8B22-65589642215B}"/>
              </a:ext>
            </a:extLst>
          </p:cNvPr>
          <p:cNvSpPr txBox="1"/>
          <p:nvPr/>
        </p:nvSpPr>
        <p:spPr>
          <a:xfrm>
            <a:off x="6652380" y="4735553"/>
            <a:ext cx="542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inferred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binaural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</a:t>
            </a:r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zh-Han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899B0-E654-B541-AA6C-B7BC95B2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308" y="938965"/>
            <a:ext cx="5364054" cy="30361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FC6B89-CD8F-6D44-8B39-39EE1A5C6721}"/>
              </a:ext>
            </a:extLst>
          </p:cNvPr>
          <p:cNvSpPr txBox="1">
            <a:spLocks/>
          </p:cNvSpPr>
          <p:nvPr/>
        </p:nvSpPr>
        <p:spPr>
          <a:xfrm>
            <a:off x="2135561" y="116632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User</a:t>
            </a:r>
            <a:r>
              <a:rPr lang="zh-Hans" altLang="en-U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study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3D9DF4-1964-E847-A679-B1F810935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78" y="938964"/>
            <a:ext cx="5334837" cy="3036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66213-8923-5D4C-A368-D6B7EE697DBD}"/>
              </a:ext>
            </a:extLst>
          </p:cNvPr>
          <p:cNvSpPr txBox="1"/>
          <p:nvPr/>
        </p:nvSpPr>
        <p:spPr>
          <a:xfrm>
            <a:off x="1504950" y="4267200"/>
            <a:ext cx="457200" cy="2228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76A8-1F41-1643-A525-8D7ABA4354E8}"/>
              </a:ext>
            </a:extLst>
          </p:cNvPr>
          <p:cNvSpPr txBox="1"/>
          <p:nvPr/>
        </p:nvSpPr>
        <p:spPr>
          <a:xfrm>
            <a:off x="4068536" y="4267200"/>
            <a:ext cx="457200" cy="2228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83D1E6-8AF8-D34B-BDE4-B583D09C318D}"/>
              </a:ext>
            </a:extLst>
          </p:cNvPr>
          <p:cNvCxnSpPr>
            <a:cxnSpLocks/>
          </p:cNvCxnSpPr>
          <p:nvPr/>
        </p:nvCxnSpPr>
        <p:spPr>
          <a:xfrm>
            <a:off x="5397189" y="4244898"/>
            <a:ext cx="0" cy="17098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999D20-EE59-4043-A05C-51F8582E0EBB}"/>
              </a:ext>
            </a:extLst>
          </p:cNvPr>
          <p:cNvSpPr txBox="1"/>
          <p:nvPr/>
        </p:nvSpPr>
        <p:spPr>
          <a:xfrm>
            <a:off x="8115300" y="6450107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18619-0465-DD46-8259-896D9C0EDE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36" y="4771109"/>
            <a:ext cx="5720164" cy="1861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72996-F0C5-444D-9CD7-10F9D4579270}"/>
              </a:ext>
            </a:extLst>
          </p:cNvPr>
          <p:cNvSpPr txBox="1"/>
          <p:nvPr/>
        </p:nvSpPr>
        <p:spPr>
          <a:xfrm>
            <a:off x="7072580" y="5163269"/>
            <a:ext cx="4787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2.5D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zh-Han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cleaner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</a:t>
            </a:r>
            <a:r>
              <a:rPr lang="en-US" altLang="zh-Han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A6B575-D272-C444-BED0-CF035455F08B}"/>
              </a:ext>
            </a:extLst>
          </p:cNvPr>
          <p:cNvSpPr txBox="1">
            <a:spLocks/>
          </p:cNvSpPr>
          <p:nvPr/>
        </p:nvSpPr>
        <p:spPr>
          <a:xfrm>
            <a:off x="2135561" y="116632"/>
            <a:ext cx="8115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Results: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Source</a:t>
            </a:r>
            <a:r>
              <a:rPr lang="zh-Hans" altLang="en-U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separation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519D35-3314-934C-BA63-8683E4B29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986" y="947296"/>
            <a:ext cx="1197409" cy="810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D13891-98B0-344D-AFD1-341BB657EA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28213">
            <a:off x="7146637" y="3867340"/>
            <a:ext cx="1148103" cy="7347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46B94-B0AE-8140-B516-FF80625FCA17}"/>
              </a:ext>
            </a:extLst>
          </p:cNvPr>
          <p:cNvSpPr txBox="1"/>
          <p:nvPr/>
        </p:nvSpPr>
        <p:spPr>
          <a:xfrm>
            <a:off x="1079435" y="3864995"/>
            <a:ext cx="122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trumpet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1000A-24E5-AE4B-96C1-2698A5C5A350}"/>
              </a:ext>
            </a:extLst>
          </p:cNvPr>
          <p:cNvSpPr txBox="1"/>
          <p:nvPr/>
        </p:nvSpPr>
        <p:spPr>
          <a:xfrm>
            <a:off x="1046390" y="2458262"/>
            <a:ext cx="122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drum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9D923F-A395-C74F-A9DB-40EDC9FE6AD0}"/>
              </a:ext>
            </a:extLst>
          </p:cNvPr>
          <p:cNvCxnSpPr>
            <a:cxnSpLocks/>
          </p:cNvCxnSpPr>
          <p:nvPr/>
        </p:nvCxnSpPr>
        <p:spPr>
          <a:xfrm>
            <a:off x="4174130" y="1993092"/>
            <a:ext cx="404984" cy="55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933273-7FFF-0E40-9D08-821936BF24EB}"/>
              </a:ext>
            </a:extLst>
          </p:cNvPr>
          <p:cNvCxnSpPr>
            <a:cxnSpLocks/>
          </p:cNvCxnSpPr>
          <p:nvPr/>
        </p:nvCxnSpPr>
        <p:spPr>
          <a:xfrm flipV="1">
            <a:off x="4158912" y="2961986"/>
            <a:ext cx="418094" cy="50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760E58-9C3B-7B47-92B1-9CDE9862EF65}"/>
              </a:ext>
            </a:extLst>
          </p:cNvPr>
          <p:cNvSpPr txBox="1"/>
          <p:nvPr/>
        </p:nvSpPr>
        <p:spPr>
          <a:xfrm>
            <a:off x="4268186" y="1579684"/>
            <a:ext cx="2660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ixed predicted binaural audio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61D375-CE51-FD4E-BABB-DAFF25A4FD2F}"/>
              </a:ext>
            </a:extLst>
          </p:cNvPr>
          <p:cNvCxnSpPr>
            <a:cxnSpLocks/>
          </p:cNvCxnSpPr>
          <p:nvPr/>
        </p:nvCxnSpPr>
        <p:spPr>
          <a:xfrm flipV="1">
            <a:off x="6670439" y="2143991"/>
            <a:ext cx="1648956" cy="566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B55C71-76E2-B244-9022-56C2F39B4616}"/>
              </a:ext>
            </a:extLst>
          </p:cNvPr>
          <p:cNvCxnSpPr>
            <a:cxnSpLocks/>
          </p:cNvCxnSpPr>
          <p:nvPr/>
        </p:nvCxnSpPr>
        <p:spPr>
          <a:xfrm>
            <a:off x="6670439" y="2893713"/>
            <a:ext cx="1628423" cy="48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otched Right Arrow 40">
            <a:extLst>
              <a:ext uri="{FF2B5EF4-FFF2-40B4-BE49-F238E27FC236}">
                <a16:creationId xmlns:a16="http://schemas.microsoft.com/office/drawing/2014/main" id="{7528BC61-EB3A-2043-BDD0-96F081DFB122}"/>
              </a:ext>
            </a:extLst>
          </p:cNvPr>
          <p:cNvSpPr/>
          <p:nvPr/>
        </p:nvSpPr>
        <p:spPr>
          <a:xfrm rot="19680128">
            <a:off x="8340396" y="3774272"/>
            <a:ext cx="384314" cy="18945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Notched Right Arrow 41">
            <a:extLst>
              <a:ext uri="{FF2B5EF4-FFF2-40B4-BE49-F238E27FC236}">
                <a16:creationId xmlns:a16="http://schemas.microsoft.com/office/drawing/2014/main" id="{7B134343-F7E2-BE40-9EDE-37C51EA1FAAE}"/>
              </a:ext>
            </a:extLst>
          </p:cNvPr>
          <p:cNvSpPr/>
          <p:nvPr/>
        </p:nvSpPr>
        <p:spPr>
          <a:xfrm rot="1748079">
            <a:off x="8261003" y="1713215"/>
            <a:ext cx="384314" cy="18945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013D24C-7910-2045-8769-02947CB174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232" b="14004"/>
          <a:stretch/>
        </p:blipFill>
        <p:spPr>
          <a:xfrm>
            <a:off x="2417749" y="1777793"/>
            <a:ext cx="1530509" cy="4480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4C5EB1-B03E-DA4C-AAE8-EC73C4F6DA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652" t="-4767"/>
          <a:stretch/>
        </p:blipFill>
        <p:spPr>
          <a:xfrm>
            <a:off x="2417750" y="3167524"/>
            <a:ext cx="1530508" cy="54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0127F2C-D91B-CA40-BB5C-89FFE44005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7469" y="1775855"/>
            <a:ext cx="1663303" cy="6348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843A60A-4A5C-464B-9EFC-3395DDBB6F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1990" y="3121161"/>
            <a:ext cx="1680303" cy="5921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2353505-CEFA-4341-8B52-1A5A2BF538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54866" y="2354865"/>
            <a:ext cx="1880807" cy="8646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A5A8AB1-14AD-9C4F-AE53-992A57F8EF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8656" y="1924754"/>
            <a:ext cx="1663303" cy="6348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F53A9B2-CE66-3D43-8B9B-CE13974DB3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1656" y="3078584"/>
            <a:ext cx="1680303" cy="592163"/>
          </a:xfrm>
          <a:prstGeom prst="rect">
            <a:avLst/>
          </a:prstGeom>
        </p:spPr>
      </p:pic>
      <p:pic>
        <p:nvPicPr>
          <p:cNvPr id="55" name="mixed_short">
            <a:hlinkClick r:id="" action="ppaction://media"/>
            <a:extLst>
              <a:ext uri="{FF2B5EF4-FFF2-40B4-BE49-F238E27FC236}">
                <a16:creationId xmlns:a16="http://schemas.microsoft.com/office/drawing/2014/main" id="{C037B72E-EB2C-AB43-978F-9E0C259FFD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2657" y="3067434"/>
            <a:ext cx="812800" cy="812800"/>
          </a:xfrm>
          <a:prstGeom prst="rect">
            <a:avLst/>
          </a:prstGeom>
        </p:spPr>
      </p:pic>
      <p:pic>
        <p:nvPicPr>
          <p:cNvPr id="56" name="drum_short">
            <a:hlinkClick r:id="" action="ppaction://media"/>
            <a:extLst>
              <a:ext uri="{FF2B5EF4-FFF2-40B4-BE49-F238E27FC236}">
                <a16:creationId xmlns:a16="http://schemas.microsoft.com/office/drawing/2014/main" id="{613FC32E-88C3-524A-A840-5B80FBD0E8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1420" y="1807943"/>
            <a:ext cx="812800" cy="812800"/>
          </a:xfrm>
          <a:prstGeom prst="rect">
            <a:avLst/>
          </a:prstGeom>
        </p:spPr>
      </p:pic>
      <p:pic>
        <p:nvPicPr>
          <p:cNvPr id="57" name="trumpet_short">
            <a:hlinkClick r:id="" action="ppaction://media"/>
            <a:extLst>
              <a:ext uri="{FF2B5EF4-FFF2-40B4-BE49-F238E27FC236}">
                <a16:creationId xmlns:a16="http://schemas.microsoft.com/office/drawing/2014/main" id="{5075D004-A578-E847-A120-952D762CEDC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1420" y="302121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4D821-782C-084C-BB99-97B32F5CB6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523" y="1576034"/>
            <a:ext cx="1415804" cy="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69770-6091-0E42-B66E-78C005E546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1305" y="3001545"/>
            <a:ext cx="1424022" cy="9415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EDE9CA-C157-BB4A-8DC8-498EDF35A4C7}"/>
              </a:ext>
            </a:extLst>
          </p:cNvPr>
          <p:cNvSpPr txBox="1"/>
          <p:nvPr/>
        </p:nvSpPr>
        <p:spPr>
          <a:xfrm>
            <a:off x="8115300" y="6450107"/>
            <a:ext cx="47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[Gao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CVPR</a:t>
            </a:r>
            <a:r>
              <a:rPr lang="zh-Han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dirty="0">
                <a:latin typeface="Arial" panose="020B0604020202020204" pitchFamily="34" charset="0"/>
                <a:cs typeface="Arial" panose="020B0604020202020204" pitchFamily="34" charset="0"/>
              </a:rPr>
              <a:t>2019]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29D2CC-6C13-C446-8705-40ED587B7F6A}"/>
              </a:ext>
            </a:extLst>
          </p:cNvPr>
          <p:cNvSpPr txBox="1"/>
          <p:nvPr/>
        </p:nvSpPr>
        <p:spPr>
          <a:xfrm>
            <a:off x="539019" y="5820314"/>
            <a:ext cx="587544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BCF6C-52FA-B64D-963D-9E69BD9999FE}"/>
              </a:ext>
            </a:extLst>
          </p:cNvPr>
          <p:cNvSpPr txBox="1"/>
          <p:nvPr/>
        </p:nvSpPr>
        <p:spPr>
          <a:xfrm>
            <a:off x="362309" y="6003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0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0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45455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9" grpId="0"/>
      <p:bldP spid="16" grpId="0"/>
      <p:bldP spid="17" grpId="0"/>
      <p:bldP spid="21" grpId="0"/>
      <p:bldP spid="41" grpId="0" animBg="1"/>
      <p:bldP spid="42" grpId="0" animBg="1"/>
      <p:bldP spid="30" grpId="0" animBg="1"/>
    </p:bldLst>
  </p:timing>
  <p:extLst mod="1">
    <p:ext uri="{E180D4A7-C9FB-4DFB-919C-405C955672EB}">
      <p14:showEvtLst xmlns:p14="http://schemas.microsoft.com/office/powerpoint/2010/main">
        <p14:playEvt time="1053" objId="55"/>
        <p14:playEvt time="1482" objId="56"/>
        <p14:playEvt time="2022" objId="57"/>
        <p14:stopEvt time="2420" objId="55"/>
        <p14:stopEvt time="2420" objId="56"/>
        <p14:stopEvt time="2420" objId="57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Summary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981EF-F959-AC43-BA67-DD92C2E420D6}"/>
              </a:ext>
            </a:extLst>
          </p:cNvPr>
          <p:cNvSpPr txBox="1"/>
          <p:nvPr/>
        </p:nvSpPr>
        <p:spPr>
          <a:xfrm>
            <a:off x="858710" y="1028528"/>
            <a:ext cx="10858369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pPr marL="914400" lvl="1" indent="-457200">
              <a:spcAft>
                <a:spcPts val="500"/>
              </a:spcAft>
              <a:buFont typeface="CambriaMath"/>
              <a:buChar char="⎯"/>
            </a:pP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End-to-end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co-separation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paradigm</a:t>
            </a:r>
          </a:p>
          <a:p>
            <a:pPr marL="914400" lvl="1" indent="-457200">
              <a:spcAft>
                <a:spcPts val="500"/>
              </a:spcAft>
              <a:buFont typeface="CambriaMath"/>
              <a:buChar char="⎯"/>
            </a:pP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multi-source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marL="914400" lvl="1" indent="-457200">
              <a:spcAft>
                <a:spcPts val="500"/>
              </a:spcAft>
              <a:buFont typeface="CambriaMath"/>
              <a:buChar char="⎯"/>
            </a:pP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monaural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binaural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pPr marL="914400" lvl="1" indent="-457200">
              <a:spcAft>
                <a:spcPts val="500"/>
              </a:spcAft>
              <a:buFont typeface="CambriaMath"/>
              <a:buChar char="⎯"/>
            </a:pP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2.5D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</a:p>
          <a:p>
            <a:pPr marL="914400" lvl="1" indent="-457200">
              <a:spcAft>
                <a:spcPts val="500"/>
              </a:spcAft>
              <a:buFont typeface="CambriaMath"/>
              <a:buChar char="⎯"/>
            </a:pPr>
            <a:endParaRPr lang="en-US" altLang="zh-Han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altLang="zh-Han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altLang="zh-Han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altLang="zh-Han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1FA8C-32FA-0148-A936-E53B4AF95CCC}"/>
              </a:ext>
            </a:extLst>
          </p:cNvPr>
          <p:cNvSpPr txBox="1"/>
          <p:nvPr/>
        </p:nvSpPr>
        <p:spPr>
          <a:xfrm>
            <a:off x="1749621" y="6457890"/>
            <a:ext cx="2400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000" dirty="0">
                <a:latin typeface="Arial" panose="020B0604020202020204" pitchFamily="34" charset="0"/>
                <a:cs typeface="Arial" panose="020B0604020202020204" pitchFamily="34" charset="0"/>
              </a:rPr>
              <a:t>Kristen</a:t>
            </a:r>
            <a:r>
              <a:rPr lang="zh-Han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509B2-C66A-F146-9E7D-EDB9555D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225" y="3958353"/>
            <a:ext cx="2499537" cy="2499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986B1-FDAA-034E-9352-F04CD5637F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42" y="4332653"/>
            <a:ext cx="2876379" cy="1311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1DA0-F0C7-0A45-999B-5D8D40FFD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914" y="5922927"/>
            <a:ext cx="6984034" cy="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D0A8B4-FA91-AE4C-8391-FFA7BAFEAF9F}"/>
              </a:ext>
            </a:extLst>
          </p:cNvPr>
          <p:cNvSpPr txBox="1">
            <a:spLocks/>
          </p:cNvSpPr>
          <p:nvPr/>
        </p:nvSpPr>
        <p:spPr>
          <a:xfrm>
            <a:off x="685576" y="111662"/>
            <a:ext cx="10986248" cy="83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5FC0E3-3A46-EB48-B6DB-6654D17F4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14" y="1703184"/>
            <a:ext cx="4718482" cy="27881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7146D9-4C44-B541-B606-71BA4FD6E387}"/>
              </a:ext>
            </a:extLst>
          </p:cNvPr>
          <p:cNvSpPr txBox="1"/>
          <p:nvPr/>
        </p:nvSpPr>
        <p:spPr>
          <a:xfrm>
            <a:off x="803149" y="5026112"/>
            <a:ext cx="4289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quo: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bags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labeled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snapshots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1E87504D-1760-1A4C-8FA0-0F011DFD3D31}"/>
              </a:ext>
            </a:extLst>
          </p:cNvPr>
          <p:cNvSpPr/>
          <p:nvPr/>
        </p:nvSpPr>
        <p:spPr>
          <a:xfrm>
            <a:off x="5545836" y="3517081"/>
            <a:ext cx="1265728" cy="6911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2A559E-3967-0541-8523-BE7BB498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89" y="1762792"/>
            <a:ext cx="5037666" cy="25145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866050-39DF-CB4B-9C42-337D7C7A1635}"/>
              </a:ext>
            </a:extLst>
          </p:cNvPr>
          <p:cNvSpPr txBox="1"/>
          <p:nvPr/>
        </p:nvSpPr>
        <p:spPr>
          <a:xfrm>
            <a:off x="7382212" y="5026111"/>
            <a:ext cx="4289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horizon: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D0F47-C98A-5C49-8054-13637C30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018" y="4017522"/>
            <a:ext cx="1709096" cy="749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81E824-BF89-9B45-8D44-A84809049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180" y="4012651"/>
            <a:ext cx="754380" cy="7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labeled_video">
            <a:hlinkClick r:id="" action="ppaction://media"/>
            <a:extLst>
              <a:ext uri="{FF2B5EF4-FFF2-40B4-BE49-F238E27FC236}">
                <a16:creationId xmlns:a16="http://schemas.microsoft.com/office/drawing/2014/main" id="{C927DD00-390C-6C43-B03D-9EF0F18F8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1"/>
          <a:stretch/>
        </p:blipFill>
        <p:spPr>
          <a:xfrm>
            <a:off x="396240" y="817625"/>
            <a:ext cx="11381232" cy="59038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AE908F-927D-F647-BA60-0F481F2551E5}"/>
              </a:ext>
            </a:extLst>
          </p:cNvPr>
          <p:cNvSpPr txBox="1">
            <a:spLocks/>
          </p:cNvSpPr>
          <p:nvPr/>
        </p:nvSpPr>
        <p:spPr>
          <a:xfrm>
            <a:off x="581891" y="96185"/>
            <a:ext cx="10986248" cy="83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20EC8A-C1F0-9A48-A5E0-A66C9C277F57}"/>
              </a:ext>
            </a:extLst>
          </p:cNvPr>
          <p:cNvSpPr txBox="1">
            <a:spLocks/>
          </p:cNvSpPr>
          <p:nvPr/>
        </p:nvSpPr>
        <p:spPr>
          <a:xfrm>
            <a:off x="581891" y="96185"/>
            <a:ext cx="10986248" cy="83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98F15-80E3-3649-B92C-B9A09FF7C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2186" r="596"/>
          <a:stretch/>
        </p:blipFill>
        <p:spPr>
          <a:xfrm>
            <a:off x="311246" y="816628"/>
            <a:ext cx="11534671" cy="6023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5F6FC-47BC-5C46-8E35-D39CAF1C7A5E}"/>
              </a:ext>
            </a:extLst>
          </p:cNvPr>
          <p:cNvSpPr txBox="1"/>
          <p:nvPr/>
        </p:nvSpPr>
        <p:spPr>
          <a:xfrm>
            <a:off x="991303" y="4848893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violin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9FBB9-8C48-BD4C-9A61-0C4C2AA724DE}"/>
              </a:ext>
            </a:extLst>
          </p:cNvPr>
          <p:cNvSpPr txBox="1"/>
          <p:nvPr/>
        </p:nvSpPr>
        <p:spPr>
          <a:xfrm>
            <a:off x="8777879" y="1648340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</a:t>
            </a:r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A130C2-4A57-3E43-AFF3-B3DDF6005A54}"/>
              </a:ext>
            </a:extLst>
          </p:cNvPr>
          <p:cNvSpPr/>
          <p:nvPr/>
        </p:nvSpPr>
        <p:spPr>
          <a:xfrm>
            <a:off x="4606819" y="3364524"/>
            <a:ext cx="2930948" cy="8931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3600" dirty="0">
                <a:latin typeface="Arial" panose="020B0604020202020204" pitchFamily="34" charset="0"/>
                <a:cs typeface="Arial" panose="020B0604020202020204" pitchFamily="34" charset="0"/>
              </a:rPr>
              <a:t>Semantics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98F15-80E3-3649-B92C-B9A09FF7C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2186" r="596"/>
          <a:stretch/>
        </p:blipFill>
        <p:spPr>
          <a:xfrm>
            <a:off x="311246" y="816628"/>
            <a:ext cx="11534671" cy="6023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5F6FC-47BC-5C46-8E35-D39CAF1C7A5E}"/>
              </a:ext>
            </a:extLst>
          </p:cNvPr>
          <p:cNvSpPr txBox="1"/>
          <p:nvPr/>
        </p:nvSpPr>
        <p:spPr>
          <a:xfrm>
            <a:off x="991303" y="4848893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9FBB9-8C48-BD4C-9A61-0C4C2AA724DE}"/>
              </a:ext>
            </a:extLst>
          </p:cNvPr>
          <p:cNvSpPr txBox="1"/>
          <p:nvPr/>
        </p:nvSpPr>
        <p:spPr>
          <a:xfrm>
            <a:off x="8777879" y="1648340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A130C2-4A57-3E43-AFF3-B3DDF6005A54}"/>
              </a:ext>
            </a:extLst>
          </p:cNvPr>
          <p:cNvSpPr/>
          <p:nvPr/>
        </p:nvSpPr>
        <p:spPr>
          <a:xfrm>
            <a:off x="4606819" y="3364524"/>
            <a:ext cx="2930948" cy="8931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sz="36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5ECFE3-5CAE-F542-AE51-E8F05295FD93}"/>
              </a:ext>
            </a:extLst>
          </p:cNvPr>
          <p:cNvSpPr txBox="1">
            <a:spLocks/>
          </p:cNvSpPr>
          <p:nvPr/>
        </p:nvSpPr>
        <p:spPr>
          <a:xfrm>
            <a:off x="581891" y="96185"/>
            <a:ext cx="10986248" cy="83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8767C8-EF8D-3B40-9017-540E1DD024EB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Hans" altLang="en-U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en-US" sz="36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F13AB-7547-0046-B59E-CA8FB73F0251}"/>
              </a:ext>
            </a:extLst>
          </p:cNvPr>
          <p:cNvSpPr txBox="1"/>
          <p:nvPr/>
        </p:nvSpPr>
        <p:spPr>
          <a:xfrm>
            <a:off x="1770317" y="867727"/>
            <a:ext cx="872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Han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9430BE-A05F-954B-BD69-816A4029D7BC}"/>
              </a:ext>
            </a:extLst>
          </p:cNvPr>
          <p:cNvGrpSpPr/>
          <p:nvPr/>
        </p:nvGrpSpPr>
        <p:grpSpPr>
          <a:xfrm>
            <a:off x="1969626" y="4235524"/>
            <a:ext cx="8524067" cy="2294421"/>
            <a:chOff x="1969626" y="4235524"/>
            <a:chExt cx="8524067" cy="22944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219EBE-21A5-064B-8F74-BD47AF9493B4}"/>
                </a:ext>
              </a:extLst>
            </p:cNvPr>
            <p:cNvSpPr txBox="1"/>
            <p:nvPr/>
          </p:nvSpPr>
          <p:spPr>
            <a:xfrm>
              <a:off x="1969626" y="4235524"/>
              <a:ext cx="8524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2. Audio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spatialization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watching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unlabeled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4F9D04-4278-7249-B810-08C408AF9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828" y="5796963"/>
              <a:ext cx="676041" cy="526992"/>
            </a:xfrm>
            <a:prstGeom prst="rect">
              <a:avLst/>
            </a:prstGeom>
          </p:spPr>
        </p:pic>
        <p:sp>
          <p:nvSpPr>
            <p:cNvPr id="10" name="Arrow: Right 1">
              <a:extLst>
                <a:ext uri="{FF2B5EF4-FFF2-40B4-BE49-F238E27FC236}">
                  <a16:creationId xmlns:a16="http://schemas.microsoft.com/office/drawing/2014/main" id="{7F6E6DD9-4B91-A148-AB43-559FC11FE9E6}"/>
                </a:ext>
              </a:extLst>
            </p:cNvPr>
            <p:cNvSpPr/>
            <p:nvPr/>
          </p:nvSpPr>
          <p:spPr>
            <a:xfrm>
              <a:off x="4820791" y="5470566"/>
              <a:ext cx="1379644" cy="105937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“Lift”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61BDAE-E192-5344-9D63-30661390D387}"/>
                </a:ext>
              </a:extLst>
            </p:cNvPr>
            <p:cNvSpPr txBox="1"/>
            <p:nvPr/>
          </p:nvSpPr>
          <p:spPr>
            <a:xfrm>
              <a:off x="2893754" y="5350825"/>
              <a:ext cx="1596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Monaural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5DDF45-95E3-3145-BFD6-DA0AACC39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5920" y="5057838"/>
              <a:ext cx="2339938" cy="13568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089DFC-F655-E74C-9F65-FF2F09C1D4DD}"/>
                </a:ext>
              </a:extLst>
            </p:cNvPr>
            <p:cNvSpPr txBox="1"/>
            <p:nvPr/>
          </p:nvSpPr>
          <p:spPr>
            <a:xfrm>
              <a:off x="6296258" y="5314371"/>
              <a:ext cx="1156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Binaural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704999-2010-5245-BEC0-344D6E0D7DED}"/>
                </a:ext>
              </a:extLst>
            </p:cNvPr>
            <p:cNvCxnSpPr>
              <a:cxnSpLocks/>
            </p:cNvCxnSpPr>
            <p:nvPr/>
          </p:nvCxnSpPr>
          <p:spPr>
            <a:xfrm>
              <a:off x="5429952" y="5340648"/>
              <a:ext cx="0" cy="4001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45D0EA-1545-874C-AAEB-9E4201484FD1}"/>
                </a:ext>
              </a:extLst>
            </p:cNvPr>
            <p:cNvSpPr txBox="1"/>
            <p:nvPr/>
          </p:nvSpPr>
          <p:spPr>
            <a:xfrm>
              <a:off x="4471329" y="4886500"/>
              <a:ext cx="2014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altLang="zh-Han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  <a:r>
                <a:rPr lang="zh-Hans" alt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EDB166-C541-CF48-8124-1F3BB0F66248}"/>
              </a:ext>
            </a:extLst>
          </p:cNvPr>
          <p:cNvGrpSpPr/>
          <p:nvPr/>
        </p:nvGrpSpPr>
        <p:grpSpPr>
          <a:xfrm>
            <a:off x="1877721" y="1819726"/>
            <a:ext cx="8508567" cy="2273077"/>
            <a:chOff x="1877721" y="1819726"/>
            <a:chExt cx="8508567" cy="22730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D59015-EDB1-3348-B95E-DB5191AFBF00}"/>
                </a:ext>
              </a:extLst>
            </p:cNvPr>
            <p:cNvSpPr txBox="1"/>
            <p:nvPr/>
          </p:nvSpPr>
          <p:spPr>
            <a:xfrm>
              <a:off x="1877721" y="1819726"/>
              <a:ext cx="8508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1. Separating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sounds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unlabeled</a:t>
              </a:r>
              <a:r>
                <a:rPr lang="zh-Han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ans" sz="28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1C8C86-E1C3-3D4D-A6C0-C67F4ADEF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38"/>
            <a:stretch/>
          </p:blipFill>
          <p:spPr>
            <a:xfrm>
              <a:off x="6485357" y="2684604"/>
              <a:ext cx="3814906" cy="14081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6FF02B-1E3F-CB4A-90C3-9DDC54B2E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21" t="-158" r="321" b="48855"/>
            <a:stretch/>
          </p:blipFill>
          <p:spPr>
            <a:xfrm>
              <a:off x="1969626" y="2678373"/>
              <a:ext cx="2357887" cy="1027392"/>
            </a:xfrm>
            <a:prstGeom prst="rect">
              <a:avLst/>
            </a:prstGeom>
          </p:spPr>
        </p:pic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6F6DB54A-FBFD-AE41-878A-7D9A1EC425F3}"/>
                </a:ext>
              </a:extLst>
            </p:cNvPr>
            <p:cNvSpPr/>
            <p:nvPr/>
          </p:nvSpPr>
          <p:spPr>
            <a:xfrm>
              <a:off x="4471329" y="2855776"/>
              <a:ext cx="1946506" cy="6725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ans" sz="2000" dirty="0">
                  <a:latin typeface="Arial" panose="020B0604020202020204" pitchFamily="34" charset="0"/>
                  <a:cs typeface="Arial" panose="020B0604020202020204" pitchFamily="34" charset="0"/>
                </a:rPr>
                <a:t>co-separation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7B96CFB-B117-8741-AB93-730FE14ECDBA}"/>
              </a:ext>
            </a:extLst>
          </p:cNvPr>
          <p:cNvSpPr txBox="1"/>
          <p:nvPr/>
        </p:nvSpPr>
        <p:spPr>
          <a:xfrm>
            <a:off x="1540042" y="1819726"/>
            <a:ext cx="9264316" cy="227307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D95AEA-B868-5E43-A3BF-E551E1E7EAD8}"/>
              </a:ext>
            </a:extLst>
          </p:cNvPr>
          <p:cNvSpPr txBox="1">
            <a:spLocks/>
          </p:cNvSpPr>
          <p:nvPr/>
        </p:nvSpPr>
        <p:spPr bwMode="auto">
          <a:xfrm>
            <a:off x="1019183" y="-195845"/>
            <a:ext cx="102256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Existing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approaches:</a:t>
            </a:r>
            <a:r>
              <a:rPr lang="zh-Hans" alt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Hans" sz="3600" b="1" kern="0" dirty="0">
                <a:solidFill>
                  <a:srgbClr val="000000"/>
                </a:solidFill>
                <a:latin typeface="Arial"/>
              </a:rPr>
              <a:t>Mix-and-Separate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1C358-5759-7F47-911F-46E5823002D3}"/>
              </a:ext>
            </a:extLst>
          </p:cNvPr>
          <p:cNvSpPr txBox="1"/>
          <p:nvPr/>
        </p:nvSpPr>
        <p:spPr>
          <a:xfrm>
            <a:off x="1165770" y="6039611"/>
            <a:ext cx="9885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Simpson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20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Huang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2015;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2017;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Ephrat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Owens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Zhao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Afouras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Zhao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2019;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Gao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r>
              <a:rPr lang="zh-Han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1600" i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6E9D7-DE37-5044-B7A2-56A5AA8B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84" y="3053111"/>
            <a:ext cx="1187954" cy="52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702F1-5050-144B-8732-5122E9BB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3" b="5923"/>
          <a:stretch/>
        </p:blipFill>
        <p:spPr>
          <a:xfrm>
            <a:off x="534556" y="3574078"/>
            <a:ext cx="1178734" cy="483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69144B-D3F2-5C4B-A673-DF8029902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56" y="2463107"/>
            <a:ext cx="1191844" cy="59000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558375-B323-0143-867E-360825B94DB5}"/>
              </a:ext>
            </a:extLst>
          </p:cNvPr>
          <p:cNvCxnSpPr>
            <a:stCxn id="8" idx="3"/>
            <a:endCxn id="2" idx="1"/>
          </p:cNvCxnSpPr>
          <p:nvPr/>
        </p:nvCxnSpPr>
        <p:spPr>
          <a:xfrm>
            <a:off x="1726400" y="2758109"/>
            <a:ext cx="404984" cy="55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0A8EFA-8232-3C4A-ADF8-CC6905851C63}"/>
              </a:ext>
            </a:extLst>
          </p:cNvPr>
          <p:cNvCxnSpPr>
            <a:stCxn id="7" idx="3"/>
            <a:endCxn id="2" idx="1"/>
          </p:cNvCxnSpPr>
          <p:nvPr/>
        </p:nvCxnSpPr>
        <p:spPr>
          <a:xfrm flipV="1">
            <a:off x="1713290" y="3313595"/>
            <a:ext cx="418094" cy="50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CDD900-2B85-DE4B-9A49-7C1A70AF2F43}"/>
              </a:ext>
            </a:extLst>
          </p:cNvPr>
          <p:cNvSpPr txBox="1"/>
          <p:nvPr/>
        </p:nvSpPr>
        <p:spPr>
          <a:xfrm>
            <a:off x="605137" y="2148200"/>
            <a:ext cx="105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Audio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3A907-8EAB-2A4E-9F42-E90D1F29155D}"/>
              </a:ext>
            </a:extLst>
          </p:cNvPr>
          <p:cNvSpPr txBox="1"/>
          <p:nvPr/>
        </p:nvSpPr>
        <p:spPr>
          <a:xfrm>
            <a:off x="598582" y="3302460"/>
            <a:ext cx="105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Audio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38C8B-B303-A748-A815-16D147FF1CD6}"/>
              </a:ext>
            </a:extLst>
          </p:cNvPr>
          <p:cNvSpPr txBox="1"/>
          <p:nvPr/>
        </p:nvSpPr>
        <p:spPr>
          <a:xfrm>
            <a:off x="1971574" y="2626859"/>
            <a:ext cx="150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Mixed audio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18CEE8-6DC5-E244-BF81-22E5B4B42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3" b="5923"/>
          <a:stretch/>
        </p:blipFill>
        <p:spPr>
          <a:xfrm>
            <a:off x="3724322" y="3509442"/>
            <a:ext cx="1178734" cy="483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654642-5A14-6346-B926-EC3BC8643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225" y="2531803"/>
            <a:ext cx="1191844" cy="5900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A61C8B-A7FC-9E44-9633-1BE16BA87EC6}"/>
              </a:ext>
            </a:extLst>
          </p:cNvPr>
          <p:cNvCxnSpPr>
            <a:stCxn id="2" idx="3"/>
            <a:endCxn id="16" idx="1"/>
          </p:cNvCxnSpPr>
          <p:nvPr/>
        </p:nvCxnSpPr>
        <p:spPr>
          <a:xfrm flipV="1">
            <a:off x="3319338" y="2826805"/>
            <a:ext cx="457887" cy="48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264107-9C52-0E42-89B1-34FB8212287E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319338" y="3313595"/>
            <a:ext cx="418094" cy="50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0542D6-E804-A345-9D4F-2F410DFDB533}"/>
              </a:ext>
            </a:extLst>
          </p:cNvPr>
          <p:cNvSpPr txBox="1"/>
          <p:nvPr/>
        </p:nvSpPr>
        <p:spPr>
          <a:xfrm>
            <a:off x="1326185" y="1130313"/>
            <a:ext cx="300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o-O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nly methods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D7E3D1-A000-2B4F-B37D-D0B85FB056E7}"/>
              </a:ext>
            </a:extLst>
          </p:cNvPr>
          <p:cNvGrpSpPr/>
          <p:nvPr/>
        </p:nvGrpSpPr>
        <p:grpSpPr>
          <a:xfrm>
            <a:off x="6060547" y="2022258"/>
            <a:ext cx="2205479" cy="1207060"/>
            <a:chOff x="6060547" y="2022258"/>
            <a:chExt cx="2205479" cy="12070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AF4ADF-C688-E644-A540-40427F93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0154" y="2065968"/>
              <a:ext cx="2003181" cy="1121781"/>
            </a:xfrm>
            <a:prstGeom prst="rect">
              <a:avLst/>
            </a:prstGeom>
          </p:spPr>
        </p:pic>
        <p:pic>
          <p:nvPicPr>
            <p:cNvPr id="30" name="Picture 2" descr="https://lh5.googleusercontent.com/NEve24Qe5e_xW8L5eeBo8lfUPVVp3e_eAxd36kQsNMxwApdz-Nm9etO_xlrKztEEa9w3Cue6crvUJJdh_4RDKRGDgvtGDudelaUiWZkXhs4bXNCAEZ8qHmVYJKq7WrJgzKYfOe3nTg1y">
              <a:extLst>
                <a:ext uri="{FF2B5EF4-FFF2-40B4-BE49-F238E27FC236}">
                  <a16:creationId xmlns:a16="http://schemas.microsoft.com/office/drawing/2014/main" id="{DA23AD38-F1A2-1E44-82B7-EE78BC3CC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154" y="2323212"/>
              <a:ext cx="635179" cy="59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184350D-A2D0-3C45-9297-1C70DEC6872C}"/>
                </a:ext>
              </a:extLst>
            </p:cNvPr>
            <p:cNvGrpSpPr/>
            <p:nvPr/>
          </p:nvGrpSpPr>
          <p:grpSpPr>
            <a:xfrm>
              <a:off x="6063632" y="2022258"/>
              <a:ext cx="2202394" cy="48816"/>
              <a:chOff x="3374126" y="1200613"/>
              <a:chExt cx="2202394" cy="488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D6A67AD-3E24-4C4D-A1BE-03F8F6B1A99A}"/>
                  </a:ext>
                </a:extLst>
              </p:cNvPr>
              <p:cNvSpPr/>
              <p:nvPr/>
            </p:nvSpPr>
            <p:spPr>
              <a:xfrm>
                <a:off x="3374126" y="1201654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0CE1827-AA9D-C34A-A33A-48DC46F9605B}"/>
                  </a:ext>
                </a:extLst>
              </p:cNvPr>
              <p:cNvSpPr/>
              <p:nvPr/>
            </p:nvSpPr>
            <p:spPr>
              <a:xfrm>
                <a:off x="3659682" y="12016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B321CE-2FCF-2044-82E7-5DDEAC9429C2}"/>
                  </a:ext>
                </a:extLst>
              </p:cNvPr>
              <p:cNvSpPr/>
              <p:nvPr/>
            </p:nvSpPr>
            <p:spPr>
              <a:xfrm>
                <a:off x="3945238" y="1201648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4C2D2C6-C8A1-8E42-9062-30E004E2DF52}"/>
                  </a:ext>
                </a:extLst>
              </p:cNvPr>
              <p:cNvSpPr/>
              <p:nvPr/>
            </p:nvSpPr>
            <p:spPr>
              <a:xfrm>
                <a:off x="4215765" y="1202672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40863E6-988F-6648-9DFB-33479E56C13B}"/>
                  </a:ext>
                </a:extLst>
              </p:cNvPr>
              <p:cNvSpPr/>
              <p:nvPr/>
            </p:nvSpPr>
            <p:spPr>
              <a:xfrm>
                <a:off x="4490654" y="1200613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54C59A-1998-7A4F-A72F-09B5EE6D64C2}"/>
                  </a:ext>
                </a:extLst>
              </p:cNvPr>
              <p:cNvSpPr/>
              <p:nvPr/>
            </p:nvSpPr>
            <p:spPr>
              <a:xfrm>
                <a:off x="4771848" y="12027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11C8BB-3F68-E441-A662-CCB06D41A1FE}"/>
                  </a:ext>
                </a:extLst>
              </p:cNvPr>
              <p:cNvSpPr/>
              <p:nvPr/>
            </p:nvSpPr>
            <p:spPr>
              <a:xfrm>
                <a:off x="5035466" y="1202672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546D4F5-E6EA-024C-9761-708A2685F542}"/>
                  </a:ext>
                </a:extLst>
              </p:cNvPr>
              <p:cNvSpPr/>
              <p:nvPr/>
            </p:nvSpPr>
            <p:spPr>
              <a:xfrm>
                <a:off x="5305993" y="1200613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5D47403-A058-AF4D-B4D7-CCD67B8B6010}"/>
                </a:ext>
              </a:extLst>
            </p:cNvPr>
            <p:cNvGrpSpPr/>
            <p:nvPr/>
          </p:nvGrpSpPr>
          <p:grpSpPr>
            <a:xfrm>
              <a:off x="6060547" y="3180502"/>
              <a:ext cx="2202394" cy="48816"/>
              <a:chOff x="3374126" y="1200613"/>
              <a:chExt cx="2202394" cy="4881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57344E8-95EC-6D4E-9495-606495CD867B}"/>
                  </a:ext>
                </a:extLst>
              </p:cNvPr>
              <p:cNvSpPr/>
              <p:nvPr/>
            </p:nvSpPr>
            <p:spPr>
              <a:xfrm>
                <a:off x="3374126" y="1201654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A5C236-1C5E-B445-A93E-E5B789183C22}"/>
                  </a:ext>
                </a:extLst>
              </p:cNvPr>
              <p:cNvSpPr/>
              <p:nvPr/>
            </p:nvSpPr>
            <p:spPr>
              <a:xfrm>
                <a:off x="3659682" y="12016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BE59715-239D-DD4A-83A7-D9BBD13F94C7}"/>
                  </a:ext>
                </a:extLst>
              </p:cNvPr>
              <p:cNvSpPr/>
              <p:nvPr/>
            </p:nvSpPr>
            <p:spPr>
              <a:xfrm>
                <a:off x="3945238" y="1201648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25F3004-A694-A343-84FC-88A8D254C856}"/>
                  </a:ext>
                </a:extLst>
              </p:cNvPr>
              <p:cNvSpPr/>
              <p:nvPr/>
            </p:nvSpPr>
            <p:spPr>
              <a:xfrm>
                <a:off x="4215765" y="1202672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5FEA37A-322F-0D48-AD66-2FFFB81537CB}"/>
                  </a:ext>
                </a:extLst>
              </p:cNvPr>
              <p:cNvSpPr/>
              <p:nvPr/>
            </p:nvSpPr>
            <p:spPr>
              <a:xfrm>
                <a:off x="4490654" y="1200613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BC25130-AA60-8C4A-9514-0875BFE7767B}"/>
                  </a:ext>
                </a:extLst>
              </p:cNvPr>
              <p:cNvSpPr/>
              <p:nvPr/>
            </p:nvSpPr>
            <p:spPr>
              <a:xfrm>
                <a:off x="4771848" y="12027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43FC3A-B1D8-9246-925A-D91C73F6DCD4}"/>
                  </a:ext>
                </a:extLst>
              </p:cNvPr>
              <p:cNvSpPr/>
              <p:nvPr/>
            </p:nvSpPr>
            <p:spPr>
              <a:xfrm>
                <a:off x="5035466" y="1202672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D3D24EB-E845-AA42-9042-034E3CEFBD0A}"/>
                  </a:ext>
                </a:extLst>
              </p:cNvPr>
              <p:cNvSpPr/>
              <p:nvPr/>
            </p:nvSpPr>
            <p:spPr>
              <a:xfrm>
                <a:off x="5305993" y="1200613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86E65F-6C9E-E640-A349-52B7A0B00C54}"/>
              </a:ext>
            </a:extLst>
          </p:cNvPr>
          <p:cNvGrpSpPr/>
          <p:nvPr/>
        </p:nvGrpSpPr>
        <p:grpSpPr>
          <a:xfrm>
            <a:off x="6060546" y="3403999"/>
            <a:ext cx="2202394" cy="1217406"/>
            <a:chOff x="6060546" y="3403999"/>
            <a:chExt cx="2202394" cy="12174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8318172-653B-3543-82C5-D72C4F85E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0154" y="3467709"/>
              <a:ext cx="2003181" cy="113232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3985F4-EED7-7A48-9F01-40E7A67DEB19}"/>
                </a:ext>
              </a:extLst>
            </p:cNvPr>
            <p:cNvGrpSpPr/>
            <p:nvPr/>
          </p:nvGrpSpPr>
          <p:grpSpPr>
            <a:xfrm>
              <a:off x="6060546" y="3403999"/>
              <a:ext cx="2202394" cy="78193"/>
              <a:chOff x="3374126" y="1200613"/>
              <a:chExt cx="2202394" cy="78193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13C4800-CBC5-904F-84DC-1FEAC67F8A72}"/>
                  </a:ext>
                </a:extLst>
              </p:cNvPr>
              <p:cNvSpPr/>
              <p:nvPr/>
            </p:nvSpPr>
            <p:spPr>
              <a:xfrm>
                <a:off x="3374126" y="1201654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8CB986A-7F0C-A041-A17D-3E131B1F0CED}"/>
                  </a:ext>
                </a:extLst>
              </p:cNvPr>
              <p:cNvSpPr/>
              <p:nvPr/>
            </p:nvSpPr>
            <p:spPr>
              <a:xfrm>
                <a:off x="3659682" y="12016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41E3C0-C429-A748-A0DA-AA5306C381DE}"/>
                  </a:ext>
                </a:extLst>
              </p:cNvPr>
              <p:cNvSpPr/>
              <p:nvPr/>
            </p:nvSpPr>
            <p:spPr>
              <a:xfrm>
                <a:off x="3945238" y="1201648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D77E896-BA02-FA4B-A1DF-9067FFC3886B}"/>
                  </a:ext>
                </a:extLst>
              </p:cNvPr>
              <p:cNvSpPr/>
              <p:nvPr/>
            </p:nvSpPr>
            <p:spPr>
              <a:xfrm>
                <a:off x="4215765" y="1202672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02DD2FD-405A-294A-86D0-57D504BE8003}"/>
                  </a:ext>
                </a:extLst>
              </p:cNvPr>
              <p:cNvSpPr/>
              <p:nvPr/>
            </p:nvSpPr>
            <p:spPr>
              <a:xfrm>
                <a:off x="4490654" y="1200613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F2884A2-83EA-5A40-8DF0-C94909227D63}"/>
                  </a:ext>
                </a:extLst>
              </p:cNvPr>
              <p:cNvSpPr/>
              <p:nvPr/>
            </p:nvSpPr>
            <p:spPr>
              <a:xfrm>
                <a:off x="4771848" y="12027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5228329-AB6F-354B-A44F-0893CBA9BDE4}"/>
                  </a:ext>
                </a:extLst>
              </p:cNvPr>
              <p:cNvSpPr/>
              <p:nvPr/>
            </p:nvSpPr>
            <p:spPr>
              <a:xfrm>
                <a:off x="5035466" y="1202672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7AD75A-0F87-1B4A-8A80-14761DF783A1}"/>
                  </a:ext>
                </a:extLst>
              </p:cNvPr>
              <p:cNvSpPr/>
              <p:nvPr/>
            </p:nvSpPr>
            <p:spPr>
              <a:xfrm>
                <a:off x="5305993" y="1200613"/>
                <a:ext cx="270527" cy="78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5C66CF-1E6F-3847-8C6A-7822C17602D4}"/>
                </a:ext>
              </a:extLst>
            </p:cNvPr>
            <p:cNvGrpSpPr/>
            <p:nvPr/>
          </p:nvGrpSpPr>
          <p:grpSpPr>
            <a:xfrm>
              <a:off x="6060546" y="4572589"/>
              <a:ext cx="2202394" cy="48816"/>
              <a:chOff x="3374126" y="1200613"/>
              <a:chExt cx="2202394" cy="4881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317B282-250E-9B4B-96B8-A28DB946FD73}"/>
                  </a:ext>
                </a:extLst>
              </p:cNvPr>
              <p:cNvSpPr/>
              <p:nvPr/>
            </p:nvSpPr>
            <p:spPr>
              <a:xfrm>
                <a:off x="3374126" y="1201654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3832F97-4A35-E34F-8294-DDCD52458A31}"/>
                  </a:ext>
                </a:extLst>
              </p:cNvPr>
              <p:cNvSpPr/>
              <p:nvPr/>
            </p:nvSpPr>
            <p:spPr>
              <a:xfrm>
                <a:off x="3659682" y="12016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3DCDFC-AAFD-5140-BA7B-2888B1485E0E}"/>
                  </a:ext>
                </a:extLst>
              </p:cNvPr>
              <p:cNvSpPr/>
              <p:nvPr/>
            </p:nvSpPr>
            <p:spPr>
              <a:xfrm>
                <a:off x="3945238" y="1201648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0C8A3D0-24B1-1148-9110-AC5991CE9346}"/>
                  </a:ext>
                </a:extLst>
              </p:cNvPr>
              <p:cNvSpPr/>
              <p:nvPr/>
            </p:nvSpPr>
            <p:spPr>
              <a:xfrm>
                <a:off x="4215765" y="1202672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7506FD9-F8EC-0242-A787-0EDA3A4E5F71}"/>
                  </a:ext>
                </a:extLst>
              </p:cNvPr>
              <p:cNvSpPr/>
              <p:nvPr/>
            </p:nvSpPr>
            <p:spPr>
              <a:xfrm>
                <a:off x="4490654" y="1200613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3FD4A9A-3E32-5646-8B48-FEA35DF6FDA0}"/>
                  </a:ext>
                </a:extLst>
              </p:cNvPr>
              <p:cNvSpPr/>
              <p:nvPr/>
            </p:nvSpPr>
            <p:spPr>
              <a:xfrm>
                <a:off x="4771848" y="1202754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2DC97C-549B-F44A-BA96-79422CBA32D8}"/>
                  </a:ext>
                </a:extLst>
              </p:cNvPr>
              <p:cNvSpPr/>
              <p:nvPr/>
            </p:nvSpPr>
            <p:spPr>
              <a:xfrm>
                <a:off x="5035466" y="1202672"/>
                <a:ext cx="270527" cy="466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E28EADD-BDCD-F240-925C-5C4C73F4AB8A}"/>
                  </a:ext>
                </a:extLst>
              </p:cNvPr>
              <p:cNvSpPr/>
              <p:nvPr/>
            </p:nvSpPr>
            <p:spPr>
              <a:xfrm>
                <a:off x="5305993" y="1200613"/>
                <a:ext cx="270527" cy="466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68" name="Picture 2" descr="https://lh5.googleusercontent.com/NEve24Qe5e_xW8L5eeBo8lfUPVVp3e_eAxd36kQsNMxwApdz-Nm9etO_xlrKztEEa9w3Cue6crvUJJdh_4RDKRGDgvtGDudelaUiWZkXhs4bXNCAEZ8qHmVYJKq7WrJgzKYfOe3nTg1y">
              <a:extLst>
                <a:ext uri="{FF2B5EF4-FFF2-40B4-BE49-F238E27FC236}">
                  <a16:creationId xmlns:a16="http://schemas.microsoft.com/office/drawing/2014/main" id="{94BB69C1-C586-7447-9A22-A3D2E1EF1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570" y="3736062"/>
              <a:ext cx="635179" cy="59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DBE48E4E-6EAC-DF4A-B3F7-D6A74973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999" y="3053111"/>
            <a:ext cx="1187954" cy="520967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CF2C0A0-F038-5F4D-9AF3-E4E7D31AEBDD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209488" y="2564393"/>
            <a:ext cx="502511" cy="749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C0365C5-1D00-C842-B31A-294D1D3BFE65}"/>
              </a:ext>
            </a:extLst>
          </p:cNvPr>
          <p:cNvCxnSpPr>
            <a:cxnSpLocks/>
            <a:stCxn id="49" idx="3"/>
            <a:endCxn id="69" idx="1"/>
          </p:cNvCxnSpPr>
          <p:nvPr/>
        </p:nvCxnSpPr>
        <p:spPr>
          <a:xfrm flipV="1">
            <a:off x="8163335" y="3313595"/>
            <a:ext cx="548664" cy="720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660EC64-7B8B-9B4F-9F02-556A7F7A79CC}"/>
              </a:ext>
            </a:extLst>
          </p:cNvPr>
          <p:cNvSpPr txBox="1"/>
          <p:nvPr/>
        </p:nvSpPr>
        <p:spPr>
          <a:xfrm>
            <a:off x="8552189" y="2626859"/>
            <a:ext cx="150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Mixed audio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337F9FA-5626-2A44-92DB-9C5C03F34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3" b="5923"/>
          <a:stretch/>
        </p:blipFill>
        <p:spPr>
          <a:xfrm>
            <a:off x="10304937" y="3509442"/>
            <a:ext cx="1178734" cy="48317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F6FC061-FD6A-F447-A444-85B0361DB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840" y="2531803"/>
            <a:ext cx="1191844" cy="590004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C26FAAC-5ED9-EC46-A136-F94CC22470B8}"/>
              </a:ext>
            </a:extLst>
          </p:cNvPr>
          <p:cNvCxnSpPr>
            <a:cxnSpLocks/>
            <a:stCxn id="69" idx="3"/>
            <a:endCxn id="74" idx="1"/>
          </p:cNvCxnSpPr>
          <p:nvPr/>
        </p:nvCxnSpPr>
        <p:spPr>
          <a:xfrm flipV="1">
            <a:off x="9899953" y="2826805"/>
            <a:ext cx="457887" cy="48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9AD527D-BFCD-844E-9D1D-592E0925EF76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9899953" y="3313595"/>
            <a:ext cx="418094" cy="50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7A4299F-0CBF-C742-8E43-7AC0D8768AB5}"/>
              </a:ext>
            </a:extLst>
          </p:cNvPr>
          <p:cNvSpPr txBox="1"/>
          <p:nvPr/>
        </p:nvSpPr>
        <p:spPr>
          <a:xfrm rot="16200000">
            <a:off x="5360275" y="2434953"/>
            <a:ext cx="105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Video 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61AF4A-082E-DE44-A3E0-82060CA12BB9}"/>
              </a:ext>
            </a:extLst>
          </p:cNvPr>
          <p:cNvSpPr txBox="1"/>
          <p:nvPr/>
        </p:nvSpPr>
        <p:spPr>
          <a:xfrm rot="16200000">
            <a:off x="5398282" y="3836969"/>
            <a:ext cx="105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Video 2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0A5F2A-E95A-334E-A0E1-B97BB6B53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763" y="1753970"/>
            <a:ext cx="1086495" cy="60843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D20A05F-15E7-C64C-82F6-890FDE1DB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334" y="4174543"/>
            <a:ext cx="1086495" cy="614154"/>
          </a:xfrm>
          <a:prstGeom prst="rect">
            <a:avLst/>
          </a:prstGeom>
        </p:spPr>
      </p:pic>
      <p:sp>
        <p:nvSpPr>
          <p:cNvPr id="90" name="Notched Right Arrow 89">
            <a:extLst>
              <a:ext uri="{FF2B5EF4-FFF2-40B4-BE49-F238E27FC236}">
                <a16:creationId xmlns:a16="http://schemas.microsoft.com/office/drawing/2014/main" id="{DFD78C07-8000-164A-B6DB-7A30CBFC7BBB}"/>
              </a:ext>
            </a:extLst>
          </p:cNvPr>
          <p:cNvSpPr/>
          <p:nvPr/>
        </p:nvSpPr>
        <p:spPr>
          <a:xfrm rot="19680128">
            <a:off x="9910171" y="3904435"/>
            <a:ext cx="384314" cy="18945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Notched Right Arrow 90">
            <a:extLst>
              <a:ext uri="{FF2B5EF4-FFF2-40B4-BE49-F238E27FC236}">
                <a16:creationId xmlns:a16="http://schemas.microsoft.com/office/drawing/2014/main" id="{943FCC5A-BCBF-FC41-8337-3B7C7F90C697}"/>
              </a:ext>
            </a:extLst>
          </p:cNvPr>
          <p:cNvSpPr/>
          <p:nvPr/>
        </p:nvSpPr>
        <p:spPr>
          <a:xfrm rot="2260462">
            <a:off x="9936738" y="2504260"/>
            <a:ext cx="384314" cy="18945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ACC6D1-F774-6C44-959A-9209BAC51B4A}"/>
              </a:ext>
            </a:extLst>
          </p:cNvPr>
          <p:cNvSpPr txBox="1"/>
          <p:nvPr/>
        </p:nvSpPr>
        <p:spPr>
          <a:xfrm>
            <a:off x="1019183" y="4731685"/>
            <a:ext cx="10735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Require a large number of single-source training audio/video clips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Assume that the sources in a audio/video recording are independent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16D6BA-D80F-DA43-87D5-55A889F3E3EE}"/>
              </a:ext>
            </a:extLst>
          </p:cNvPr>
          <p:cNvSpPr txBox="1"/>
          <p:nvPr/>
        </p:nvSpPr>
        <p:spPr>
          <a:xfrm>
            <a:off x="6844154" y="1083246"/>
            <a:ext cx="342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</a:t>
            </a:r>
            <a:r>
              <a:rPr lang="en-US" altLang="zh-Hans" sz="2400" dirty="0">
                <a:latin typeface="Arial" panose="020B0604020202020204" pitchFamily="34" charset="0"/>
                <a:cs typeface="Arial" panose="020B0604020202020204" pitchFamily="34" charset="0"/>
              </a:rPr>
              <a:t>o-Visual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methods</a:t>
            </a:r>
          </a:p>
        </p:txBody>
      </p:sp>
    </p:spTree>
    <p:extLst>
      <p:ext uri="{BB962C8B-B14F-4D97-AF65-F5344CB8AC3E}">
        <p14:creationId xmlns:p14="http://schemas.microsoft.com/office/powerpoint/2010/main" val="36783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7" grpId="0"/>
      <p:bldP spid="72" grpId="0"/>
      <p:bldP spid="81" grpId="0"/>
      <p:bldP spid="82" grpId="0"/>
      <p:bldP spid="90" grpId="0" animBg="1"/>
      <p:bldP spid="91" grpId="0" animBg="1"/>
      <p:bldP spid="92" grpId="0"/>
      <p:bldP spid="7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2|0.3|0.2|0.2|0.2|0.2|0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13139</TotalTime>
  <Words>1068</Words>
  <Application>Microsoft Macintosh PowerPoint</Application>
  <PresentationFormat>Widescreen</PresentationFormat>
  <Paragraphs>244</Paragraphs>
  <Slides>35</Slides>
  <Notes>34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CambriaMath</vt:lpstr>
      <vt:lpstr>等线</vt:lpstr>
      <vt:lpstr>等线 Light</vt:lpstr>
      <vt:lpstr>Arial</vt:lpstr>
      <vt:lpstr>Calibri</vt:lpstr>
      <vt:lpstr>Calibri Light</vt:lpstr>
      <vt:lpstr>Courier New</vt:lpstr>
      <vt:lpstr>Office Theme</vt:lpstr>
      <vt:lpstr>Learning to See and Hear  with Unlabeled Video</vt:lpstr>
      <vt:lpstr>Visual recognition: significant recent progress</vt:lpstr>
      <vt:lpstr>How do recognition systems typically learn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effects in audio</vt:lpstr>
      <vt:lpstr>PowerPoint Presentation</vt:lpstr>
      <vt:lpstr>Our idea: 2.5D visual sound</vt:lpstr>
      <vt:lpstr>Why infer binaural sound?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Hallucination from Static Images for Action Recognition</dc:title>
  <dc:creator>Ruohan Gao</dc:creator>
  <cp:lastModifiedBy>Ruohan Gao</cp:lastModifiedBy>
  <cp:revision>551</cp:revision>
  <cp:lastPrinted>2019-06-23T17:54:04Z</cp:lastPrinted>
  <dcterms:created xsi:type="dcterms:W3CDTF">2018-04-16T13:12:52Z</dcterms:created>
  <dcterms:modified xsi:type="dcterms:W3CDTF">2019-06-23T17:54:27Z</dcterms:modified>
</cp:coreProperties>
</file>