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4058" r:id="rId2"/>
  </p:sldMasterIdLst>
  <p:notesMasterIdLst>
    <p:notesMasterId r:id="rId53"/>
  </p:notesMasterIdLst>
  <p:sldIdLst>
    <p:sldId id="648" r:id="rId3"/>
    <p:sldId id="657" r:id="rId4"/>
    <p:sldId id="651" r:id="rId5"/>
    <p:sldId id="623" r:id="rId6"/>
    <p:sldId id="585" r:id="rId7"/>
    <p:sldId id="587" r:id="rId8"/>
    <p:sldId id="609" r:id="rId9"/>
    <p:sldId id="610" r:id="rId10"/>
    <p:sldId id="586" r:id="rId11"/>
    <p:sldId id="611" r:id="rId12"/>
    <p:sldId id="653" r:id="rId13"/>
    <p:sldId id="511" r:id="rId14"/>
    <p:sldId id="612" r:id="rId15"/>
    <p:sldId id="624" r:id="rId16"/>
    <p:sldId id="392" r:id="rId17"/>
    <p:sldId id="589" r:id="rId18"/>
    <p:sldId id="590" r:id="rId19"/>
    <p:sldId id="613" r:id="rId20"/>
    <p:sldId id="615" r:id="rId21"/>
    <p:sldId id="617" r:id="rId22"/>
    <p:sldId id="618" r:id="rId23"/>
    <p:sldId id="619" r:id="rId24"/>
    <p:sldId id="591" r:id="rId25"/>
    <p:sldId id="579" r:id="rId26"/>
    <p:sldId id="655" r:id="rId27"/>
    <p:sldId id="594" r:id="rId28"/>
    <p:sldId id="595" r:id="rId29"/>
    <p:sldId id="596" r:id="rId30"/>
    <p:sldId id="597" r:id="rId31"/>
    <p:sldId id="607" r:id="rId32"/>
    <p:sldId id="562" r:id="rId33"/>
    <p:sldId id="629" r:id="rId34"/>
    <p:sldId id="627" r:id="rId35"/>
    <p:sldId id="257" r:id="rId36"/>
    <p:sldId id="630" r:id="rId37"/>
    <p:sldId id="631" r:id="rId38"/>
    <p:sldId id="633" r:id="rId39"/>
    <p:sldId id="636" r:id="rId40"/>
    <p:sldId id="274" r:id="rId41"/>
    <p:sldId id="268" r:id="rId42"/>
    <p:sldId id="637" r:id="rId43"/>
    <p:sldId id="638" r:id="rId44"/>
    <p:sldId id="639" r:id="rId45"/>
    <p:sldId id="640" r:id="rId46"/>
    <p:sldId id="641" r:id="rId47"/>
    <p:sldId id="642" r:id="rId48"/>
    <p:sldId id="644" r:id="rId49"/>
    <p:sldId id="656" r:id="rId50"/>
    <p:sldId id="658" r:id="rId51"/>
    <p:sldId id="64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9BC17D-53F8-2845-997E-CA00A4F13332}">
          <p14:sldIdLst>
            <p14:sldId id="648"/>
            <p14:sldId id="657"/>
            <p14:sldId id="651"/>
            <p14:sldId id="623"/>
            <p14:sldId id="585"/>
            <p14:sldId id="587"/>
            <p14:sldId id="609"/>
            <p14:sldId id="610"/>
            <p14:sldId id="586"/>
            <p14:sldId id="611"/>
            <p14:sldId id="653"/>
            <p14:sldId id="511"/>
            <p14:sldId id="612"/>
            <p14:sldId id="624"/>
            <p14:sldId id="392"/>
            <p14:sldId id="589"/>
            <p14:sldId id="590"/>
            <p14:sldId id="613"/>
            <p14:sldId id="615"/>
          </p14:sldIdLst>
        </p14:section>
        <p14:section name="generalization" id="{6AA9E188-1C6F-254D-9C40-4377EADAB18E}">
          <p14:sldIdLst>
            <p14:sldId id="617"/>
            <p14:sldId id="618"/>
            <p14:sldId id="619"/>
            <p14:sldId id="591"/>
            <p14:sldId id="579"/>
            <p14:sldId id="655"/>
            <p14:sldId id="594"/>
            <p14:sldId id="595"/>
            <p14:sldId id="596"/>
            <p14:sldId id="597"/>
            <p14:sldId id="607"/>
          </p14:sldIdLst>
        </p14:section>
        <p14:section name="Gans" id="{F59B863B-D4CB-514B-8C79-60D5FA98AEDA}">
          <p14:sldIdLst>
            <p14:sldId id="562"/>
            <p14:sldId id="629"/>
            <p14:sldId id="627"/>
            <p14:sldId id="257"/>
            <p14:sldId id="630"/>
            <p14:sldId id="631"/>
            <p14:sldId id="633"/>
            <p14:sldId id="636"/>
            <p14:sldId id="274"/>
            <p14:sldId id="268"/>
            <p14:sldId id="637"/>
          </p14:sldIdLst>
        </p14:section>
        <p14:section name="Embeddings" id="{2449740B-DD09-2D46-A5CD-6850FDF84A25}">
          <p14:sldIdLst>
            <p14:sldId id="638"/>
            <p14:sldId id="639"/>
            <p14:sldId id="640"/>
            <p14:sldId id="641"/>
            <p14:sldId id="642"/>
            <p14:sldId id="644"/>
            <p14:sldId id="656"/>
            <p14:sldId id="658"/>
            <p14:sldId id="6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ngyu Ma" initials="T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FFEA98"/>
    <a:srgbClr val="FF9300"/>
    <a:srgbClr val="9A44DC"/>
    <a:srgbClr val="FF2600"/>
    <a:srgbClr val="582AA0"/>
    <a:srgbClr val="1E4055"/>
    <a:srgbClr val="272727"/>
    <a:srgbClr val="B14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46871"/>
  </p:normalViewPr>
  <p:slideViewPr>
    <p:cSldViewPr snapToGrid="0">
      <p:cViewPr varScale="1">
        <p:scale>
          <a:sx n="53" d="100"/>
          <a:sy n="53" d="100"/>
        </p:scale>
        <p:origin x="2760" y="176"/>
      </p:cViewPr>
      <p:guideLst>
        <p:guide orient="horz" pos="319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7" Type="http://schemas.openxmlformats.org/officeDocument/2006/relationships/slide" Target="slides/slide31.xml"/><Relationship Id="rId2" Type="http://schemas.openxmlformats.org/officeDocument/2006/relationships/slide" Target="slides/slide24.xml"/><Relationship Id="rId1" Type="http://schemas.openxmlformats.org/officeDocument/2006/relationships/slide" Target="slides/slide1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4" Type="http://schemas.openxmlformats.org/officeDocument/2006/relationships/slide" Target="slides/slide2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03:19:49.79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1848 6052 13568,'-4'0'6079,"12"2"-4767,5-2-1664,-6 3 1344,1 2-864,6-5-1280,-8 0 928,2 0-7743,-4-8 6207,-8-10-5536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03:21:58.791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25783 7905 2816,'-4'0'1248,"4"0"-992,0 0-320,0 0 1664,0 0-1280,0 0 1888,0 0-1696,0 0 1568,0 0-1536,0 0 1216,0 0-1312,0 0 768,0 0-896,0 0 192,0 0-384,0 0 479,4 3-479,-4-3 768,4 3-704,-4-3 832,0 0-768,0 0 480,2 2-544,-2-2 96,3 3-224,0-3-128,1 4 64,2-4 96,-1 3-96,6-6 0,0 3 32,8-9-128,-1 3 64,4-8 128,-1 4-96,4-7 288,3 6-224,0-9 512,-2 5-448,6-8-64,-4 6 0,-1-15 96,-2 7-128,-1-15 288,1 8-256,3-15 416,-4 7-352,4-18 288,-4 9-320,-1-17-224,-6 11 128,-4-20 224,-4 12-160,-6-17 64,-3 8-96,-9-23-32,2 12 32,-8-21-32,6 14 0,-9-12 0,6 12 0,-10-11 64,1 18-32,-10-7-32,-3 9 32,0 7-32,0 5 0,0-2 0,-3 7 0,0 2 64,0 5-32,5 4-32,-1 3 32,6 10-128,2 5 64,5 4-64,0 4 64,-2-1 32,12 2 0,-6 3 64,6 6-32,-2-4-96,6 10 32,-3-1 32,5 3 0,-2 0 64,3 3-32,-4 1-32,7 5 32,-1 0-32,1 0 0,-4 3 64,4-1-32,0 4 352,0 3-320,0 0 0,0-1-32,0 4 32,0 5-32,0 9 160,0 14-160,-3-2 96,3 0-96,-4 5-96,8-3 32,-4 1 32,0-5 0,0-7 160,0-5-128,0-7-1600,0-3 1216,-4-8-3104,2 1 2656,-5-16-1344,7-1 1537,-2-15-1,2-1 416,-4-18 224,4 3-32,0-3 1343,6 6-1023,1-1 1824,2 12-1632,3-3 1216,1 8-1280,11-5 928,5 7-1024,10-6 704,1 9-768,5-3 0,-1 5-192,3 1-64,-8 5 0,-5 1 128,-4 2-128,-4-2 0,-5 5 0,-10-3-3008,2 6 2336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03:22:15.448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25689 11878 5120,'0'15'2304,"-3"-11"-1824,9 3-608,-3-1 2432,0 2-1856,7-2 928,-1-1-992,3-2 1120,0-6 288,0 2-1280,1-3 671,2-2-863,1 0 160,2-2-352,7-3 288,3-7-320,2-2 768,8-9-672,-2-6 288,4-5-352,-6-6-64,7-3-32,-5-5 128,0-9-128,2-10 0,-2-11 0,2-6-128,-2-4 64,-1-13 192,-5 4-128,-8 2 192,-4 2-192,-9 2 0,-3-6 0,-6 5-32,-6 3 0,-3-3 64,-3-1-32,-3-7-96,-6 5 32,-1 8 128,0 4-96,-2 9-160,-4 3 128,0 11 192,0 1-160,1 10 128,-2 4-96,1 5-192,4 2 128,3 4 96,0 8-64,2 3 0,0 7 32,1 0 224,0 9-192,2 4 64,1 4-96,3 2-192,-2 6 128,6 2 0,2 4 32,-1 3 160,2 4-128,-2 2 0,1 3 0,0 8 128,-1 1-128,1 6 192,1-2-192,2 3 192,-4-2-192,1 0 96,-1 1-96,2 2 160,-1 0-160,-1-7-96,2-4 64,-2-10-1248,4-5 960,1-11-2208,2-6 1888,2-6-1951,1-7 1919,0-13-960,4-6 1184,-1-2 224,3-12 128,0 8 1312,4 2-992,-2 10 1984,5 2-1697,5 6 897,0 0-1024,5 3 896,8 2-960,2 7 896,4 2-960,0 1 608,7 2-672,1 0-128,3 3-32,-6-2-64,-5-2 0,-3-1 0,-6 1 0,-10 3-3136,-5-1 2464,-1 1-12863,-20 4 10495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03:19:49.79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1848 6052 13568,'-4'0'6079,"12"2"-4767,5-2-1664,-6 3 1344,1 2-864,6-5-1280,-8 0 928,2 0-7743,-4-8 6207,-8-10-5536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1T03:16:30.68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25783 7905 2816,'-4'0'1248,"4"0"-992,0 0-320,0 0 1664,0 0-1280,0 0 1888,0 0-1696,0 0 1568,0 0-1536,0 0 1216,0 0-1312,0 0 768,0 0-896,0 0 192,0 0-384,0 0 479,4 3-479,-4-3 768,4 3-704,-4-3 832,0 0-768,0 0 480,2 2-544,-2-2 96,3 3-224,0-3-128,1 4 64,2-4 96,-1 3-96,6-6 0,0 3 32,8-9-128,-1 3 64,4-8 128,-1 4-96,4-7 288,3 6-224,0-9 512,-2 5-448,6-8-64,-4 6 0,-2-15 96,0 7-128,-2-15 288,0 8-256,5-15 416,-6 7-352,6-18 288,-6 9-320,0-16-224,-5 9 128,-6-19 224,-2 12-160,-7-17 64,-3 8-96,-9-23-32,2 12 32,-8-21-32,6 14 0,-9-12 0,5 12 0,-8-11 64,0 18-32,-10-7-32,-3 9 32,-1 7-32,2 5 0,-1-2 0,-3 7 0,0 2 64,0 5-32,5 4-32,-1 3 32,6 10-128,2 5 64,5 4-64,0 4 64,-2-1 32,12 2 0,-6 3 64,6 6-32,-2-4-96,6 10 32,-3-1 32,5 3 0,-2 0 64,3 3-32,-4 1-32,7 5 32,-1 0-32,1 0 0,-4 3 64,4-1-32,0 4 352,0 3-320,0 0 0,0-1-32,0 4 32,0 5-32,0 9 160,0 14-160,-3-2 96,3 0-96,-4 5-96,8-3 32,-4 1 32,0-5 0,0-7 160,0-5-128,0-7-1600,0-3 1216,-4-8-3104,2 1 2656,-5-16-1344,7-1 1537,-2-15-1,2-1 416,-4-18 224,4 3-32,0-3 1343,6 7-1023,1-3 1824,2 13-1632,3-3 1216,1 8-1280,11-5 928,5 7-1024,10-6 704,1 9-768,5-3 0,-1 5-192,3 1-64,-8 5 0,-5 1 128,-4 2-128,-5-2 0,-3 5 0,-11-3-3008,1 6 2336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1T03:16:30.68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25689 11878 5120,'0'15'2304,"-3"-11"-1824,9 3-608,-3-1 2432,0 2-1856,7-2 928,-1-1-992,3-2 1120,0-6 288,0 2-1280,1-3 671,2-2-863,1 0 160,2-2-352,6-3 288,5-7-320,0-2 768,9-9-672,-1-6 288,3-5-352,-6-6-64,6-3-32,-4-5 128,0-9-128,2-10 0,-2-11 0,2-6-128,-2-4 64,-1-13 192,-5 4-128,-8 2 192,-4 2-192,-9 2 0,-3-6 0,-6 5-32,-6 3 0,-3-3 64,-3-1-32,-3-7-96,-6 5 32,-1 8 128,0 4-96,-2 9-160,-4 3 128,0 11 192,0 1-160,1 10 128,-1 4-96,-1 5-192,6 2 128,2 4 96,-1 8-64,4 3 0,-1 7 32,1 0 224,-1 9-192,4 4 64,0 4-96,2 2-192,0 6 128,5 2 0,2 4 32,-1 3 160,2 4-128,-3 2 0,2 3 0,1 8 128,-2 1-128,1 6 192,1-2-192,2 3 192,-4-2-192,1 0 96,-1 1-96,1 2 160,1 0-160,-2-7-96,2-4 64,-2-10-1248,4-5 960,0-11-2208,3-6 1888,3-6-1951,0-7 1919,0-13-960,4-6 1184,-1-2 224,2-12 128,2 8 1312,2 2-992,0 10 1984,4 2-1697,5 6 897,0 0-1024,5 3 896,8 2-960,2 7 896,4 2-960,-1 1 608,8 2-672,2 0-128,2 3-32,-6-2-64,-6-2 0,-2-1 0,-6 1 0,-10 3-3136,-5-1 2464,-1 1-12863,-20 4 10495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0T03:19:49.79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1848 6052 13568,'-4'0'6079,"12"2"-4767,5-2-1664,-6 3 1344,1 2-864,6-5-1280,-8 0 928,2 0-7743,-4-8 6207,-8-10-5536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1T03:16:30.68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25783 7905 2816,'-4'0'1248,"4"0"-992,0 0-320,0 0 1664,0 0-1280,0 0 1888,0 0-1696,0 0 1568,0 0-1536,0 0 1216,0 0-1312,0 0 768,0 0-896,0 0 192,0 0-384,0 0 479,4 3-479,-4-3 768,4 3-704,-4-3 832,0 0-768,0 0 480,2 2-544,-2-2 96,3 3-224,0-3-128,1 4 64,2-4 96,-1 3-96,6-6 0,0 3 32,8-9-128,-1 3 64,4-8 128,-1 4-96,4-7 288,3 6-224,0-9 512,-2 5-448,6-8-64,-4 6 0,-2-15 96,0 7-128,-2-15 288,0 8-256,5-15 416,-6 7-352,6-18 288,-6 9-320,0-16-224,-5 9 128,-6-19 224,-2 12-160,-7-17 64,-3 8-96,-9-23-32,2 12 32,-8-21-32,6 14 0,-9-12 0,5 12 0,-8-11 64,0 18-32,-10-7-32,-3 9 32,-1 7-32,2 5 0,-1-2 0,-3 7 0,0 2 64,0 5-32,5 4-32,-1 3 32,6 10-128,2 5 64,5 4-64,0 4 64,-2-1 32,12 2 0,-6 3 64,6 6-32,-2-4-96,6 10 32,-3-1 32,5 3 0,-2 0 64,3 3-32,-4 1-32,7 5 32,-1 0-32,1 0 0,-4 3 64,4-1-32,0 4 352,0 3-320,0 0 0,0-1-32,0 4 32,0 5-32,0 9 160,0 14-160,-3-2 96,3 0-96,-4 5-96,8-3 32,-4 1 32,0-5 0,0-7 160,0-5-128,0-7-1600,0-3 1216,-4-8-3104,2 1 2656,-5-16-1344,7-1 1537,-2-15-1,2-1 416,-4-18 224,4 3-32,0-3 1343,6 7-1023,1-3 1824,2 13-1632,3-3 1216,1 8-1280,11-5 928,5 7-1024,10-6 704,1 9-768,5-3 0,-1 5-192,3 1-64,-8 5 0,-5 1 128,-4 2-128,-5-2 0,-3 5 0,-11-3-3008,1 6 2336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1T03:16:30.680"/>
    </inkml:context>
    <inkml:brush xml:id="br0">
      <inkml:brushProperty name="width" value="0.125" units="cm"/>
      <inkml:brushProperty name="height" value="0.25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25689 11878 5120,'0'15'2304,"-3"-11"-1824,9 3-608,-3-1 2432,0 2-1856,7-2 928,-1-1-992,3-2 1120,0-6 288,0 2-1280,1-3 671,2-2-863,1 0 160,2-2-352,6-3 288,5-7-320,0-2 768,9-9-672,-1-6 288,3-5-352,-6-6-64,6-3-32,-4-5 128,0-9-128,2-10 0,-2-11 0,2-6-128,-2-4 64,-1-13 192,-5 4-128,-8 2 192,-4 2-192,-9 2 0,-3-6 0,-6 5-32,-6 3 0,-3-3 64,-3-1-32,-3-7-96,-6 5 32,-1 8 128,0 4-96,-2 9-160,-4 3 128,0 11 192,0 1-160,1 10 128,-1 4-96,-1 5-192,6 2 128,2 4 96,-1 8-64,4 3 0,-1 7 32,1 0 224,-1 9-192,4 4 64,0 4-96,2 2-192,0 6 128,5 2 0,2 4 32,-1 3 160,2 4-128,-3 2 0,2 3 0,1 8 128,-2 1-128,1 6 192,1-2-192,2 3 192,-4-2-192,1 0 96,-1 1-96,1 2 160,1 0-160,-2-7-96,2-4 64,-2-10-1248,4-5 960,0-11-2208,3-6 1888,3-6-1951,0-7 1919,0-13-960,4-6 1184,-1-2 224,2-12 128,2 8 1312,2 2-992,0 10 1984,4 2-1697,5 6 897,0 0-1024,5 3 896,8 2-960,2 7 896,4 2-960,-1 1 608,8 2-672,2 0-128,2 3-32,-6-2-64,-6-2 0,-2-1 0,-6 1 0,-10 3-3136,-5-1 2464,-1 1-12863,-20 4 10495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3B82-3B23-4184-8AB4-70D5EF1C392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40277-2AFB-49CE-AF0D-E92FEC8FB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4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13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8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8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6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8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5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9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8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6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Mentioning that has access to the gradient and hessian of f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i="0">
                    <a:latin typeface="Cambria Math" panose="02040503050406030204" pitchFamily="18" charset="0"/>
                  </a:rPr>
                  <a:t>∃</a:t>
                </a:r>
                <a:r>
                  <a:rPr lang="en-US" altLang="zh-CN" sz="1200" dirty="0"/>
                  <a:t> exponential # of bad stationary points in typical deep nets training</a:t>
                </a:r>
                <a:r>
                  <a:rPr lang="en-US" altLang="zh-CN" dirty="0"/>
                  <a:t>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Mentioning that has access to the gradient and hessian of f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i="0">
                    <a:latin typeface="Cambria Math" panose="02040503050406030204" pitchFamily="18" charset="0"/>
                  </a:rPr>
                  <a:t>∃</a:t>
                </a:r>
                <a:r>
                  <a:rPr lang="en-US" altLang="zh-CN" sz="1200" dirty="0"/>
                  <a:t> exponential # of bad stationary points in typical deep nets training</a:t>
                </a:r>
                <a:r>
                  <a:rPr lang="en-US" altLang="zh-CN" dirty="0"/>
                  <a:t>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40277-2AFB-49CE-AF0D-E92FEC8FB0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30709" y="2839183"/>
            <a:ext cx="8585860" cy="4571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5905" y="280283"/>
            <a:ext cx="8580664" cy="248716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011668" y="2830581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35" y="34416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156314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1168" y="2936176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71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66540"/>
            <a:ext cx="8563356" cy="97677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12066"/>
            <a:ext cx="8563356" cy="4563836"/>
          </a:xfrm>
        </p:spPr>
        <p:txBody>
          <a:bodyPr>
            <a:noAutofit/>
          </a:bodyPr>
          <a:lstStyle>
            <a:lvl1pPr marL="182880" indent="-182880">
              <a:buFont typeface="Wingdings" panose="05000000000000000000" pitchFamily="2" charset="2"/>
              <a:buChar char="Ø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182880">
              <a:buFont typeface="Wingdings" charset="2"/>
              <a:buChar char="Ø"/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9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85" y="175887"/>
            <a:ext cx="8376312" cy="93595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885" y="1337308"/>
            <a:ext cx="8376312" cy="4606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885" y="6238493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57514"/>
            <a:ext cx="8563356" cy="9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057066"/>
            <a:ext cx="8563356" cy="45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41974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70A6E8-D0A8-4CFA-AFD9-F458D764C4F0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6416251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41974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8865FD-28AE-48DF-937C-6B17F07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charset="2"/>
        <a:buChar char="Ø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1.png"/><Relationship Id="rId26" Type="http://schemas.openxmlformats.org/officeDocument/2006/relationships/image" Target="../media/image54.png"/><Relationship Id="rId39" Type="http://schemas.openxmlformats.org/officeDocument/2006/relationships/image" Target="../media/image84.png"/><Relationship Id="rId3" Type="http://schemas.openxmlformats.org/officeDocument/2006/relationships/image" Target="../media/image2.png"/><Relationship Id="rId34" Type="http://schemas.openxmlformats.org/officeDocument/2006/relationships/customXml" Target="../ink/ink2.xml"/><Relationship Id="rId42" Type="http://schemas.openxmlformats.org/officeDocument/2006/relationships/image" Target="../media/image61.png"/><Relationship Id="rId25" Type="http://schemas.openxmlformats.org/officeDocument/2006/relationships/image" Target="../media/image690.png"/><Relationship Id="rId33" Type="http://schemas.openxmlformats.org/officeDocument/2006/relationships/image" Target="../media/image58.png"/><Relationship Id="rId38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750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32" Type="http://schemas.openxmlformats.org/officeDocument/2006/relationships/image" Target="../media/image57.png"/><Relationship Id="rId37" Type="http://schemas.openxmlformats.org/officeDocument/2006/relationships/image" Target="../media/image82.png"/><Relationship Id="rId40" Type="http://schemas.openxmlformats.org/officeDocument/2006/relationships/image" Target="../media/image25.png"/><Relationship Id="rId28" Type="http://schemas.openxmlformats.org/officeDocument/2006/relationships/image" Target="../media/image55.png"/><Relationship Id="rId36" Type="http://schemas.openxmlformats.org/officeDocument/2006/relationships/customXml" Target="../ink/ink3.xml"/><Relationship Id="rId31" Type="http://schemas.openxmlformats.org/officeDocument/2006/relationships/image" Target="../media/image770.png"/><Relationship Id="rId4" Type="http://schemas.openxmlformats.org/officeDocument/2006/relationships/customXml" Target="../ink/ink1.xml"/><Relationship Id="rId27" Type="http://schemas.openxmlformats.org/officeDocument/2006/relationships/image" Target="../media/image730.png"/><Relationship Id="rId30" Type="http://schemas.openxmlformats.org/officeDocument/2006/relationships/image" Target="../media/image56.png"/><Relationship Id="rId35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1.png"/><Relationship Id="rId26" Type="http://schemas.openxmlformats.org/officeDocument/2006/relationships/image" Target="../media/image54.png"/><Relationship Id="rId39" Type="http://schemas.openxmlformats.org/officeDocument/2006/relationships/image" Target="../media/image84.png"/><Relationship Id="rId3" Type="http://schemas.openxmlformats.org/officeDocument/2006/relationships/image" Target="../media/image25.png"/><Relationship Id="rId34" Type="http://schemas.openxmlformats.org/officeDocument/2006/relationships/customXml" Target="../ink/ink5.xml"/><Relationship Id="rId25" Type="http://schemas.openxmlformats.org/officeDocument/2006/relationships/image" Target="../media/image690.png"/><Relationship Id="rId33" Type="http://schemas.openxmlformats.org/officeDocument/2006/relationships/image" Target="../media/image58.png"/><Relationship Id="rId38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750.png"/><Relationship Id="rId1" Type="http://schemas.openxmlformats.org/officeDocument/2006/relationships/slideLayout" Target="../slideLayouts/slideLayout13.xml"/><Relationship Id="rId32" Type="http://schemas.openxmlformats.org/officeDocument/2006/relationships/image" Target="../media/image57.png"/><Relationship Id="rId37" Type="http://schemas.openxmlformats.org/officeDocument/2006/relationships/image" Target="../media/image82.png"/><Relationship Id="rId40" Type="http://schemas.openxmlformats.org/officeDocument/2006/relationships/image" Target="../media/image61.png"/><Relationship Id="rId5" Type="http://schemas.openxmlformats.org/officeDocument/2006/relationships/customXml" Target="../ink/ink4.xml"/><Relationship Id="rId15" Type="http://schemas.openxmlformats.org/officeDocument/2006/relationships/image" Target="../media/image221.png"/><Relationship Id="rId28" Type="http://schemas.openxmlformats.org/officeDocument/2006/relationships/image" Target="../media/image55.png"/><Relationship Id="rId36" Type="http://schemas.openxmlformats.org/officeDocument/2006/relationships/customXml" Target="../ink/ink6.xml"/><Relationship Id="rId31" Type="http://schemas.openxmlformats.org/officeDocument/2006/relationships/image" Target="../media/image770.png"/><Relationship Id="rId4" Type="http://schemas.openxmlformats.org/officeDocument/2006/relationships/image" Target="../media/image62.png"/><Relationship Id="rId14" Type="http://schemas.openxmlformats.org/officeDocument/2006/relationships/image" Target="../media/image26.png"/><Relationship Id="rId27" Type="http://schemas.openxmlformats.org/officeDocument/2006/relationships/image" Target="../media/image730.png"/><Relationship Id="rId30" Type="http://schemas.openxmlformats.org/officeDocument/2006/relationships/image" Target="../media/image56.png"/><Relationship Id="rId35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1.png"/><Relationship Id="rId26" Type="http://schemas.openxmlformats.org/officeDocument/2006/relationships/image" Target="../media/image54.png"/><Relationship Id="rId39" Type="http://schemas.openxmlformats.org/officeDocument/2006/relationships/image" Target="../media/image84.png"/><Relationship Id="rId3" Type="http://schemas.openxmlformats.org/officeDocument/2006/relationships/image" Target="../media/image25.png"/><Relationship Id="rId34" Type="http://schemas.openxmlformats.org/officeDocument/2006/relationships/customXml" Target="../ink/ink8.xml"/><Relationship Id="rId25" Type="http://schemas.openxmlformats.org/officeDocument/2006/relationships/image" Target="../media/image690.png"/><Relationship Id="rId33" Type="http://schemas.openxmlformats.org/officeDocument/2006/relationships/image" Target="../media/image58.png"/><Relationship Id="rId38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750.png"/><Relationship Id="rId1" Type="http://schemas.openxmlformats.org/officeDocument/2006/relationships/slideLayout" Target="../slideLayouts/slideLayout13.xml"/><Relationship Id="rId32" Type="http://schemas.openxmlformats.org/officeDocument/2006/relationships/image" Target="../media/image57.png"/><Relationship Id="rId37" Type="http://schemas.openxmlformats.org/officeDocument/2006/relationships/image" Target="../media/image82.png"/><Relationship Id="rId40" Type="http://schemas.openxmlformats.org/officeDocument/2006/relationships/image" Target="../media/image61.png"/><Relationship Id="rId5" Type="http://schemas.openxmlformats.org/officeDocument/2006/relationships/customXml" Target="../ink/ink7.xml"/><Relationship Id="rId15" Type="http://schemas.openxmlformats.org/officeDocument/2006/relationships/image" Target="../media/image221.png"/><Relationship Id="rId28" Type="http://schemas.openxmlformats.org/officeDocument/2006/relationships/image" Target="../media/image55.png"/><Relationship Id="rId36" Type="http://schemas.openxmlformats.org/officeDocument/2006/relationships/customXml" Target="../ink/ink9.xml"/><Relationship Id="rId31" Type="http://schemas.openxmlformats.org/officeDocument/2006/relationships/image" Target="../media/image770.png"/><Relationship Id="rId4" Type="http://schemas.openxmlformats.org/officeDocument/2006/relationships/image" Target="../media/image62.png"/><Relationship Id="rId14" Type="http://schemas.openxmlformats.org/officeDocument/2006/relationships/image" Target="../media/image26.png"/><Relationship Id="rId27" Type="http://schemas.openxmlformats.org/officeDocument/2006/relationships/image" Target="../media/image730.png"/><Relationship Id="rId30" Type="http://schemas.openxmlformats.org/officeDocument/2006/relationships/image" Target="../media/image56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0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69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11" Type="http://schemas.openxmlformats.org/officeDocument/2006/relationships/image" Target="../media/image70.png"/><Relationship Id="rId5" Type="http://schemas.openxmlformats.org/officeDocument/2006/relationships/image" Target="../media/image170.png"/><Relationship Id="rId10" Type="http://schemas.openxmlformats.org/officeDocument/2006/relationships/image" Target="../media/image68.png"/><Relationship Id="rId4" Type="http://schemas.openxmlformats.org/officeDocument/2006/relationships/image" Target="../media/image160.png"/><Relationship Id="rId9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7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7.jp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image" Target="../media/image102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8.jp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128.png"/><Relationship Id="rId3" Type="http://schemas.openxmlformats.org/officeDocument/2006/relationships/image" Target="../media/image92.jpeg"/><Relationship Id="rId7" Type="http://schemas.openxmlformats.org/officeDocument/2006/relationships/image" Target="../media/image111.png"/><Relationship Id="rId12" Type="http://schemas.openxmlformats.org/officeDocument/2006/relationships/image" Target="../media/image9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11" Type="http://schemas.openxmlformats.org/officeDocument/2006/relationships/image" Target="../media/image95.jpeg"/><Relationship Id="rId5" Type="http://schemas.openxmlformats.org/officeDocument/2006/relationships/image" Target="../media/image90.emf"/><Relationship Id="rId10" Type="http://schemas.openxmlformats.org/officeDocument/2006/relationships/image" Target="../media/image94.emf"/><Relationship Id="rId4" Type="http://schemas.openxmlformats.org/officeDocument/2006/relationships/image" Target="../media/image89.emf"/><Relationship Id="rId9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90.emf"/><Relationship Id="rId12" Type="http://schemas.openxmlformats.org/officeDocument/2006/relationships/image" Target="../media/image9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92.jpeg"/><Relationship Id="rId10" Type="http://schemas.openxmlformats.org/officeDocument/2006/relationships/image" Target="../media/image93.emf"/><Relationship Id="rId4" Type="http://schemas.openxmlformats.org/officeDocument/2006/relationships/image" Target="../media/image95.jpeg"/><Relationship Id="rId9" Type="http://schemas.openxmlformats.org/officeDocument/2006/relationships/image" Target="../media/image97.emf"/><Relationship Id="rId14" Type="http://schemas.openxmlformats.org/officeDocument/2006/relationships/image" Target="../media/image9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emf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28" y="484872"/>
            <a:ext cx="8723871" cy="2250089"/>
          </a:xfrm>
        </p:spPr>
        <p:txBody>
          <a:bodyPr/>
          <a:lstStyle/>
          <a:p>
            <a:r>
              <a:rPr lang="en-US" sz="6000" cap="none" dirty="0"/>
              <a:t>RECENT PROGRESS IN THE THEORY OF DEEP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85" y="4054071"/>
            <a:ext cx="8700228" cy="3175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Tengyu Ma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/>
              <a:t>Facebook</a:t>
            </a:r>
            <a:r>
              <a:rPr lang="zh-CN" altLang="en-US" sz="2400" dirty="0"/>
              <a:t> </a:t>
            </a:r>
            <a:r>
              <a:rPr lang="en-US" altLang="zh-CN" sz="2400" dirty="0"/>
              <a:t>AI</a:t>
            </a:r>
            <a:r>
              <a:rPr lang="zh-CN" altLang="en-US" sz="2400" dirty="0"/>
              <a:t> </a:t>
            </a:r>
            <a:r>
              <a:rPr lang="en-US" altLang="zh-CN" sz="2400" dirty="0"/>
              <a:t>Research/Stanford</a:t>
            </a:r>
          </a:p>
        </p:txBody>
      </p:sp>
    </p:spTree>
    <p:extLst>
      <p:ext uri="{BB962C8B-B14F-4D97-AF65-F5344CB8AC3E}">
        <p14:creationId xmlns:p14="http://schemas.microsoft.com/office/powerpoint/2010/main" val="16744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A2DB-C210-0A40-AD83-5A6B91D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Landscape for Statistical Problems: </a:t>
            </a:r>
            <a:br>
              <a:rPr lang="en-US" dirty="0"/>
            </a:br>
            <a:r>
              <a:rPr lang="en-US" dirty="0"/>
              <a:t>A Partial List of 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D704E3-C0D8-564C-8399-E26ACC02BB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180" y="1112066"/>
                <a:ext cx="8858250" cy="4563836"/>
              </a:xfrm>
            </p:spPr>
            <p:txBody>
              <a:bodyPr/>
              <a:lstStyle/>
              <a:p>
                <a:r>
                  <a:rPr lang="en-US" dirty="0"/>
                  <a:t> Isotonic regression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NN w/</a:t>
                </a:r>
                <a:r>
                  <a:rPr lang="en-US" altLang="zh-CN" dirty="0"/>
                  <a:t>o</a:t>
                </a:r>
                <a:r>
                  <a:rPr lang="en-US" dirty="0"/>
                  <a:t> hidden layer)  </a:t>
                </a:r>
              </a:p>
              <a:p>
                <a:r>
                  <a:rPr lang="en-US" dirty="0"/>
                  <a:t> Matrix completion/matrix sensing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:r>
                  <a:rPr lang="en-US" altLang="zh-CN" dirty="0"/>
                  <a:t>linearized</a:t>
                </a:r>
                <a:r>
                  <a:rPr lang="zh-CN" altLang="en-US" dirty="0"/>
                  <a:t> </a:t>
                </a:r>
                <a:r>
                  <a:rPr lang="en-US" dirty="0"/>
                  <a:t>NN w/ 1-hidden layer) </a:t>
                </a:r>
              </a:p>
              <a:p>
                <a:r>
                  <a:rPr lang="en-US" dirty="0"/>
                  <a:t> Phase retrieval </a:t>
                </a:r>
              </a:p>
              <a:p>
                <a:r>
                  <a:rPr lang="en-US" dirty="0"/>
                  <a:t> Tensor decomposition</a:t>
                </a:r>
              </a:p>
              <a:p>
                <a:r>
                  <a:rPr lang="en-US" dirty="0"/>
                  <a:t> Linearized neural nets </a:t>
                </a:r>
              </a:p>
              <a:p>
                <a:r>
                  <a:rPr lang="en-US" dirty="0"/>
                  <a:t> One-hidden-layer neural net with </a:t>
                </a:r>
                <a:r>
                  <a:rPr lang="en-US" altLang="zh-CN" dirty="0"/>
                  <a:t>non-overlapping</a:t>
                </a:r>
                <a:r>
                  <a:rPr lang="en-US" dirty="0"/>
                  <a:t> hidden units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D704E3-C0D8-564C-8399-E26ACC02BB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" y="1112066"/>
                <a:ext cx="8858250" cy="4563836"/>
              </a:xfrm>
              <a:blipFill>
                <a:blip r:embed="rId3"/>
                <a:stretch>
                  <a:fillRect l="-42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EEB6DC9-5350-E44B-95CF-5C11E73BAF66}"/>
              </a:ext>
            </a:extLst>
          </p:cNvPr>
          <p:cNvSpPr txBox="1"/>
          <p:nvPr/>
        </p:nvSpPr>
        <p:spPr>
          <a:xfrm>
            <a:off x="469062" y="3798634"/>
            <a:ext cx="8207502" cy="1064354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 few of these customize the algorithm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or analysis to give stronger run-time or sample complexity guarantees.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45830-B155-034B-87FB-10D5C2A3BEEA}"/>
              </a:ext>
            </a:extLst>
          </p:cNvPr>
          <p:cNvSpPr txBox="1"/>
          <p:nvPr/>
        </p:nvSpPr>
        <p:spPr>
          <a:xfrm>
            <a:off x="2501660" y="4910012"/>
            <a:ext cx="6681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[Kakade-Kalai-Kanade-Shamir’11]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[Ge-Lee-M.’16, Bhojanapalli-Neyshabur-Srebro’16, 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Li-M.-Zhang’18, Jain-Netrapalli-Sanghavi’13, …]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[Chen-Chi-Fan-Ma’18, Chen-Candes’15,16, …]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[Ge-Jin-Huang-Yuan’15, Ge-M.’17, Sun-Qu-Wright’17, …]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[Baldi-Hornik’89, Kawaguchi’16, Hardt-M.’17, Hardt-M.-Rec</a:t>
            </a:r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’17, …] 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[Tian’17, Brutzkus-Globerson’17]</a:t>
            </a: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566B-61FD-724D-AF7D-FD8D7D75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Design by Changing the Models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1AE672-7D17-3E48-BEB6-385322CDFB11}"/>
              </a:ext>
            </a:extLst>
          </p:cNvPr>
          <p:cNvCxnSpPr>
            <a:cxnSpLocks/>
            <a:stCxn id="27" idx="2"/>
            <a:endCxn id="18" idx="0"/>
          </p:cNvCxnSpPr>
          <p:nvPr/>
        </p:nvCxnSpPr>
        <p:spPr>
          <a:xfrm>
            <a:off x="4605107" y="2454240"/>
            <a:ext cx="4993" cy="714590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A82260-E822-1E44-9664-7AF3C04C52A8}"/>
              </a:ext>
            </a:extLst>
          </p:cNvPr>
          <p:cNvSpPr txBox="1"/>
          <p:nvPr/>
        </p:nvSpPr>
        <p:spPr>
          <a:xfrm>
            <a:off x="3216358" y="3168830"/>
            <a:ext cx="2787483" cy="12936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Landscape design: a new parameterization, model, or loss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D66533-77F4-9344-A0BD-60DF2C269D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4610100" y="4462469"/>
            <a:ext cx="1659" cy="732878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779EA8-5ABF-7C46-B766-EBE807A713DC}"/>
              </a:ext>
            </a:extLst>
          </p:cNvPr>
          <p:cNvSpPr txBox="1"/>
          <p:nvPr/>
        </p:nvSpPr>
        <p:spPr>
          <a:xfrm>
            <a:off x="3211365" y="5195347"/>
            <a:ext cx="2800787" cy="8916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General optimizers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0FF0E4-1DAB-5642-8E63-F750A8A9E38B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012152" y="5641167"/>
            <a:ext cx="606873" cy="0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031055A-8374-9545-A7A1-ED6BBB9330CE}"/>
              </a:ext>
            </a:extLst>
          </p:cNvPr>
          <p:cNvSpPr txBox="1"/>
          <p:nvPr/>
        </p:nvSpPr>
        <p:spPr>
          <a:xfrm>
            <a:off x="6587433" y="5204548"/>
            <a:ext cx="247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0" dirty="0">
                <a:latin typeface="Calibri" panose="020F0502020204030204" pitchFamily="34" charset="0"/>
                <a:cs typeface="Calibri" panose="020F0502020204030204" pitchFamily="34" charset="0"/>
              </a:rPr>
              <a:t>A prediction model 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with good </a:t>
            </a:r>
            <a:r>
              <a:rPr lang="en-US" altLang="zh-CN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test error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95FA91-94AB-FC4A-8713-2C3C95540CA6}"/>
              </a:ext>
            </a:extLst>
          </p:cNvPr>
          <p:cNvCxnSpPr>
            <a:cxnSpLocks/>
          </p:cNvCxnSpPr>
          <p:nvPr/>
        </p:nvCxnSpPr>
        <p:spPr>
          <a:xfrm>
            <a:off x="2595942" y="1959635"/>
            <a:ext cx="583832" cy="375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E2C8983-6FFA-B44B-9336-3358BA763B2B}"/>
              </a:ext>
            </a:extLst>
          </p:cNvPr>
          <p:cNvSpPr txBox="1"/>
          <p:nvPr/>
        </p:nvSpPr>
        <p:spPr>
          <a:xfrm>
            <a:off x="3211365" y="1426566"/>
            <a:ext cx="2787484" cy="1027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What if the landscape is not great?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C22D6D-DD5A-5C4E-B85A-FD652257103C}"/>
                  </a:ext>
                </a:extLst>
              </p:cNvPr>
              <p:cNvSpPr txBox="1"/>
              <p:nvPr/>
            </p:nvSpPr>
            <p:spPr>
              <a:xfrm>
                <a:off x="-36063" y="1236359"/>
                <a:ext cx="26629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rPr>
                  <a:t>An ML problem: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Input/output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) 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model parameter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loss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C22D6D-DD5A-5C4E-B85A-FD6522571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063" y="1236359"/>
                <a:ext cx="2662955" cy="1446550"/>
              </a:xfrm>
              <a:prstGeom prst="rect">
                <a:avLst/>
              </a:prstGeom>
              <a:blipFill>
                <a:blip r:embed="rId3"/>
                <a:stretch>
                  <a:fillRect t="-1739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B45EC0-BCEF-BD42-9EF4-7F1697F3D3B3}"/>
              </a:ext>
            </a:extLst>
          </p:cNvPr>
          <p:cNvCxnSpPr/>
          <p:nvPr/>
        </p:nvCxnSpPr>
        <p:spPr>
          <a:xfrm>
            <a:off x="155275" y="2122098"/>
            <a:ext cx="2311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FF53C8-CF64-A948-B02F-0AEF6A47790B}"/>
              </a:ext>
            </a:extLst>
          </p:cNvPr>
          <p:cNvCxnSpPr>
            <a:cxnSpLocks/>
          </p:cNvCxnSpPr>
          <p:nvPr/>
        </p:nvCxnSpPr>
        <p:spPr>
          <a:xfrm>
            <a:off x="731347" y="2454240"/>
            <a:ext cx="10060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A87693-7668-D448-A58C-7EB0A0EBFF2F}"/>
              </a:ext>
            </a:extLst>
          </p:cNvPr>
          <p:cNvSpPr txBox="1"/>
          <p:nvPr/>
        </p:nvSpPr>
        <p:spPr>
          <a:xfrm>
            <a:off x="4605107" y="6430807"/>
            <a:ext cx="464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zh-CN" alt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zh-CN" alt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[Li-Xu-Taylor-Studer-Goldstein’17]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A4138-800B-A84B-9F0D-6963A626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25" y="1135424"/>
            <a:ext cx="1990266" cy="1549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620FCB-A41F-A14F-8762-5153DC506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58" y="2929823"/>
            <a:ext cx="236220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2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8816" y="2902128"/>
            <a:ext cx="3014391" cy="418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Feed-forward neural nets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-500020" y="1864571"/>
              <a:ext cx="2484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09020" y="1855904"/>
                <a:ext cx="42480" cy="26347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5311689" y="3389971"/>
            <a:ext cx="3282003" cy="2558798"/>
            <a:chOff x="4192190" y="1389818"/>
            <a:chExt cx="4288295" cy="3175346"/>
          </a:xfrm>
        </p:grpSpPr>
        <p:sp>
          <p:nvSpPr>
            <p:cNvPr id="36" name="Rectangle 35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34259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83" r="-35417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4259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6" name="Ink 105"/>
                <p14:cNvContentPartPr/>
                <p14:nvPr/>
              </p14:nvContentPartPr>
              <p14:xfrm>
                <a:off x="7477914" y="1763320"/>
                <a:ext cx="320220" cy="119178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55581" y="1718327"/>
                  <a:ext cx="364885" cy="1281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8" name="Ink 107"/>
                <p14:cNvContentPartPr/>
                <p14:nvPr/>
              </p14:nvContentPartPr>
              <p14:xfrm>
                <a:off x="7483674" y="3167140"/>
                <a:ext cx="363420" cy="124308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1343" y="3122140"/>
                  <a:ext cx="408082" cy="13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itle 1"/>
          <p:cNvSpPr txBox="1">
            <a:spLocks/>
          </p:cNvSpPr>
          <p:nvPr/>
        </p:nvSpPr>
        <p:spPr>
          <a:xfrm>
            <a:off x="5652059" y="2902092"/>
            <a:ext cx="2581966" cy="41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Residual neural nets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77747" y="133056"/>
            <a:ext cx="8563356" cy="976775"/>
          </a:xfrm>
        </p:spPr>
        <p:txBody>
          <a:bodyPr>
            <a:normAutofit/>
          </a:bodyPr>
          <a:lstStyle/>
          <a:p>
            <a:r>
              <a:rPr lang="en-US" sz="3200" dirty="0"/>
              <a:t>Example</a:t>
            </a:r>
            <a:r>
              <a:rPr lang="zh-CN" altLang="en-US" sz="3200" dirty="0"/>
              <a:t> </a:t>
            </a:r>
            <a:r>
              <a:rPr lang="en-US" altLang="zh-CN" sz="3200" dirty="0"/>
              <a:t>1</a:t>
            </a:r>
            <a:r>
              <a:rPr lang="en-US" sz="3200" dirty="0"/>
              <a:t>: Residual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relu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blipFill>
                <a:blip r:embed="rId4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85232" y="6007608"/>
                <a:ext cx="3639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relu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⋅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32" y="6007608"/>
                <a:ext cx="3639249" cy="430887"/>
              </a:xfrm>
              <a:prstGeom prst="rect">
                <a:avLst/>
              </a:prstGeom>
              <a:blipFill rotWithShape="0">
                <a:blip r:embed="rId41"/>
                <a:stretch>
                  <a:fillRect l="-168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910131" y="3389972"/>
            <a:ext cx="2448026" cy="2584644"/>
            <a:chOff x="4232831" y="1389818"/>
            <a:chExt cx="3135828" cy="3175347"/>
          </a:xfrm>
        </p:grpSpPr>
        <p:sp>
          <p:nvSpPr>
            <p:cNvPr id="57" name="Rectangle 56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r="-3211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wn Arrow 67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41" r="-32653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 70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41" r="-34694" b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wn Arrow 75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41" r="-34694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1818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6880933" y="6537956"/>
            <a:ext cx="2583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[He-Zhang-Ren-Sun’2016]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3238" y="6900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7400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0408585-F220-0B47-A0D3-473B9F7E02F2}"/>
              </a:ext>
            </a:extLst>
          </p:cNvPr>
          <p:cNvSpPr txBox="1"/>
          <p:nvPr/>
        </p:nvSpPr>
        <p:spPr>
          <a:xfrm>
            <a:off x="377747" y="1372839"/>
            <a:ext cx="8829205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</a:pP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Same expressivity (up to 2X more parameters) </a:t>
            </a: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</a:pP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Very different training curve for deep models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63" grpId="0"/>
      <p:bldP spid="6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relu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281882" y="6008346"/>
                <a:ext cx="3639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relu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⋅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2" y="6008346"/>
                <a:ext cx="363924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68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-500020" y="1864571"/>
              <a:ext cx="2484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09020" y="1855904"/>
                <a:ext cx="42480" cy="2634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043238" y="6972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7400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9435" y="6251660"/>
            <a:ext cx="5669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23695" y="6254496"/>
            <a:ext cx="1463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968054" y="6254496"/>
            <a:ext cx="5669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176571" y="6254496"/>
            <a:ext cx="1463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0322" y="1205858"/>
                <a:ext cx="4026401" cy="168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flat saddle points </a:t>
                </a:r>
              </a:p>
              <a:p>
                <a:pPr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(with 0 gradient, Hessian, and higher-order derivatives)</a:t>
                </a:r>
              </a:p>
              <a:p>
                <a:pPr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altLang="zh-CN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[Kawaguchi’16]</a:t>
                </a:r>
                <a:endParaRPr lang="en-US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2" y="1205858"/>
                <a:ext cx="4026401" cy="1680460"/>
              </a:xfrm>
              <a:prstGeom prst="rect">
                <a:avLst/>
              </a:prstGeom>
              <a:blipFill>
                <a:blip r:embed="rId14"/>
                <a:stretch>
                  <a:fillRect l="-1887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57712" y="1177802"/>
                <a:ext cx="4686300" cy="17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Theorem: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[Hardt-M., ICLR’17]</a:t>
                </a:r>
              </a:p>
              <a:p>
                <a:pPr marL="457200" indent="-4572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+mj-lt"/>
                  <a:buAutoNum type="arabicPeriod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All stationary points with small norm are global minima</a:t>
                </a:r>
              </a:p>
              <a:p>
                <a:pPr marL="457200" indent="-4572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global minimum with small norm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12" y="1177802"/>
                <a:ext cx="4686300" cy="1717393"/>
              </a:xfrm>
              <a:prstGeom prst="rect">
                <a:avLst/>
              </a:prstGeom>
              <a:blipFill>
                <a:blip r:embed="rId15"/>
                <a:stretch>
                  <a:fillRect l="-1081" r="-1081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5311689" y="3389971"/>
            <a:ext cx="3282003" cy="2558798"/>
            <a:chOff x="4192190" y="1389818"/>
            <a:chExt cx="4288295" cy="3175346"/>
          </a:xfrm>
        </p:grpSpPr>
        <p:sp>
          <p:nvSpPr>
            <p:cNvPr id="60" name="Rectangle 59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34259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wn Arrow 89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83" r="-35417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Down Arrow 93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4259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3" name="Ink 102"/>
                <p14:cNvContentPartPr/>
                <p14:nvPr/>
              </p14:nvContentPartPr>
              <p14:xfrm>
                <a:off x="7477914" y="1763320"/>
                <a:ext cx="320220" cy="119178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55581" y="1718327"/>
                  <a:ext cx="364885" cy="1281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4" name="Ink 103"/>
                <p14:cNvContentPartPr/>
                <p14:nvPr/>
              </p14:nvContentPartPr>
              <p14:xfrm>
                <a:off x="7483674" y="3167140"/>
                <a:ext cx="363420" cy="124308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1343" y="3122140"/>
                  <a:ext cx="408082" cy="13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910131" y="3389972"/>
            <a:ext cx="2448026" cy="2584644"/>
            <a:chOff x="4232831" y="1389818"/>
            <a:chExt cx="3135828" cy="3175347"/>
          </a:xfrm>
        </p:grpSpPr>
        <p:sp>
          <p:nvSpPr>
            <p:cNvPr id="110" name="Rectangle 109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wn Arrow 110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r="-3211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41" r="-32653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Rectangle 117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wn Arrow 118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41" r="-34694" b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wn Arrow 122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41" r="-34694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1818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E648541-9921-B443-AAD1-923B66450A22}"/>
              </a:ext>
            </a:extLst>
          </p:cNvPr>
          <p:cNvSpPr txBox="1"/>
          <p:nvPr/>
        </p:nvSpPr>
        <p:spPr>
          <a:xfrm>
            <a:off x="290322" y="311198"/>
            <a:ext cx="8829205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</a:pP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altLang="zh-CN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very simplified 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model for first-cut understanding: </a:t>
            </a:r>
            <a:r>
              <a:rPr lang="en-US" altLang="zh-CN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linearized</a:t>
            </a:r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 deep nets </a:t>
            </a:r>
          </a:p>
          <a:p>
            <a:pPr marL="342900" indent="-34290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</a:pPr>
            <a:endParaRPr lang="en-US" altLang="zh-CN" sz="22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E8718B06-450F-4443-88C7-8989CC07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7" y="133056"/>
            <a:ext cx="8563356" cy="9767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Residual Connection Improve the Landscape! </a:t>
            </a:r>
          </a:p>
        </p:txBody>
      </p:sp>
    </p:spTree>
    <p:extLst>
      <p:ext uri="{BB962C8B-B14F-4D97-AF65-F5344CB8AC3E}">
        <p14:creationId xmlns:p14="http://schemas.microsoft.com/office/powerpoint/2010/main" val="39466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61" grpId="0"/>
      <p:bldP spid="61" grpId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relu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65" y="6012269"/>
                <a:ext cx="2872921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281882" y="6008346"/>
                <a:ext cx="36392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relu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⋅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82" y="6008346"/>
                <a:ext cx="363924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68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-500020" y="1864571"/>
              <a:ext cx="2484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509020" y="1855904"/>
                <a:ext cx="42480" cy="2634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043238" y="6972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7400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9435" y="6251660"/>
            <a:ext cx="5669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23695" y="6254496"/>
            <a:ext cx="1463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968054" y="6254496"/>
            <a:ext cx="5669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176571" y="6254496"/>
            <a:ext cx="1463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0322" y="1205858"/>
                <a:ext cx="4026401" cy="1680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flat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saddle points </a:t>
                </a:r>
              </a:p>
              <a:p>
                <a:pPr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(with 0 gradient, Hessian, and higher-order derivatives)</a:t>
                </a:r>
              </a:p>
              <a:p>
                <a:pPr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altLang="zh-CN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[Kawaguchi’16]</a:t>
                </a:r>
                <a:endParaRPr lang="en-US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2" y="1205858"/>
                <a:ext cx="4026401" cy="1680460"/>
              </a:xfrm>
              <a:prstGeom prst="rect">
                <a:avLst/>
              </a:prstGeom>
              <a:blipFill>
                <a:blip r:embed="rId14"/>
                <a:stretch>
                  <a:fillRect l="-1887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57712" y="1177802"/>
                <a:ext cx="4686300" cy="17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Theorem: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[Hardt-M., ICLR’17]</a:t>
                </a:r>
              </a:p>
              <a:p>
                <a:pPr marL="457200" indent="-4572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+mj-lt"/>
                  <a:buAutoNum type="arabicPeriod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All stationary points with small norm are global minima</a:t>
                </a:r>
              </a:p>
              <a:p>
                <a:pPr marL="457200" indent="-4572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global minimum with small norm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12" y="1177802"/>
                <a:ext cx="4686300" cy="1717393"/>
              </a:xfrm>
              <a:prstGeom prst="rect">
                <a:avLst/>
              </a:prstGeom>
              <a:blipFill>
                <a:blip r:embed="rId15"/>
                <a:stretch>
                  <a:fillRect l="-1081" r="-1081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5311689" y="3389971"/>
            <a:ext cx="3282003" cy="2558798"/>
            <a:chOff x="4192190" y="1389818"/>
            <a:chExt cx="4288295" cy="3175346"/>
          </a:xfrm>
        </p:grpSpPr>
        <p:sp>
          <p:nvSpPr>
            <p:cNvPr id="60" name="Rectangle 59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656" y="4165054"/>
                  <a:ext cx="856529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34259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own Arrow 89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83" r="-35417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Down Arrow 93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94" y="2084690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83" r="-3750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190" y="1389818"/>
                  <a:ext cx="856528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4259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3" name="Ink 102"/>
                <p14:cNvContentPartPr/>
                <p14:nvPr/>
              </p14:nvContentPartPr>
              <p14:xfrm>
                <a:off x="7477914" y="1763320"/>
                <a:ext cx="320220" cy="119178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55581" y="1718327"/>
                  <a:ext cx="364885" cy="1281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4" name="Ink 103"/>
                <p14:cNvContentPartPr/>
                <p14:nvPr/>
              </p14:nvContentPartPr>
              <p14:xfrm>
                <a:off x="7483674" y="3167140"/>
                <a:ext cx="363420" cy="124308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1343" y="3122140"/>
                  <a:ext cx="408082" cy="13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219" y="2157791"/>
                  <a:ext cx="608812" cy="430887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673" y="3479159"/>
                  <a:ext cx="608812" cy="43088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910131" y="3389972"/>
            <a:ext cx="2448026" cy="2584644"/>
            <a:chOff x="4232831" y="1389818"/>
            <a:chExt cx="3135828" cy="3175347"/>
          </a:xfrm>
        </p:grpSpPr>
        <p:sp>
          <p:nvSpPr>
            <p:cNvPr id="110" name="Rectangle 109"/>
            <p:cNvSpPr/>
            <p:nvPr/>
          </p:nvSpPr>
          <p:spPr>
            <a:xfrm>
              <a:off x="5424112" y="4333669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wn Arrow 110"/>
            <p:cNvSpPr/>
            <p:nvPr/>
          </p:nvSpPr>
          <p:spPr>
            <a:xfrm rot="10800000">
              <a:off x="6222765" y="3871646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866041"/>
                  <a:ext cx="38196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24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96" y="4165055"/>
                  <a:ext cx="856528" cy="400110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r="-32110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/>
            <p:cNvSpPr/>
            <p:nvPr/>
          </p:nvSpPr>
          <p:spPr>
            <a:xfrm>
              <a:off x="5424112" y="3636478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10800000">
              <a:off x="6222765" y="3174455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3168850"/>
                  <a:ext cx="38196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2698"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3467863"/>
                  <a:ext cx="38196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2041" r="-32653" b="-245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Rectangle 117"/>
            <p:cNvSpPr/>
            <p:nvPr/>
          </p:nvSpPr>
          <p:spPr>
            <a:xfrm>
              <a:off x="5424112" y="2944892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wn Arrow 118"/>
            <p:cNvSpPr/>
            <p:nvPr/>
          </p:nvSpPr>
          <p:spPr>
            <a:xfrm rot="10800000">
              <a:off x="6222765" y="2482869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2477264"/>
                  <a:ext cx="381966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12698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776277"/>
                  <a:ext cx="381966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2041" r="-34694" b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/>
            <p:cNvSpPr/>
            <p:nvPr/>
          </p:nvSpPr>
          <p:spPr>
            <a:xfrm>
              <a:off x="5424112" y="2253306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wn Arrow 122"/>
            <p:cNvSpPr/>
            <p:nvPr/>
          </p:nvSpPr>
          <p:spPr>
            <a:xfrm rot="10800000">
              <a:off x="6222765" y="1791283"/>
              <a:ext cx="347237" cy="370390"/>
            </a:xfrm>
            <a:prstGeom prst="downArrow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6077" y="1785678"/>
                  <a:ext cx="38196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466" y="2084691"/>
                  <a:ext cx="381966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41" r="-34694" b="-26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>
              <a:off x="5424112" y="1558433"/>
              <a:ext cx="1944547" cy="162045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831" y="1389818"/>
                  <a:ext cx="856527" cy="44223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t="-5085" r="-31818" b="-22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11650A5-44BE-844C-BB92-BC8EC9DE0FB5}"/>
              </a:ext>
            </a:extLst>
          </p:cNvPr>
          <p:cNvSpPr txBox="1"/>
          <p:nvPr/>
        </p:nvSpPr>
        <p:spPr>
          <a:xfrm>
            <a:off x="352776" y="3279767"/>
            <a:ext cx="8588327" cy="1074374"/>
          </a:xfrm>
          <a:prstGeom prst="rect">
            <a:avLst/>
          </a:prstGeom>
          <a:solidFill>
            <a:srgbClr val="FFEA98"/>
          </a:solidFill>
          <a:ln w="28575">
            <a:solidFill>
              <a:srgbClr val="FFEA98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Open problem: landscape property of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resnet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with non-linear activations? 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12D828F-7E98-664A-B08D-F87CB42B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7" y="133056"/>
            <a:ext cx="8563356" cy="9767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Residual Connection Improve the Landscape! </a:t>
            </a:r>
          </a:p>
        </p:txBody>
      </p:sp>
    </p:spTree>
    <p:extLst>
      <p:ext uri="{BB962C8B-B14F-4D97-AF65-F5344CB8AC3E}">
        <p14:creationId xmlns:p14="http://schemas.microsoft.com/office/powerpoint/2010/main" val="28939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5338" y="949290"/>
                <a:ext cx="8978671" cy="1475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Synthetic experiments (a teacher-student setup): </a:t>
                </a:r>
              </a:p>
              <a:p>
                <a:pPr marL="800100" lvl="1" indent="-34290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Large amount of data generated by a fixed two-layer neural net with 100 hidden unites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⋆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⋆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800100" lvl="1" indent="-34290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Loss =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||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 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|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|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8" y="949290"/>
                <a:ext cx="8978671" cy="1475532"/>
              </a:xfrm>
              <a:prstGeom prst="rect">
                <a:avLst/>
              </a:prstGeom>
              <a:blipFill>
                <a:blip r:embed="rId3"/>
                <a:stretch>
                  <a:fillRect l="-706"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7" y="3242589"/>
            <a:ext cx="2741782" cy="2056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43" y="3240274"/>
            <a:ext cx="2706624" cy="20299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51838" y="5932567"/>
            <a:ext cx="238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9114" y="6228838"/>
            <a:ext cx="672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xperiment first performed by [</a:t>
            </a:r>
            <a:r>
              <a:rPr lang="en-US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LeCun</a:t>
            </a: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Livni</a:t>
            </a: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dirty="0" err="1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ShalevShwartz</a:t>
            </a: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-Shamir</a:t>
            </a:r>
            <a:r>
              <a:rPr lang="zh-CN" alt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zh-CN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14]</a:t>
            </a:r>
          </a:p>
          <a:p>
            <a:pPr marL="342900" indent="-342900" algn="r"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See also [Ge-Lee-M.’17, Safran-Shamir’17]</a:t>
            </a:r>
          </a:p>
        </p:txBody>
      </p:sp>
      <p:sp>
        <p:nvSpPr>
          <p:cNvPr id="12" name="Arc 25"/>
          <p:cNvSpPr/>
          <p:nvPr/>
        </p:nvSpPr>
        <p:spPr>
          <a:xfrm rot="17441913" flipH="1">
            <a:off x="3016914" y="4102629"/>
            <a:ext cx="690075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5742" y="3373300"/>
            <a:ext cx="163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bad local min</a:t>
            </a:r>
          </a:p>
        </p:txBody>
      </p:sp>
      <p:sp>
        <p:nvSpPr>
          <p:cNvPr id="16" name="Arc 25"/>
          <p:cNvSpPr/>
          <p:nvPr/>
        </p:nvSpPr>
        <p:spPr>
          <a:xfrm rot="17441913" flipH="1">
            <a:off x="7593691" y="4578745"/>
            <a:ext cx="690075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52519" y="3849416"/>
            <a:ext cx="163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global 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985" y="2566136"/>
            <a:ext cx="3606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train with 100 nodes</a:t>
            </a:r>
          </a:p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(global minimum has error 0) </a:t>
            </a:r>
          </a:p>
          <a:p>
            <a:pPr algn="ctr"/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8361" y="2764879"/>
            <a:ext cx="3024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train with 400 nodes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017" y="3018536"/>
            <a:ext cx="3546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3221" y="2579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 flipH="1" flipV="1">
            <a:off x="4511705" y="3697927"/>
            <a:ext cx="229683" cy="1044056"/>
          </a:xfrm>
          <a:prstGeom prst="downArrow">
            <a:avLst>
              <a:gd name="adj1" fmla="val 50000"/>
              <a:gd name="adj2" fmla="val 77558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04518" y="4306273"/>
            <a:ext cx="1120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easier!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55363" y="4069721"/>
            <a:ext cx="3152171" cy="1994249"/>
            <a:chOff x="838661" y="2395867"/>
            <a:chExt cx="3152171" cy="1994249"/>
          </a:xfrm>
        </p:grpSpPr>
        <p:sp>
          <p:nvSpPr>
            <p:cNvPr id="22" name="Rectangle 21"/>
            <p:cNvSpPr/>
            <p:nvPr/>
          </p:nvSpPr>
          <p:spPr>
            <a:xfrm rot="5400000">
              <a:off x="1245616" y="3099034"/>
              <a:ext cx="1320226" cy="1278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6200000">
              <a:off x="2130738" y="3018725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661" y="2974333"/>
              <a:ext cx="1212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input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1689241" y="3099038"/>
              <a:ext cx="1534191" cy="127849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2559541" y="3099034"/>
              <a:ext cx="1103796" cy="1278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2685184" y="3018724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75364" y="2962903"/>
              <a:ext cx="815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libri" charset="0"/>
                  <a:ea typeface="Calibri" charset="0"/>
                  <a:cs typeface="Calibri" charset="0"/>
                </a:rPr>
                <a:t>labels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5503" y="3990006"/>
              <a:ext cx="1212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dim = 100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67962" y="3526190"/>
            <a:ext cx="3152171" cy="2797551"/>
            <a:chOff x="838661" y="1917928"/>
            <a:chExt cx="3152171" cy="2797551"/>
          </a:xfrm>
        </p:grpSpPr>
        <p:sp>
          <p:nvSpPr>
            <p:cNvPr id="32" name="Rectangle 31"/>
            <p:cNvSpPr/>
            <p:nvPr/>
          </p:nvSpPr>
          <p:spPr>
            <a:xfrm rot="5400000">
              <a:off x="1245616" y="3099034"/>
              <a:ext cx="1320226" cy="1278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2130738" y="3018725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661" y="2962903"/>
              <a:ext cx="1212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input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233109" y="3079299"/>
              <a:ext cx="2450592" cy="127849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2559541" y="3099034"/>
              <a:ext cx="1103796" cy="1278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2685184" y="3018724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75364" y="2962903"/>
              <a:ext cx="815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libri" charset="0"/>
                  <a:ea typeface="Calibri" charset="0"/>
                  <a:cs typeface="Calibri" charset="0"/>
                </a:rPr>
                <a:t>labels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5503" y="4315369"/>
              <a:ext cx="1212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dim = 400</a:t>
              </a: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91805" y="-27492"/>
            <a:ext cx="8992822" cy="1276485"/>
          </a:xfrm>
        </p:spPr>
        <p:txBody>
          <a:bodyPr>
            <a:normAutofit/>
          </a:bodyPr>
          <a:lstStyle/>
          <a:p>
            <a:r>
              <a:rPr lang="en-US" sz="3200" dirty="0"/>
              <a:t>Ex. 2: Over-parameterization Improves the Landscape (Empirically)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B0E9F3-1991-B047-BD9C-B45C15352C95}"/>
                  </a:ext>
                </a:extLst>
              </p:cNvPr>
              <p:cNvSpPr txBox="1"/>
              <p:nvPr/>
            </p:nvSpPr>
            <p:spPr>
              <a:xfrm>
                <a:off x="1644164" y="4911298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B0E9F3-1991-B047-BD9C-B45C1535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64" y="4911298"/>
                <a:ext cx="12120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340D4A-BFF8-BD4E-AFEB-22ACDDA73FCD}"/>
                  </a:ext>
                </a:extLst>
              </p:cNvPr>
              <p:cNvSpPr txBox="1"/>
              <p:nvPr/>
            </p:nvSpPr>
            <p:spPr>
              <a:xfrm>
                <a:off x="2202066" y="4911300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340D4A-BFF8-BD4E-AFEB-22ACDDA7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66" y="4911300"/>
                <a:ext cx="121201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3F52B7-46F1-5849-8A46-FC20136ACF3B}"/>
                  </a:ext>
                </a:extLst>
              </p:cNvPr>
              <p:cNvSpPr txBox="1"/>
              <p:nvPr/>
            </p:nvSpPr>
            <p:spPr>
              <a:xfrm>
                <a:off x="6197882" y="4805171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3F52B7-46F1-5849-8A46-FC20136A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882" y="4805171"/>
                <a:ext cx="121201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D281AC-B38A-7749-93A7-B6AA0CB062E1}"/>
                  </a:ext>
                </a:extLst>
              </p:cNvPr>
              <p:cNvSpPr txBox="1"/>
              <p:nvPr/>
            </p:nvSpPr>
            <p:spPr>
              <a:xfrm>
                <a:off x="6755784" y="4805173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D281AC-B38A-7749-93A7-B6AA0CB06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84" y="4805173"/>
                <a:ext cx="121201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6AE05983-7D0F-BD49-B8C5-AA99C97658C5}"/>
              </a:ext>
            </a:extLst>
          </p:cNvPr>
          <p:cNvSpPr txBox="1"/>
          <p:nvPr/>
        </p:nvSpPr>
        <p:spPr>
          <a:xfrm rot="16200000">
            <a:off x="-708533" y="3854277"/>
            <a:ext cx="2786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training/test error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D26CD6-5C74-CC47-9B43-D7933ED05B9C}"/>
              </a:ext>
            </a:extLst>
          </p:cNvPr>
          <p:cNvSpPr txBox="1"/>
          <p:nvPr/>
        </p:nvSpPr>
        <p:spPr>
          <a:xfrm rot="16200000">
            <a:off x="4196918" y="3950719"/>
            <a:ext cx="2593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training/ test error</a:t>
            </a:r>
          </a:p>
        </p:txBody>
      </p:sp>
    </p:spTree>
    <p:extLst>
      <p:ext uri="{BB962C8B-B14F-4D97-AF65-F5344CB8AC3E}">
        <p14:creationId xmlns:p14="http://schemas.microsoft.com/office/powerpoint/2010/main" val="5282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6" grpId="0" animBg="1"/>
      <p:bldP spid="17" grpId="0"/>
      <p:bldP spid="5" grpId="0"/>
      <p:bldP spid="6" grpId="0"/>
      <p:bldP spid="19" grpId="0"/>
      <p:bldP spid="19" grpId="2"/>
      <p:bldP spid="21" grpId="0" animBg="1"/>
      <p:bldP spid="23" grpId="0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65E6EB-8212-084C-AF3A-09485744C4B3}"/>
                  </a:ext>
                </a:extLst>
              </p:cNvPr>
              <p:cNvSpPr txBox="1"/>
              <p:nvPr/>
            </p:nvSpPr>
            <p:spPr>
              <a:xfrm>
                <a:off x="400047" y="1091198"/>
                <a:ext cx="8978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75000"/>
                    </a:schemeClr>
                  </a:buClr>
                  <a:buSzPct val="85000"/>
                </a:pPr>
                <a:r>
                  <a:rPr lang="en-US" sz="2200" b="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Setup: </a:t>
                </a: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≔#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hidden units;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:=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# data points;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:=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input dim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65E6EB-8212-084C-AF3A-09485744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7" y="1091198"/>
                <a:ext cx="8978671" cy="769441"/>
              </a:xfrm>
              <a:prstGeom prst="rect">
                <a:avLst/>
              </a:prstGeom>
              <a:blipFill>
                <a:blip r:embed="rId2"/>
                <a:stretch>
                  <a:fillRect l="-706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06C02E-1518-E44D-9FFB-4B7749E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Analysis of Over-parameterization: Inspiring Partial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340A5-C28F-6B49-8B82-4AE243622598}"/>
                  </a:ext>
                </a:extLst>
              </p:cNvPr>
              <p:cNvSpPr txBox="1"/>
              <p:nvPr/>
            </p:nvSpPr>
            <p:spPr>
              <a:xfrm>
                <a:off x="400050" y="2567984"/>
                <a:ext cx="8420769" cy="932135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Theorem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[Soudry-Carmon’16]</a:t>
                </a: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: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With leaky </a:t>
                </a:r>
                <a:r>
                  <a:rPr lang="en-US" sz="2200" dirty="0" err="1">
                    <a:latin typeface="Calibri" charset="0"/>
                    <a:ea typeface="Calibri" charset="0"/>
                    <a:cs typeface="Calibri" charset="0"/>
                  </a:rPr>
                  <a:t>relu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activation and squared loss,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𝑘𝑑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&gt;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, all the </a:t>
                </a:r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differentiable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stationary points are global minima.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3340A5-C28F-6B49-8B82-4AE243622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567984"/>
                <a:ext cx="8420769" cy="932135"/>
              </a:xfrm>
              <a:prstGeom prst="rect">
                <a:avLst/>
              </a:prstGeom>
              <a:blipFill>
                <a:blip r:embed="rId3"/>
                <a:stretch>
                  <a:fillRect l="-751" b="-10390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B2654B4-69A9-0543-A10B-D4C892DF7C8D}"/>
              </a:ext>
            </a:extLst>
          </p:cNvPr>
          <p:cNvGrpSpPr/>
          <p:nvPr/>
        </p:nvGrpSpPr>
        <p:grpSpPr>
          <a:xfrm>
            <a:off x="7584426" y="662688"/>
            <a:ext cx="1494089" cy="1923552"/>
            <a:chOff x="1624124" y="2395867"/>
            <a:chExt cx="1494089" cy="19235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8661D1-B5C8-FF43-9B6A-7B5156FD03AD}"/>
                </a:ext>
              </a:extLst>
            </p:cNvPr>
            <p:cNvSpPr/>
            <p:nvPr/>
          </p:nvSpPr>
          <p:spPr>
            <a:xfrm rot="5400000">
              <a:off x="1245616" y="3099034"/>
              <a:ext cx="1320226" cy="1278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F099E8F0-049B-1A48-B9C1-41D89D7907C3}"/>
                </a:ext>
              </a:extLst>
            </p:cNvPr>
            <p:cNvSpPr/>
            <p:nvPr/>
          </p:nvSpPr>
          <p:spPr>
            <a:xfrm rot="16200000">
              <a:off x="2130738" y="3018725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16855E-E30C-C346-857C-191718DCEB48}"/>
                </a:ext>
              </a:extLst>
            </p:cNvPr>
            <p:cNvSpPr/>
            <p:nvPr/>
          </p:nvSpPr>
          <p:spPr>
            <a:xfrm rot="5400000">
              <a:off x="1689241" y="3099038"/>
              <a:ext cx="1534191" cy="127849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4D172C-E2D0-3541-9DA8-41411EDAAAED}"/>
                </a:ext>
              </a:extLst>
            </p:cNvPr>
            <p:cNvSpPr/>
            <p:nvPr/>
          </p:nvSpPr>
          <p:spPr>
            <a:xfrm rot="5400000">
              <a:off x="2912557" y="3088918"/>
              <a:ext cx="283464" cy="1278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B4C10E71-7007-BA4E-88F1-B53E380E8989}"/>
                </a:ext>
              </a:extLst>
            </p:cNvPr>
            <p:cNvSpPr/>
            <p:nvPr/>
          </p:nvSpPr>
          <p:spPr>
            <a:xfrm rot="16200000">
              <a:off x="2685184" y="3018724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0228C2-4302-4D49-87A7-9D6C1DD40B32}"/>
                    </a:ext>
                  </a:extLst>
                </p:cNvPr>
                <p:cNvSpPr txBox="1"/>
                <p:nvPr/>
              </p:nvSpPr>
              <p:spPr>
                <a:xfrm>
                  <a:off x="1624124" y="3919309"/>
                  <a:ext cx="5569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20228C2-4302-4D49-87A7-9D6C1DD40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124" y="3919309"/>
                  <a:ext cx="55690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D4A894-0D8E-2744-9B88-3B98F056232C}"/>
                  </a:ext>
                </a:extLst>
              </p:cNvPr>
              <p:cNvSpPr txBox="1"/>
              <p:nvPr/>
            </p:nvSpPr>
            <p:spPr>
              <a:xfrm>
                <a:off x="8179248" y="2186130"/>
                <a:ext cx="556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D4A894-0D8E-2744-9B88-3B98F056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248" y="2186130"/>
                <a:ext cx="55690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3DF90-7536-AE49-A95A-B26E71175295}"/>
                  </a:ext>
                </a:extLst>
              </p:cNvPr>
              <p:cNvSpPr txBox="1"/>
              <p:nvPr/>
            </p:nvSpPr>
            <p:spPr>
              <a:xfrm>
                <a:off x="7608808" y="1493849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03DF90-7536-AE49-A95A-B26E7117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08" y="1493849"/>
                <a:ext cx="12120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97D146-AC5B-E641-A72D-4346719EF802}"/>
                  </a:ext>
                </a:extLst>
              </p:cNvPr>
              <p:cNvSpPr txBox="1"/>
              <p:nvPr/>
            </p:nvSpPr>
            <p:spPr>
              <a:xfrm>
                <a:off x="8166710" y="1493851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97D146-AC5B-E641-A72D-4346719E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710" y="1493851"/>
                <a:ext cx="121201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3D7336B-A637-E844-9019-C6A96A28C3D1}"/>
              </a:ext>
            </a:extLst>
          </p:cNvPr>
          <p:cNvSpPr txBox="1"/>
          <p:nvPr/>
        </p:nvSpPr>
        <p:spPr>
          <a:xfrm>
            <a:off x="400047" y="3626566"/>
            <a:ext cx="8978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Caveat: optimizers do converge to non-differential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0A359-4094-A94B-A68F-5F6B587876AF}"/>
                  </a:ext>
                </a:extLst>
              </p:cNvPr>
              <p:cNvSpPr txBox="1"/>
              <p:nvPr/>
            </p:nvSpPr>
            <p:spPr>
              <a:xfrm>
                <a:off x="400050" y="4175640"/>
                <a:ext cx="8420769" cy="1009899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Theorem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[Du-Lee’1</a:t>
                </a:r>
                <a:r>
                  <a:rPr lang="en-US" altLang="zh-CN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8</a:t>
                </a:r>
                <a:r>
                  <a:rPr lang="en-US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]</a:t>
                </a: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: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With </a:t>
                </a:r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quadratic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activation and squared loss,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𝑘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fixed, all the local minima are global minima.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0A359-4094-A94B-A68F-5F6B58787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175640"/>
                <a:ext cx="8420769" cy="1009899"/>
              </a:xfrm>
              <a:prstGeom prst="rect">
                <a:avLst/>
              </a:prstGeom>
              <a:blipFill>
                <a:blip r:embed="rId8"/>
                <a:stretch>
                  <a:fillRect l="-751" b="-4878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C7B232D-AFD3-7249-B3D5-C36C04D92E78}"/>
              </a:ext>
            </a:extLst>
          </p:cNvPr>
          <p:cNvSpPr txBox="1"/>
          <p:nvPr/>
        </p:nvSpPr>
        <p:spPr>
          <a:xfrm>
            <a:off x="400047" y="5347790"/>
            <a:ext cx="897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Both papers assume very little about data distribution and labels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Can these models generalize? Yes! (more later)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Over-parameterized linearized recurrent neural nets </a:t>
            </a:r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[Hardt-M.-Recht’17]</a:t>
            </a:r>
          </a:p>
        </p:txBody>
      </p:sp>
    </p:spTree>
    <p:extLst>
      <p:ext uri="{BB962C8B-B14F-4D97-AF65-F5344CB8AC3E}">
        <p14:creationId xmlns:p14="http://schemas.microsoft.com/office/powerpoint/2010/main" val="11795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BF1C-1AE4-2D49-8C59-800F95E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Ex. 3: Landscape Design by Defining New Loss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D3180-1B82-E743-B2BA-A16E88B5C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342719"/>
                <a:ext cx="8563356" cy="4563836"/>
              </a:xfrm>
            </p:spPr>
            <p:txBody>
              <a:bodyPr/>
              <a:lstStyle/>
              <a:p>
                <a:r>
                  <a:rPr lang="en-US" dirty="0"/>
                  <a:t> Assume, in addition to previous slide,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Recall that squared loss has </a:t>
                </a:r>
                <a:r>
                  <a:rPr lang="en-US" dirty="0">
                    <a:solidFill>
                      <a:srgbClr val="FF0000"/>
                    </a:solidFill>
                  </a:rPr>
                  <a:t>bad local min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D3180-1B82-E743-B2BA-A16E88B5C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342719"/>
                <a:ext cx="8563356" cy="4563836"/>
              </a:xfrm>
              <a:blipFill>
                <a:blip r:embed="rId2"/>
                <a:stretch>
                  <a:fillRect l="-59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C12761-9982-9A4C-B125-9532F735F3BE}"/>
              </a:ext>
            </a:extLst>
          </p:cNvPr>
          <p:cNvGrpSpPr/>
          <p:nvPr/>
        </p:nvGrpSpPr>
        <p:grpSpPr>
          <a:xfrm>
            <a:off x="7584426" y="781441"/>
            <a:ext cx="1494089" cy="1923552"/>
            <a:chOff x="1624124" y="2395867"/>
            <a:chExt cx="1494089" cy="1923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7854DD-EA5C-5642-8350-FB09C5647300}"/>
                </a:ext>
              </a:extLst>
            </p:cNvPr>
            <p:cNvSpPr/>
            <p:nvPr/>
          </p:nvSpPr>
          <p:spPr>
            <a:xfrm rot="5400000">
              <a:off x="1245616" y="3099034"/>
              <a:ext cx="1320226" cy="12784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D441D7CB-F306-0448-ACF0-7AEB6AE02CEF}"/>
                </a:ext>
              </a:extLst>
            </p:cNvPr>
            <p:cNvSpPr/>
            <p:nvPr/>
          </p:nvSpPr>
          <p:spPr>
            <a:xfrm rot="16200000">
              <a:off x="2130738" y="3018725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911CC9-060E-344D-ADFA-699C4FE2C86B}"/>
                </a:ext>
              </a:extLst>
            </p:cNvPr>
            <p:cNvSpPr/>
            <p:nvPr/>
          </p:nvSpPr>
          <p:spPr>
            <a:xfrm rot="5400000">
              <a:off x="1689241" y="3099038"/>
              <a:ext cx="1534191" cy="127849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CFAB0F-5942-7046-BD59-633BD475E8CF}"/>
                </a:ext>
              </a:extLst>
            </p:cNvPr>
            <p:cNvSpPr/>
            <p:nvPr/>
          </p:nvSpPr>
          <p:spPr>
            <a:xfrm rot="5400000">
              <a:off x="2912557" y="3088918"/>
              <a:ext cx="283464" cy="12784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3BE35CC2-49EA-8041-B0DC-795782D053C2}"/>
                </a:ext>
              </a:extLst>
            </p:cNvPr>
            <p:cNvSpPr/>
            <p:nvPr/>
          </p:nvSpPr>
          <p:spPr>
            <a:xfrm rot="16200000">
              <a:off x="2685184" y="3018724"/>
              <a:ext cx="128339" cy="288471"/>
            </a:xfrm>
            <a:prstGeom prst="downArrow">
              <a:avLst>
                <a:gd name="adj1" fmla="val 50000"/>
                <a:gd name="adj2" fmla="val 7755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8305A1-D8F5-DE4A-85E1-2F16CCCCF193}"/>
                    </a:ext>
                  </a:extLst>
                </p:cNvPr>
                <p:cNvSpPr txBox="1"/>
                <p:nvPr/>
              </p:nvSpPr>
              <p:spPr>
                <a:xfrm>
                  <a:off x="1624124" y="3919309"/>
                  <a:ext cx="5569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8305A1-D8F5-DE4A-85E1-2F16CCCCF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124" y="3919309"/>
                  <a:ext cx="556909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2D12B-4FBF-7744-B280-74E4B8148A11}"/>
                  </a:ext>
                </a:extLst>
              </p:cNvPr>
              <p:cNvSpPr txBox="1"/>
              <p:nvPr/>
            </p:nvSpPr>
            <p:spPr>
              <a:xfrm>
                <a:off x="8179248" y="2304883"/>
                <a:ext cx="556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2D12B-4FBF-7744-B280-74E4B814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248" y="2304883"/>
                <a:ext cx="55690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3BA21-1EAD-DF4E-B008-6132F4787FC2}"/>
                  </a:ext>
                </a:extLst>
              </p:cNvPr>
              <p:cNvSpPr txBox="1"/>
              <p:nvPr/>
            </p:nvSpPr>
            <p:spPr>
              <a:xfrm>
                <a:off x="7608808" y="1612602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3BA21-1EAD-DF4E-B008-6132F4787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08" y="1612602"/>
                <a:ext cx="121201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85CC65-E8F4-E44B-99E4-C2A0DC2FE30A}"/>
                  </a:ext>
                </a:extLst>
              </p:cNvPr>
              <p:cNvSpPr txBox="1"/>
              <p:nvPr/>
            </p:nvSpPr>
            <p:spPr>
              <a:xfrm>
                <a:off x="8166710" y="1612604"/>
                <a:ext cx="1212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85CC65-E8F4-E44B-99E4-C2A0DC2F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710" y="1612604"/>
                <a:ext cx="12120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D786FB-16BA-E143-9C7C-BB6D81DDDD41}"/>
                  </a:ext>
                </a:extLst>
              </p:cNvPr>
              <p:cNvSpPr txBox="1"/>
              <p:nvPr/>
            </p:nvSpPr>
            <p:spPr>
              <a:xfrm>
                <a:off x="859267" y="2805256"/>
                <a:ext cx="7549921" cy="172143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7030A0"/>
                    </a:solidFill>
                    <a:latin typeface="Calibri" charset="0"/>
                    <a:ea typeface="Calibri" charset="0"/>
                    <a:cs typeface="Calibri" charset="0"/>
                  </a:rPr>
                  <a:t>[Ge-Lee-M.’17]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designs an alternative objective function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𝐹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𝔼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𝑦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[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𝑔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)]</m:t>
                      </m:r>
                    </m:oMath>
                  </m:oMathPara>
                </a14:m>
                <a:endParaRPr lang="en-US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𝐹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has the same global minima as the standard squared loss</a:t>
                </a:r>
              </a:p>
              <a:p>
                <a:pPr marL="342900" indent="-342900">
                  <a:lnSpc>
                    <a:spcPct val="120000"/>
                  </a:lnSpc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All local minima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𝐹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are global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D786FB-16BA-E143-9C7C-BB6D81DDD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" y="2805256"/>
                <a:ext cx="7549921" cy="1721433"/>
              </a:xfrm>
              <a:prstGeom prst="rect">
                <a:avLst/>
              </a:prstGeom>
              <a:blipFill>
                <a:blip r:embed="rId7"/>
                <a:stretch>
                  <a:fillRect l="-670" b="-5072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959D419-1A84-C74D-A0D5-8E06EF923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4809819"/>
                <a:ext cx="8563356" cy="4563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Theoretical guarantees for </a:t>
                </a:r>
                <a:r>
                  <a:rPr lang="en-US" dirty="0" err="1"/>
                  <a:t>ReLU</a:t>
                </a:r>
                <a:r>
                  <a:rPr lang="en-US" dirty="0"/>
                  <a:t> activation and no over-parametrization</a:t>
                </a:r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complicated and generalization requires empirically larger amount of samples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959D419-1A84-C74D-A0D5-8E06EF923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809819"/>
                <a:ext cx="8563356" cy="4563836"/>
              </a:xfrm>
              <a:prstGeom prst="rect">
                <a:avLst/>
              </a:prstGeom>
              <a:blipFill>
                <a:blip r:embed="rId8"/>
                <a:stretch>
                  <a:fillRect l="-593" t="-166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5CE2-30C1-764F-9796-A0C4D36B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33F6F-AD2F-9B4E-9C76-531EE4F4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 Fast provable non-convex optimization is possible, if the optimization landscape has particular properties (e.g., all local minima are global)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Landscape can be reshaped or designed by changing the model architecture and loss function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0BA59E-6545-BD4C-9462-1E80F3365CAE}"/>
              </a:ext>
            </a:extLst>
          </p:cNvPr>
          <p:cNvSpPr/>
          <p:nvPr/>
        </p:nvSpPr>
        <p:spPr>
          <a:xfrm>
            <a:off x="7034591" y="3606903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F20064-C894-0843-810D-F1E7FE22BE01}"/>
              </a:ext>
            </a:extLst>
          </p:cNvPr>
          <p:cNvSpPr/>
          <p:nvPr/>
        </p:nvSpPr>
        <p:spPr>
          <a:xfrm>
            <a:off x="241903" y="3606904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A900D2-E308-474E-840E-EFCD3A06C82E}"/>
              </a:ext>
            </a:extLst>
          </p:cNvPr>
          <p:cNvGrpSpPr/>
          <p:nvPr/>
        </p:nvGrpSpPr>
        <p:grpSpPr>
          <a:xfrm>
            <a:off x="2328863" y="3649183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2E4E33-EDB6-E048-BA47-4C478312BE4E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3210702-E32F-A84E-BEEC-D39A750CC2E4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A297A48-F0EB-D44C-8565-45440B782A48}"/>
              </a:ext>
            </a:extLst>
          </p:cNvPr>
          <p:cNvSpPr/>
          <p:nvPr/>
        </p:nvSpPr>
        <p:spPr>
          <a:xfrm>
            <a:off x="3638247" y="3606904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DDFAE1-92AE-BA49-9D6F-78B77E74BE4A}"/>
              </a:ext>
            </a:extLst>
          </p:cNvPr>
          <p:cNvGrpSpPr/>
          <p:nvPr/>
        </p:nvGrpSpPr>
        <p:grpSpPr>
          <a:xfrm>
            <a:off x="5735811" y="3653351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6E1808-2130-194D-866E-F9545C69257E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8ABA7D-AF6D-3841-9147-E753CC748BFE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5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1CDD7BC-8A19-354E-8278-EA83925C531E}"/>
              </a:ext>
            </a:extLst>
          </p:cNvPr>
          <p:cNvSpPr/>
          <p:nvPr/>
        </p:nvSpPr>
        <p:spPr>
          <a:xfrm>
            <a:off x="447677" y="4739738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ADD31B-2BF8-ED47-8B50-32960841DC32}"/>
              </a:ext>
            </a:extLst>
          </p:cNvPr>
          <p:cNvSpPr/>
          <p:nvPr/>
        </p:nvSpPr>
        <p:spPr>
          <a:xfrm>
            <a:off x="6812847" y="4739738"/>
            <a:ext cx="1928813" cy="942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altLang="zh-CN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altLang="zh-CN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zh-CN" alt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0B0636-E5D7-7749-AAD1-2657A5F2404E}"/>
              </a:ext>
            </a:extLst>
          </p:cNvPr>
          <p:cNvSpPr/>
          <p:nvPr/>
        </p:nvSpPr>
        <p:spPr>
          <a:xfrm>
            <a:off x="3625881" y="1799841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Modeling/</a:t>
            </a:r>
            <a:endParaRPr lang="zh-CN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BBECB-F22B-EB44-A2BA-CA49EB0740AC}"/>
              </a:ext>
            </a:extLst>
          </p:cNvPr>
          <p:cNvGrpSpPr/>
          <p:nvPr/>
        </p:nvGrpSpPr>
        <p:grpSpPr>
          <a:xfrm>
            <a:off x="3949588" y="4840452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E65BED-1234-1047-AEE5-0362979AEC84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E65BED-1234-1047-AEE5-0362979AE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2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A609C4-1077-6F47-A7F0-B851D64298EE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A609C4-1077-6F47-A7F0-B851D6429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3"/>
                  <a:stretch>
                    <a:fillRect t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60E01-A08E-4845-B436-2B2E2D8B620C}"/>
              </a:ext>
            </a:extLst>
          </p:cNvPr>
          <p:cNvGrpSpPr/>
          <p:nvPr/>
        </p:nvGrpSpPr>
        <p:grpSpPr>
          <a:xfrm rot="19014837">
            <a:off x="1936604" y="3216477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ED47E-E900-544E-9DD1-31BA7360A4F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1AE3EE-15AC-014F-BC6B-8A230BB01878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E855E-9050-DA49-ABC7-C610BD1564C3}"/>
              </a:ext>
            </a:extLst>
          </p:cNvPr>
          <p:cNvGrpSpPr/>
          <p:nvPr/>
        </p:nvGrpSpPr>
        <p:grpSpPr>
          <a:xfrm rot="2611914">
            <a:off x="6005190" y="3207071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E300E8-E1CA-3B47-A270-FC0AE42B33B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E300E8-E1CA-3B47-A270-FC0AE42B3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7"/>
                  <a:stretch>
                    <a:fillRect l="-660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AD324-F441-5048-A3E3-71B95BBD40F1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AD324-F441-5048-A3E3-71B95BBD4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8"/>
                  <a:stretch>
                    <a:fillRect t="-7767" r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4B53-FEE4-DD43-A38A-429461191A3F}"/>
              </a:ext>
            </a:extLst>
          </p:cNvPr>
          <p:cNvSpPr txBox="1"/>
          <p:nvPr/>
        </p:nvSpPr>
        <p:spPr>
          <a:xfrm>
            <a:off x="2763978" y="3313654"/>
            <a:ext cx="366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3645E5-ED53-8E40-926E-D553F8BD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75" y="385608"/>
            <a:ext cx="7904450" cy="8996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+mj-lt"/>
              </a:rPr>
              <a:t> Part II: Generalization Theory in Deep Learning </a:t>
            </a:r>
          </a:p>
          <a:p>
            <a:pPr marL="0" indent="0" algn="ctr">
              <a:buNone/>
            </a:pPr>
            <a:r>
              <a:rPr lang="en-US" sz="2600" dirty="0"/>
              <a:t>Why over-parameterized neural nets can generalize? </a:t>
            </a:r>
          </a:p>
        </p:txBody>
      </p:sp>
    </p:spTree>
    <p:extLst>
      <p:ext uri="{BB962C8B-B14F-4D97-AF65-F5344CB8AC3E}">
        <p14:creationId xmlns:p14="http://schemas.microsoft.com/office/powerpoint/2010/main" val="8884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1AF910-74BC-204B-AE08-50D5DF3966F7}"/>
              </a:ext>
            </a:extLst>
          </p:cNvPr>
          <p:cNvSpPr txBox="1">
            <a:spLocks/>
          </p:cNvSpPr>
          <p:nvPr/>
        </p:nvSpPr>
        <p:spPr>
          <a:xfrm>
            <a:off x="215900" y="2294164"/>
            <a:ext cx="8699500" cy="456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How can we use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thinking to formalize, understand, and improve deep learning?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0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6329-1B16-994E-9F9A-5AF9B241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23" y="265150"/>
            <a:ext cx="8563356" cy="976775"/>
          </a:xfrm>
        </p:spPr>
        <p:txBody>
          <a:bodyPr>
            <a:normAutofit/>
          </a:bodyPr>
          <a:lstStyle/>
          <a:p>
            <a:r>
              <a:rPr lang="en-US" dirty="0"/>
              <a:t>“Overfitting” (Textbook Version)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90470-818D-DC4A-802D-0874EF7E9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70" y="1111896"/>
            <a:ext cx="4082994" cy="2585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568EF6-3543-EF46-AC93-A00BA16B9807}"/>
              </a:ext>
            </a:extLst>
          </p:cNvPr>
          <p:cNvSpPr txBox="1"/>
          <p:nvPr/>
        </p:nvSpPr>
        <p:spPr>
          <a:xfrm rot="16200000">
            <a:off x="1769670" y="2015365"/>
            <a:ext cx="2198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Prediction Error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E693C-E8B5-FB4B-B57B-9EFC376B9137}"/>
              </a:ext>
            </a:extLst>
          </p:cNvPr>
          <p:cNvSpPr txBox="1"/>
          <p:nvPr/>
        </p:nvSpPr>
        <p:spPr>
          <a:xfrm>
            <a:off x="3850293" y="3481754"/>
            <a:ext cx="230294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Model complexity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153A440-707E-F843-9B4B-7F8152FD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49" y="3912641"/>
                <a:ext cx="8563356" cy="4563836"/>
              </a:xfrm>
            </p:spPr>
            <p:txBody>
              <a:bodyPr/>
              <a:lstStyle/>
              <a:p>
                <a:r>
                  <a:rPr lang="en-US" dirty="0"/>
                  <a:t> Generalization theory via uniform convergence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set of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test loss – training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153A440-707E-F843-9B4B-7F8152FD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3912641"/>
                <a:ext cx="8563356" cy="4563836"/>
              </a:xfrm>
              <a:blipFill>
                <a:blip r:embed="rId4"/>
                <a:stretch>
                  <a:fillRect l="-44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25">
            <a:extLst>
              <a:ext uri="{FF2B5EF4-FFF2-40B4-BE49-F238E27FC236}">
                <a16:creationId xmlns:a16="http://schemas.microsoft.com/office/drawing/2014/main" id="{0F4B6885-C42F-A445-ACAA-F82EAD2B40B5}"/>
              </a:ext>
            </a:extLst>
          </p:cNvPr>
          <p:cNvSpPr/>
          <p:nvPr/>
        </p:nvSpPr>
        <p:spPr>
          <a:xfrm rot="8209805" flipH="1">
            <a:off x="6714870" y="5050945"/>
            <a:ext cx="717349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984AB-6221-574A-8173-E99CCE553700}"/>
              </a:ext>
            </a:extLst>
          </p:cNvPr>
          <p:cNvSpPr txBox="1"/>
          <p:nvPr/>
        </p:nvSpPr>
        <p:spPr>
          <a:xfrm>
            <a:off x="5039426" y="5242626"/>
            <a:ext cx="37336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complexity of the model class</a:t>
            </a:r>
          </a:p>
        </p:txBody>
      </p:sp>
      <p:sp>
        <p:nvSpPr>
          <p:cNvPr id="13" name="Arc 25">
            <a:extLst>
              <a:ext uri="{FF2B5EF4-FFF2-40B4-BE49-F238E27FC236}">
                <a16:creationId xmlns:a16="http://schemas.microsoft.com/office/drawing/2014/main" id="{218C5024-6594-BA4D-AC38-DC1795B843D9}"/>
              </a:ext>
            </a:extLst>
          </p:cNvPr>
          <p:cNvSpPr/>
          <p:nvPr/>
        </p:nvSpPr>
        <p:spPr>
          <a:xfrm rot="18955252" flipH="1" flipV="1">
            <a:off x="7684878" y="4286948"/>
            <a:ext cx="732756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0AF9B-132D-CC4E-9F43-7CBC9697176A}"/>
              </a:ext>
            </a:extLst>
          </p:cNvPr>
          <p:cNvSpPr txBox="1"/>
          <p:nvPr/>
        </p:nvSpPr>
        <p:spPr>
          <a:xfrm>
            <a:off x="8273207" y="3697197"/>
            <a:ext cx="103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#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A208B73-4C73-C248-94DD-9C89582F9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49" y="5807891"/>
                <a:ext cx="8563356" cy="4563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Trivial bound: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≲</m:t>
                    </m:r>
                  </m:oMath>
                </a14:m>
                <a:r>
                  <a:rPr lang="en-US" dirty="0"/>
                  <a:t> # parameters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A208B73-4C73-C248-94DD-9C89582F9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5807891"/>
                <a:ext cx="8563356" cy="4563836"/>
              </a:xfrm>
              <a:prstGeom prst="rect">
                <a:avLst/>
              </a:prstGeom>
              <a:blipFill>
                <a:blip r:embed="rId5"/>
                <a:stretch>
                  <a:fillRect l="-444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3F3559-92B8-704A-A8A1-4A176F5039E1}"/>
              </a:ext>
            </a:extLst>
          </p:cNvPr>
          <p:cNvCxnSpPr>
            <a:cxnSpLocks/>
          </p:cNvCxnSpPr>
          <p:nvPr/>
        </p:nvCxnSpPr>
        <p:spPr>
          <a:xfrm>
            <a:off x="5840730" y="2377440"/>
            <a:ext cx="0" cy="8572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E8621FF-469F-D645-9749-467AC4F1FB95}"/>
              </a:ext>
            </a:extLst>
          </p:cNvPr>
          <p:cNvSpPr txBox="1"/>
          <p:nvPr/>
        </p:nvSpPr>
        <p:spPr>
          <a:xfrm>
            <a:off x="5923919" y="2571225"/>
            <a:ext cx="2673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generalization error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29396-D373-F544-9835-9397D29ADE10}"/>
              </a:ext>
            </a:extLst>
          </p:cNvPr>
          <p:cNvSpPr txBox="1"/>
          <p:nvPr/>
        </p:nvSpPr>
        <p:spPr>
          <a:xfrm>
            <a:off x="6246420" y="6476351"/>
            <a:ext cx="327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credit: </a:t>
            </a:r>
            <a:r>
              <a:rPr lang="en-US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gluon.mxnet.io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6329-1B16-994E-9F9A-5AF9B241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91" y="563745"/>
            <a:ext cx="7889304" cy="976775"/>
          </a:xfrm>
        </p:spPr>
        <p:txBody>
          <a:bodyPr>
            <a:normAutofit/>
          </a:bodyPr>
          <a:lstStyle/>
          <a:p>
            <a:pPr algn="ctr"/>
            <a:r>
              <a:rPr lang="en-US" sz="2900" dirty="0"/>
              <a:t>Real-life Deep Learning: Network Size is </a:t>
            </a:r>
            <a:r>
              <a:rPr lang="en-US" sz="2900" dirty="0">
                <a:solidFill>
                  <a:srgbClr val="FF0000"/>
                </a:solidFill>
              </a:rPr>
              <a:t>Not</a:t>
            </a:r>
            <a:r>
              <a:rPr lang="en-US" sz="2900" dirty="0"/>
              <a:t> the Right Complexity Measure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DA9CF-5877-7D44-A1D3-57AE6F02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74" y="1706255"/>
            <a:ext cx="4629658" cy="3408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1A5F52-FEA2-A847-98FE-185C8373059E}"/>
              </a:ext>
            </a:extLst>
          </p:cNvPr>
          <p:cNvSpPr/>
          <p:nvPr/>
        </p:nvSpPr>
        <p:spPr>
          <a:xfrm>
            <a:off x="1074102" y="5446302"/>
            <a:ext cx="69957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3-layer 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eural nets on MNIST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[Neyshabur-Tomioka-Srebro’2015]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(similar results on CIFAR)</a:t>
            </a: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8DEDB2D-4505-B44C-833E-0B37E6DD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62" y="4199794"/>
            <a:ext cx="5823276" cy="2262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3AB652-3583-E84F-83B0-68290AA7FEE5}"/>
              </a:ext>
            </a:extLst>
          </p:cNvPr>
          <p:cNvSpPr txBox="1"/>
          <p:nvPr/>
        </p:nvSpPr>
        <p:spPr>
          <a:xfrm>
            <a:off x="299745" y="4116557"/>
            <a:ext cx="8207502" cy="1134003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 anchor="ctr">
            <a:normAutofit/>
          </a:bodyPr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Post-mortem analyses: don’t explain why low-complexity solutions are obtained at the first place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09B931-3E7C-B74E-9A9A-11AF58856B6C}"/>
              </a:ext>
            </a:extLst>
          </p:cNvPr>
          <p:cNvSpPr txBox="1">
            <a:spLocks/>
          </p:cNvSpPr>
          <p:nvPr/>
        </p:nvSpPr>
        <p:spPr>
          <a:xfrm>
            <a:off x="198882" y="4713852"/>
            <a:ext cx="8563356" cy="150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dirty="0"/>
              <a:t>PAC-Bayes bounds (for stochastic neural nets) </a:t>
            </a:r>
            <a:r>
              <a:rPr lang="en-US" sz="1800" dirty="0">
                <a:solidFill>
                  <a:srgbClr val="7030A0"/>
                </a:solidFill>
              </a:rPr>
              <a:t>[Dziugaite-Roy’18]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5DC637-572F-8A4A-BD8C-E35B34C791C8}"/>
              </a:ext>
            </a:extLst>
          </p:cNvPr>
          <p:cNvSpPr txBox="1">
            <a:spLocks/>
          </p:cNvSpPr>
          <p:nvPr/>
        </p:nvSpPr>
        <p:spPr>
          <a:xfrm>
            <a:off x="198882" y="3207165"/>
            <a:ext cx="8563356" cy="150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Flat minima tend to generalize better </a:t>
            </a:r>
            <a:r>
              <a:rPr lang="en-US" sz="1800" dirty="0">
                <a:solidFill>
                  <a:srgbClr val="7030A0"/>
                </a:solidFill>
              </a:rPr>
              <a:t>[Hinton-Camp’93, </a:t>
            </a:r>
            <a:r>
              <a:rPr lang="en-US" sz="1800" dirty="0" err="1">
                <a:solidFill>
                  <a:srgbClr val="7030A0"/>
                </a:solidFill>
              </a:rPr>
              <a:t>Hochreiter-Schmidhuber</a:t>
            </a:r>
            <a:r>
              <a:rPr lang="en-US" sz="1800" dirty="0">
                <a:solidFill>
                  <a:srgbClr val="7030A0"/>
                </a:solidFill>
              </a:rPr>
              <a:t>, </a:t>
            </a:r>
            <a:r>
              <a:rPr lang="en-US" sz="1800" dirty="0" err="1">
                <a:solidFill>
                  <a:srgbClr val="7030A0"/>
                </a:solidFill>
              </a:rPr>
              <a:t>Keskar</a:t>
            </a:r>
            <a:r>
              <a:rPr lang="en-US" sz="1800" dirty="0">
                <a:solidFill>
                  <a:srgbClr val="7030A0"/>
                </a:solidFill>
              </a:rPr>
              <a:t> et al.’16, </a:t>
            </a:r>
            <a:r>
              <a:rPr lang="en-US" sz="1800" dirty="0" err="1">
                <a:solidFill>
                  <a:srgbClr val="7030A0"/>
                </a:solidFill>
              </a:rPr>
              <a:t>Dinh</a:t>
            </a:r>
            <a:r>
              <a:rPr lang="en-US" sz="1800" dirty="0">
                <a:solidFill>
                  <a:srgbClr val="7030A0"/>
                </a:solidFill>
              </a:rPr>
              <a:t> et al.’17]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CB1CD-EACF-8A4C-9874-56A61AB6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Complexity Measure</a:t>
            </a:r>
            <a:r>
              <a:rPr lang="en-US" altLang="zh-CN" dirty="0"/>
              <a:t>s</a:t>
            </a:r>
            <a:r>
              <a:rPr lang="en-US" dirty="0"/>
              <a:t> are Informative?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09195-C25C-AB44-A39E-1A8010A1D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882" y="1137036"/>
                <a:ext cx="8563356" cy="1505404"/>
              </a:xfrm>
            </p:spPr>
            <p:txBody>
              <a:bodyPr/>
              <a:lstStyle/>
              <a:p>
                <a:r>
                  <a:rPr lang="en-US" dirty="0"/>
                  <a:t> We often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regularization;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norm doesn’t correlate with the generalization error</a:t>
                </a:r>
                <a:endParaRPr lang="en-US" dirty="0"/>
              </a:p>
              <a:p>
                <a:r>
                  <a:rPr lang="en-US" dirty="0"/>
                  <a:t> Normalized margin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[Bartlett et al.’17,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Neyshabur</a:t>
                </a:r>
                <a:r>
                  <a:rPr lang="en-US" sz="1800" dirty="0">
                    <a:solidFill>
                      <a:srgbClr val="7030A0"/>
                    </a:solidFill>
                  </a:rPr>
                  <a:t> et al.’17</a:t>
                </a:r>
                <a:r>
                  <a:rPr lang="en-US" sz="1800" dirty="0"/>
                  <a:t>]</a:t>
                </a:r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09195-C25C-AB44-A39E-1A8010A1D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882" y="1137036"/>
                <a:ext cx="8563356" cy="1505404"/>
              </a:xfrm>
              <a:blipFill>
                <a:blip r:embed="rId4"/>
                <a:stretch>
                  <a:fillRect l="-444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F06DBE-AACF-3F4B-9662-9EB2282F1E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82" y="2410026"/>
                <a:ext cx="8563356" cy="1505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product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norms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weights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margin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F06DBE-AACF-3F4B-9662-9EB2282F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2" y="2410026"/>
                <a:ext cx="8563356" cy="1505404"/>
              </a:xfrm>
              <a:prstGeom prst="rect">
                <a:avLst/>
              </a:prstGeom>
              <a:blipFill>
                <a:blip r:embed="rId5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10B4E3-7ECA-0842-BE8E-9B0F80FB5AC5}"/>
              </a:ext>
            </a:extLst>
          </p:cNvPr>
          <p:cNvSpPr txBox="1">
            <a:spLocks/>
          </p:cNvSpPr>
          <p:nvPr/>
        </p:nvSpPr>
        <p:spPr>
          <a:xfrm>
            <a:off x="198882" y="3342680"/>
            <a:ext cx="8563356" cy="150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dirty="0"/>
              <a:t>Compression-based complexity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[Arora et al.’18</a:t>
            </a:r>
            <a:r>
              <a:rPr lang="en-US" sz="1800" dirty="0"/>
              <a:t>]</a:t>
            </a:r>
            <a:r>
              <a:rPr lang="en-US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A827BFA-4D5F-9A4C-B930-DB4D2AA0A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82" y="3938290"/>
                <a:ext cx="8563356" cy="1505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minimum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compression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stability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A827BFA-4D5F-9A4C-B930-DB4D2AA0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2" y="3938290"/>
                <a:ext cx="8563356" cy="1505404"/>
              </a:xfrm>
              <a:prstGeom prst="rect">
                <a:avLst/>
              </a:prstGeom>
              <a:blipFill>
                <a:blip r:embed="rId6"/>
                <a:stretch>
                  <a:fillRect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574DE-F8AD-1B4A-A092-4426A54BFF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82" y="5261156"/>
                <a:ext cx="8563356" cy="1505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574DE-F8AD-1B4A-A092-4426A54BF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2" y="5261156"/>
                <a:ext cx="8563356" cy="15054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25">
            <a:extLst>
              <a:ext uri="{FF2B5EF4-FFF2-40B4-BE49-F238E27FC236}">
                <a16:creationId xmlns:a16="http://schemas.microsoft.com/office/drawing/2014/main" id="{4B676C62-4AA2-DF4F-848B-2664D61F8560}"/>
              </a:ext>
            </a:extLst>
          </p:cNvPr>
          <p:cNvSpPr/>
          <p:nvPr/>
        </p:nvSpPr>
        <p:spPr>
          <a:xfrm rot="8209805" flipH="1">
            <a:off x="4044822" y="5870340"/>
            <a:ext cx="717349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CAD0E-1E6F-F546-A6A2-9A28391EC993}"/>
              </a:ext>
            </a:extLst>
          </p:cNvPr>
          <p:cNvSpPr txBox="1"/>
          <p:nvPr/>
        </p:nvSpPr>
        <p:spPr>
          <a:xfrm>
            <a:off x="2369378" y="6062021"/>
            <a:ext cx="31101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estimated stochastic NN</a:t>
            </a:r>
          </a:p>
        </p:txBody>
      </p:sp>
      <p:sp>
        <p:nvSpPr>
          <p:cNvPr id="11" name="Arc 25">
            <a:extLst>
              <a:ext uri="{FF2B5EF4-FFF2-40B4-BE49-F238E27FC236}">
                <a16:creationId xmlns:a16="http://schemas.microsoft.com/office/drawing/2014/main" id="{1EFFF75F-8DE6-4447-A76F-BD210B6E0880}"/>
              </a:ext>
            </a:extLst>
          </p:cNvPr>
          <p:cNvSpPr/>
          <p:nvPr/>
        </p:nvSpPr>
        <p:spPr>
          <a:xfrm rot="1426582" flipH="1" flipV="1">
            <a:off x="5120866" y="5789781"/>
            <a:ext cx="717349" cy="86882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DBB1A-927C-DB46-AFAB-DE5ACA10B509}"/>
              </a:ext>
            </a:extLst>
          </p:cNvPr>
          <p:cNvSpPr txBox="1"/>
          <p:nvPr/>
        </p:nvSpPr>
        <p:spPr>
          <a:xfrm>
            <a:off x="5479540" y="6062020"/>
            <a:ext cx="25488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prior stochastic NN</a:t>
            </a:r>
          </a:p>
        </p:txBody>
      </p:sp>
    </p:spTree>
    <p:extLst>
      <p:ext uri="{BB962C8B-B14F-4D97-AF65-F5344CB8AC3E}">
        <p14:creationId xmlns:p14="http://schemas.microsoft.com/office/powerpoint/2010/main" val="27710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0052 -0.14977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106 L 0.00052 -0.28171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7" grpId="1"/>
      <p:bldP spid="16" grpId="0" build="allAtOnce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1" animBg="1"/>
      <p:bldP spid="9" grpId="2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236E-F730-084B-99E9-7A9641FD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</a:t>
            </a:r>
            <a:r>
              <a:rPr lang="en-US" altLang="zh-CN" dirty="0"/>
              <a:t>s</a:t>
            </a:r>
            <a:r>
              <a:rPr lang="en-US" dirty="0"/>
              <a:t> Matter in Generalization Theory of Deep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0785B-872F-AF4C-AF03-6A4877156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800" y="1112066"/>
                <a:ext cx="8850828" cy="45638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Same objective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dirty="0"/>
                  <a:t>regularization</a:t>
                </a:r>
                <a:r>
                  <a:rPr lang="en-US" altLang="zh-CN" dirty="0"/>
                  <a:t>,</a:t>
                </a:r>
                <a:r>
                  <a:rPr lang="en-US" dirty="0"/>
                  <a:t> and training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/>
                  <a:t> same test error</a:t>
                </a:r>
              </a:p>
              <a:p>
                <a:pPr lvl="1"/>
                <a:r>
                  <a:rPr lang="en-US" sz="2200" dirty="0"/>
                  <a:t> For strongly convex objective:  unique minimizers for all optimizers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E0785B-872F-AF4C-AF03-6A4877156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800" y="1112066"/>
                <a:ext cx="8850828" cy="4563836"/>
              </a:xfrm>
              <a:blipFill>
                <a:blip r:embed="rId3"/>
                <a:stretch>
                  <a:fillRect l="-860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C669027-767B-5C4D-AD4D-68CFFBBF0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2746301"/>
            <a:ext cx="3718560" cy="30165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2E7DAC-9124-5A45-9A42-A77364F48C39}"/>
              </a:ext>
            </a:extLst>
          </p:cNvPr>
          <p:cNvSpPr txBox="1">
            <a:spLocks/>
          </p:cNvSpPr>
          <p:nvPr/>
        </p:nvSpPr>
        <p:spPr>
          <a:xfrm>
            <a:off x="328800" y="2191292"/>
            <a:ext cx="8663940" cy="46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Faster algorithms don’t necessarily mean better/faster generalization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8762CB-B6CC-B64A-AC42-2BC483DD3383}"/>
              </a:ext>
            </a:extLst>
          </p:cNvPr>
          <p:cNvSpPr txBox="1">
            <a:spLocks/>
          </p:cNvSpPr>
          <p:nvPr/>
        </p:nvSpPr>
        <p:spPr>
          <a:xfrm>
            <a:off x="1175656" y="6530905"/>
            <a:ext cx="8170225" cy="46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</a:rPr>
              <a:t>Systematic experiment in [</a:t>
            </a:r>
            <a:r>
              <a:rPr lang="en-US" sz="1800" dirty="0" err="1">
                <a:solidFill>
                  <a:srgbClr val="7030A0"/>
                </a:solidFill>
              </a:rPr>
              <a:t>Keskar</a:t>
            </a:r>
            <a:r>
              <a:rPr lang="en-US" sz="1800" dirty="0">
                <a:solidFill>
                  <a:srgbClr val="7030A0"/>
                </a:solidFill>
              </a:rPr>
              <a:t> et al’16, Wilson-</a:t>
            </a:r>
            <a:r>
              <a:rPr lang="en-US" sz="1800" dirty="0" err="1">
                <a:solidFill>
                  <a:srgbClr val="7030A0"/>
                </a:solidFill>
              </a:rPr>
              <a:t>Roelofs</a:t>
            </a:r>
            <a:r>
              <a:rPr lang="en-US" sz="1800" dirty="0">
                <a:solidFill>
                  <a:srgbClr val="7030A0"/>
                </a:solidFill>
              </a:rPr>
              <a:t>- Stern- Srebro-Recht’17]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9FD6C7-B3E4-5B41-AD30-59D76A72C613}"/>
              </a:ext>
            </a:extLst>
          </p:cNvPr>
          <p:cNvSpPr txBox="1">
            <a:spLocks/>
          </p:cNvSpPr>
          <p:nvPr/>
        </p:nvSpPr>
        <p:spPr>
          <a:xfrm>
            <a:off x="400050" y="5829206"/>
            <a:ext cx="8663940" cy="46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Mysteries in generalization also hamper the study of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400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497" y="2193397"/>
            <a:ext cx="8207502" cy="1134003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 anchor="ctr">
            <a:normAutofit lnSpcReduction="10000"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Hypothesis: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stochastic gradient descent, with proper initialization and learning rate,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prefers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an optimal solution with low complexity, when it exists</a:t>
            </a:r>
          </a:p>
        </p:txBody>
      </p:sp>
      <p:sp>
        <p:nvSpPr>
          <p:cNvPr id="5" name="Arc 25"/>
          <p:cNvSpPr/>
          <p:nvPr/>
        </p:nvSpPr>
        <p:spPr>
          <a:xfrm rot="20116612" flipH="1">
            <a:off x="4578566" y="1923965"/>
            <a:ext cx="1251643" cy="127077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25"/>
          <p:cNvSpPr/>
          <p:nvPr/>
        </p:nvSpPr>
        <p:spPr>
          <a:xfrm rot="12376527" flipH="1" flipV="1">
            <a:off x="5923823" y="1926500"/>
            <a:ext cx="1164072" cy="129488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1031" y="1206384"/>
            <a:ext cx="22767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Algorithms matter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4849" y="3679099"/>
            <a:ext cx="2462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Intrinsic complexity of the data matters</a:t>
            </a:r>
          </a:p>
        </p:txBody>
      </p:sp>
      <p:sp>
        <p:nvSpPr>
          <p:cNvPr id="10" name="Arc 25"/>
          <p:cNvSpPr/>
          <p:nvPr/>
        </p:nvSpPr>
        <p:spPr>
          <a:xfrm rot="1732402" flipH="1">
            <a:off x="5225657" y="3479541"/>
            <a:ext cx="1136528" cy="47418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7497" y="4265201"/>
            <a:ext cx="8563356" cy="45638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missing parts:</a:t>
            </a:r>
          </a:p>
          <a:p>
            <a:r>
              <a:rPr lang="en-US" dirty="0"/>
              <a:t> A definition of complexity</a:t>
            </a:r>
          </a:p>
          <a:p>
            <a:r>
              <a:rPr lang="en-US" dirty="0"/>
              <a:t> Proof that the algorithm converges to low-complexity 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9570" y="282980"/>
            <a:ext cx="8563356" cy="976775"/>
          </a:xfrm>
        </p:spPr>
        <p:txBody>
          <a:bodyPr/>
          <a:lstStyle/>
          <a:p>
            <a:r>
              <a:rPr lang="en-US" dirty="0"/>
              <a:t>Algorithmic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16762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DD0CF-B427-5042-AE4C-A2B5E983A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570" y="1208322"/>
                <a:ext cx="8563356" cy="4563836"/>
              </a:xfrm>
            </p:spPr>
            <p:txBody>
              <a:bodyPr/>
              <a:lstStyle/>
              <a:p>
                <a:r>
                  <a:rPr lang="en-US" dirty="0"/>
                  <a:t> Linear models:</a:t>
                </a:r>
              </a:p>
              <a:p>
                <a:pPr lvl="1"/>
                <a:r>
                  <a:rPr lang="en-US" dirty="0"/>
                  <a:t> Folklore: GD on linear regression converges to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-norm solution</a:t>
                </a:r>
              </a:p>
              <a:p>
                <a:pPr lvl="1"/>
                <a:r>
                  <a:rPr lang="en-US" dirty="0"/>
                  <a:t> Mirror descent converges to solution with minimum Bregman divergence</a:t>
                </a:r>
              </a:p>
              <a:p>
                <a:pPr lvl="1"/>
                <a:r>
                  <a:rPr lang="en-US" dirty="0"/>
                  <a:t> GD on logistic regression converges to max-margin solution</a:t>
                </a:r>
              </a:p>
              <a:p>
                <a:r>
                  <a:rPr lang="en-US" dirty="0"/>
                  <a:t> Neural nets with linear activation</a:t>
                </a:r>
              </a:p>
              <a:p>
                <a:pPr lvl="1"/>
                <a:r>
                  <a:rPr lang="en-US" dirty="0"/>
                  <a:t> GD regularizes the norm in frequency space in CNN</a:t>
                </a:r>
              </a:p>
              <a:p>
                <a:r>
                  <a:rPr lang="en-US" dirty="0"/>
                  <a:t> Neural nets with quadratic activations (next several slides)</a:t>
                </a:r>
              </a:p>
              <a:p>
                <a:pPr lvl="1"/>
                <a:r>
                  <a:rPr lang="en-US" dirty="0"/>
                  <a:t> GD with small initialization converges to minimum rank solution</a:t>
                </a:r>
              </a:p>
              <a:p>
                <a:r>
                  <a:rPr lang="en-US" dirty="0"/>
                  <a:t> Neural nets on linearly separable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DD0CF-B427-5042-AE4C-A2B5E983A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570" y="1208322"/>
                <a:ext cx="8563356" cy="4563836"/>
              </a:xfrm>
              <a:blipFill>
                <a:blip r:embed="rId3"/>
                <a:stretch>
                  <a:fillRect l="-444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C503A496-9CD9-144B-8B46-0747A6E8A05B}"/>
              </a:ext>
            </a:extLst>
          </p:cNvPr>
          <p:cNvSpPr txBox="1">
            <a:spLocks/>
          </p:cNvSpPr>
          <p:nvPr/>
        </p:nvSpPr>
        <p:spPr>
          <a:xfrm>
            <a:off x="369570" y="282980"/>
            <a:ext cx="8563356" cy="9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Algorithmic Regularization: Recent Progress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ED2C2-57F5-C045-A407-019619882A78}"/>
              </a:ext>
            </a:extLst>
          </p:cNvPr>
          <p:cNvSpPr txBox="1"/>
          <p:nvPr/>
        </p:nvSpPr>
        <p:spPr>
          <a:xfrm>
            <a:off x="3028013" y="5067300"/>
            <a:ext cx="6115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[Gunasekar-Lee-Soudry-Srebro’18a]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[Soudry-Hoffer-Nacson-Gunasekar-Srebro’17, Ji-Telgarsky’18]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[Gunasekar-Lee-Soudry-Srebro’18b]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[Li-M.-Zhang’18]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[Brutzkus-Globerson-Malach-ShalevShwartz’18]</a:t>
            </a:r>
          </a:p>
          <a:p>
            <a:pPr algn="r"/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6540"/>
            <a:ext cx="9126722" cy="976775"/>
          </a:xfrm>
        </p:spPr>
        <p:txBody>
          <a:bodyPr>
            <a:normAutofit/>
          </a:bodyPr>
          <a:lstStyle/>
          <a:p>
            <a:r>
              <a:rPr lang="en-US" sz="2800" dirty="0"/>
              <a:t>One-hidden-layer Quadratic Neural Nets With Over-Parameterization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50" y="2885259"/>
                <a:ext cx="8382443" cy="4563836"/>
              </a:xfrm>
            </p:spPr>
            <p:txBody>
              <a:bodyPr/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data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 quadratic activations</a:t>
                </a:r>
              </a:p>
              <a:p>
                <a:r>
                  <a:rPr lang="en-US" dirty="0"/>
                  <a:t> Empirical MSE</a:t>
                </a:r>
              </a:p>
              <a:p>
                <a:endParaRPr lang="en-US" dirty="0"/>
              </a:p>
              <a:p>
                <a:r>
                  <a:rPr lang="en-US" dirty="0"/>
                  <a:t> With #data=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#parameter=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dirty="0"/>
                  <a:t>, can we still learn a model that generalizes?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Impossible</a:t>
                </a:r>
                <a:r>
                  <a:rPr lang="en-US" dirty="0"/>
                  <a:t> without additional assumptions (counterexample: labels are random)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2885259"/>
                <a:ext cx="8382443" cy="4563836"/>
              </a:xfrm>
              <a:blipFill>
                <a:blip r:embed="rId3"/>
                <a:stretch>
                  <a:fillRect l="-605" t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81ECA61-9E2E-B644-B1F0-D94A38023584}"/>
              </a:ext>
            </a:extLst>
          </p:cNvPr>
          <p:cNvGrpSpPr>
            <a:grpSpLocks noChangeAspect="1"/>
          </p:cNvGrpSpPr>
          <p:nvPr/>
        </p:nvGrpSpPr>
        <p:grpSpPr>
          <a:xfrm>
            <a:off x="1031090" y="877112"/>
            <a:ext cx="2505964" cy="1688619"/>
            <a:chOff x="5656437" y="1047229"/>
            <a:chExt cx="2811852" cy="1894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F8DEF39B-D265-2E42-BAA6-527B4B6D4AC6}"/>
                    </a:ext>
                  </a:extLst>
                </p:cNvPr>
                <p:cNvSpPr txBox="1"/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F8DEF39B-D265-2E42-BAA6-527B4B6D4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31D6D1F-4FE9-4540-8137-15DA1FE7C0E5}"/>
                </a:ext>
              </a:extLst>
            </p:cNvPr>
            <p:cNvSpPr txBox="1"/>
            <p:nvPr/>
          </p:nvSpPr>
          <p:spPr>
            <a:xfrm>
              <a:off x="7249232" y="1532807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349531C-EEDA-5346-B4F9-883B9CD37394}"/>
                </a:ext>
              </a:extLst>
            </p:cNvPr>
            <p:cNvSpPr txBox="1"/>
            <p:nvPr/>
          </p:nvSpPr>
          <p:spPr>
            <a:xfrm>
              <a:off x="7249230" y="1874408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4BF41E6-899B-6B4F-945F-25AD9C4A0864}"/>
                </a:ext>
              </a:extLst>
            </p:cNvPr>
            <p:cNvSpPr txBox="1"/>
            <p:nvPr/>
          </p:nvSpPr>
          <p:spPr>
            <a:xfrm>
              <a:off x="7249231" y="2426970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F136A13-153E-0247-A5B2-F77FF1DBB548}"/>
                    </a:ext>
                  </a:extLst>
                </p:cNvPr>
                <p:cNvSpPr txBox="1"/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F136A13-153E-0247-A5B2-F77FF1DBB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622404F7-56E7-6D4E-B975-A5D89ED628C9}"/>
                    </a:ext>
                  </a:extLst>
                </p:cNvPr>
                <p:cNvSpPr txBox="1"/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622404F7-56E7-6D4E-B975-A5D89ED628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25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F53D10F-95B6-4342-B785-F73790F09F27}"/>
                </a:ext>
              </a:extLst>
            </p:cNvPr>
            <p:cNvSpPr/>
            <p:nvPr/>
          </p:nvSpPr>
          <p:spPr>
            <a:xfrm>
              <a:off x="6198795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0B599099-8596-8347-B8F1-8BE96EECF2B7}"/>
                </a:ext>
              </a:extLst>
            </p:cNvPr>
            <p:cNvSpPr/>
            <p:nvPr/>
          </p:nvSpPr>
          <p:spPr>
            <a:xfrm>
              <a:off x="6198795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7FD550C-00A0-9946-BE39-FE33CF148F35}"/>
                </a:ext>
              </a:extLst>
            </p:cNvPr>
            <p:cNvSpPr/>
            <p:nvPr/>
          </p:nvSpPr>
          <p:spPr>
            <a:xfrm>
              <a:off x="6198795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E38E956-BCE3-6F4A-A7E4-4287F1201E29}"/>
                </a:ext>
              </a:extLst>
            </p:cNvPr>
            <p:cNvSpPr/>
            <p:nvPr/>
          </p:nvSpPr>
          <p:spPr>
            <a:xfrm>
              <a:off x="6198795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3A7E5F1-4F0C-974B-970A-2E8E49FED66A}"/>
                </a:ext>
              </a:extLst>
            </p:cNvPr>
            <p:cNvSpPr/>
            <p:nvPr/>
          </p:nvSpPr>
          <p:spPr>
            <a:xfrm>
              <a:off x="6894892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9B95BDA-443B-334D-893B-B836CE11203B}"/>
                </a:ext>
              </a:extLst>
            </p:cNvPr>
            <p:cNvSpPr/>
            <p:nvPr/>
          </p:nvSpPr>
          <p:spPr>
            <a:xfrm>
              <a:off x="6894892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F182DD9-5CD8-A74C-AB65-F7F6AEFA4F62}"/>
                </a:ext>
              </a:extLst>
            </p:cNvPr>
            <p:cNvSpPr/>
            <p:nvPr/>
          </p:nvSpPr>
          <p:spPr>
            <a:xfrm>
              <a:off x="6894892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3B2DA91F-2C19-A449-B806-ED67D8B26711}"/>
                </a:ext>
              </a:extLst>
            </p:cNvPr>
            <p:cNvSpPr/>
            <p:nvPr/>
          </p:nvSpPr>
          <p:spPr>
            <a:xfrm>
              <a:off x="6894892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DCF141A6-86D7-684D-89BA-08E60A527D45}"/>
                </a:ext>
              </a:extLst>
            </p:cNvPr>
            <p:cNvCxnSpPr>
              <a:cxnSpLocks/>
              <a:stCxn id="175" idx="6"/>
              <a:endCxn id="180" idx="2"/>
            </p:cNvCxnSpPr>
            <p:nvPr/>
          </p:nvCxnSpPr>
          <p:spPr>
            <a:xfrm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4A4C41A4-EA16-4F4E-ACEC-890BD1F69744}"/>
                </a:ext>
              </a:extLst>
            </p:cNvPr>
            <p:cNvCxnSpPr>
              <a:cxnSpLocks/>
              <a:stCxn id="175" idx="6"/>
              <a:endCxn id="181" idx="2"/>
            </p:cNvCxnSpPr>
            <p:nvPr/>
          </p:nvCxnSpPr>
          <p:spPr>
            <a:xfrm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EA888623-142E-3745-9110-71415C34E3CE}"/>
                </a:ext>
              </a:extLst>
            </p:cNvPr>
            <p:cNvCxnSpPr>
              <a:cxnSpLocks/>
              <a:stCxn id="175" idx="6"/>
              <a:endCxn id="182" idx="3"/>
            </p:cNvCxnSpPr>
            <p:nvPr/>
          </p:nvCxnSpPr>
          <p:spPr>
            <a:xfrm>
              <a:off x="6427395" y="1598292"/>
              <a:ext cx="500975" cy="131019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05A0DB80-77C8-1C40-A502-6DA82F81DB56}"/>
                </a:ext>
              </a:extLst>
            </p:cNvPr>
            <p:cNvCxnSpPr>
              <a:cxnSpLocks/>
              <a:stCxn id="176" idx="6"/>
              <a:endCxn id="179" idx="2"/>
            </p:cNvCxnSpPr>
            <p:nvPr/>
          </p:nvCxnSpPr>
          <p:spPr>
            <a:xfrm flipV="1"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385FC6E5-9772-ED45-AC32-765F239D1520}"/>
                </a:ext>
              </a:extLst>
            </p:cNvPr>
            <p:cNvCxnSpPr>
              <a:cxnSpLocks/>
              <a:stCxn id="176" idx="6"/>
              <a:endCxn id="180" idx="2"/>
            </p:cNvCxnSpPr>
            <p:nvPr/>
          </p:nvCxnSpPr>
          <p:spPr>
            <a:xfrm>
              <a:off x="6427395" y="2008084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7E40818C-87B9-D347-8F7C-DA4246A9B2A3}"/>
                </a:ext>
              </a:extLst>
            </p:cNvPr>
            <p:cNvCxnSpPr>
              <a:cxnSpLocks/>
              <a:stCxn id="176" idx="6"/>
              <a:endCxn id="181" idx="2"/>
            </p:cNvCxnSpPr>
            <p:nvPr/>
          </p:nvCxnSpPr>
          <p:spPr>
            <a:xfrm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A5DBEA0-5D0C-7040-B31C-3B7815F3197D}"/>
                </a:ext>
              </a:extLst>
            </p:cNvPr>
            <p:cNvCxnSpPr>
              <a:cxnSpLocks/>
              <a:stCxn id="176" idx="6"/>
              <a:endCxn id="182" idx="2"/>
            </p:cNvCxnSpPr>
            <p:nvPr/>
          </p:nvCxnSpPr>
          <p:spPr>
            <a:xfrm>
              <a:off x="6427395" y="2008084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916EDBE4-7149-BC49-A723-F902B9EB54DA}"/>
                </a:ext>
              </a:extLst>
            </p:cNvPr>
            <p:cNvCxnSpPr>
              <a:cxnSpLocks/>
              <a:stCxn id="177" idx="6"/>
              <a:endCxn id="179" idx="2"/>
            </p:cNvCxnSpPr>
            <p:nvPr/>
          </p:nvCxnSpPr>
          <p:spPr>
            <a:xfrm flipV="1"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57162E2A-BDE1-4041-8412-8775AF9452C3}"/>
                </a:ext>
              </a:extLst>
            </p:cNvPr>
            <p:cNvCxnSpPr>
              <a:cxnSpLocks/>
              <a:stCxn id="177" idx="6"/>
              <a:endCxn id="180" idx="2"/>
            </p:cNvCxnSpPr>
            <p:nvPr/>
          </p:nvCxnSpPr>
          <p:spPr>
            <a:xfrm flipV="1"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EC0B540D-6BD1-0648-BBED-C6A752497955}"/>
                </a:ext>
              </a:extLst>
            </p:cNvPr>
            <p:cNvCxnSpPr>
              <a:cxnSpLocks/>
              <a:endCxn id="182" idx="2"/>
            </p:cNvCxnSpPr>
            <p:nvPr/>
          </p:nvCxnSpPr>
          <p:spPr>
            <a:xfrm>
              <a:off x="6427395" y="2429363"/>
              <a:ext cx="467497" cy="39830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19987CF2-4217-8948-82E5-FF63D7BD29F1}"/>
                </a:ext>
              </a:extLst>
            </p:cNvPr>
            <p:cNvCxnSpPr>
              <a:cxnSpLocks/>
              <a:stCxn id="178" idx="6"/>
              <a:endCxn id="181" idx="2"/>
            </p:cNvCxnSpPr>
            <p:nvPr/>
          </p:nvCxnSpPr>
          <p:spPr>
            <a:xfrm flipV="1">
              <a:off x="6427395" y="2417876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5FA32180-7B75-A249-8D24-649E78B2B4BB}"/>
                </a:ext>
              </a:extLst>
            </p:cNvPr>
            <p:cNvCxnSpPr>
              <a:cxnSpLocks/>
              <a:stCxn id="177" idx="6"/>
              <a:endCxn id="181" idx="2"/>
            </p:cNvCxnSpPr>
            <p:nvPr/>
          </p:nvCxnSpPr>
          <p:spPr>
            <a:xfrm>
              <a:off x="6427395" y="2417876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F84B7A9A-7ADE-1B48-9029-D9CF78C9E8C6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6427395" y="2827668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777055D7-6FC1-F14F-B481-65A329CEBE15}"/>
                </a:ext>
              </a:extLst>
            </p:cNvPr>
            <p:cNvCxnSpPr>
              <a:cxnSpLocks/>
              <a:stCxn id="178" idx="6"/>
              <a:endCxn id="179" idx="2"/>
            </p:cNvCxnSpPr>
            <p:nvPr/>
          </p:nvCxnSpPr>
          <p:spPr>
            <a:xfrm flipV="1">
              <a:off x="6427395" y="1598292"/>
              <a:ext cx="467497" cy="122937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59D2E453-68BD-514E-AAA6-2BA79A5B9D3F}"/>
                </a:ext>
              </a:extLst>
            </p:cNvPr>
            <p:cNvCxnSpPr>
              <a:cxnSpLocks/>
              <a:stCxn id="175" idx="6"/>
              <a:endCxn id="179" idx="2"/>
            </p:cNvCxnSpPr>
            <p:nvPr/>
          </p:nvCxnSpPr>
          <p:spPr>
            <a:xfrm>
              <a:off x="6427395" y="1598292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E2FE4C1-59E0-3E41-8EF1-8B4E21DD5BE2}"/>
                </a:ext>
              </a:extLst>
            </p:cNvPr>
            <p:cNvCxnSpPr>
              <a:cxnSpLocks/>
              <a:stCxn id="179" idx="6"/>
              <a:endCxn id="199" idx="2"/>
            </p:cNvCxnSpPr>
            <p:nvPr/>
          </p:nvCxnSpPr>
          <p:spPr>
            <a:xfrm>
              <a:off x="7123492" y="1598292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0D362E91-BBF6-CC4D-81A5-D3D4254D8D45}"/>
                </a:ext>
              </a:extLst>
            </p:cNvPr>
            <p:cNvSpPr/>
            <p:nvPr/>
          </p:nvSpPr>
          <p:spPr>
            <a:xfrm>
              <a:off x="7770306" y="209868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5416AC9D-D59E-CD4C-BA30-E95586492716}"/>
                </a:ext>
              </a:extLst>
            </p:cNvPr>
            <p:cNvCxnSpPr>
              <a:cxnSpLocks/>
              <a:stCxn id="180" idx="6"/>
              <a:endCxn id="199" idx="2"/>
            </p:cNvCxnSpPr>
            <p:nvPr/>
          </p:nvCxnSpPr>
          <p:spPr>
            <a:xfrm>
              <a:off x="7123492" y="2008084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B583D970-FED3-DD43-B147-80F8B2665664}"/>
                </a:ext>
              </a:extLst>
            </p:cNvPr>
            <p:cNvCxnSpPr>
              <a:cxnSpLocks/>
              <a:stCxn id="181" idx="6"/>
              <a:endCxn id="199" idx="2"/>
            </p:cNvCxnSpPr>
            <p:nvPr/>
          </p:nvCxnSpPr>
          <p:spPr>
            <a:xfrm flipV="1">
              <a:off x="7123492" y="2212980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E0D9D61E-D702-314F-88C6-D7699A86B3F5}"/>
                </a:ext>
              </a:extLst>
            </p:cNvPr>
            <p:cNvCxnSpPr>
              <a:cxnSpLocks/>
              <a:stCxn id="182" idx="6"/>
              <a:endCxn id="199" idx="2"/>
            </p:cNvCxnSpPr>
            <p:nvPr/>
          </p:nvCxnSpPr>
          <p:spPr>
            <a:xfrm flipV="1">
              <a:off x="7123492" y="2212980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6" name="Picture 225">
            <a:extLst>
              <a:ext uri="{FF2B5EF4-FFF2-40B4-BE49-F238E27FC236}">
                <a16:creationId xmlns:a16="http://schemas.microsoft.com/office/drawing/2014/main" id="{FF899AF6-A831-E84D-9E99-EA32BC548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054" y="3930968"/>
            <a:ext cx="2108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6540"/>
            <a:ext cx="9126722" cy="976775"/>
          </a:xfrm>
        </p:spPr>
        <p:txBody>
          <a:bodyPr>
            <a:normAutofit/>
          </a:bodyPr>
          <a:lstStyle/>
          <a:p>
            <a:r>
              <a:rPr lang="en-US" sz="2800" dirty="0"/>
              <a:t>One-hidden-layer Quadratic Neural Nets With Over-Parameterization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50" y="2681805"/>
                <a:ext cx="8382443" cy="456383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 small network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produces the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2681805"/>
                <a:ext cx="8382443" cy="4563836"/>
              </a:xfrm>
              <a:blipFill>
                <a:blip r:embed="rId3"/>
                <a:stretch>
                  <a:fillRect l="-605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7CBC77-9049-334E-AB25-84DCC8952140}"/>
              </a:ext>
            </a:extLst>
          </p:cNvPr>
          <p:cNvGrpSpPr>
            <a:grpSpLocks noChangeAspect="1"/>
          </p:cNvGrpSpPr>
          <p:nvPr/>
        </p:nvGrpSpPr>
        <p:grpSpPr>
          <a:xfrm>
            <a:off x="1031090" y="877112"/>
            <a:ext cx="2505964" cy="1688619"/>
            <a:chOff x="5656437" y="1047229"/>
            <a:chExt cx="2811852" cy="1894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39B035-04E8-9347-BEE9-320A1E142F5B}"/>
                    </a:ext>
                  </a:extLst>
                </p:cNvPr>
                <p:cNvSpPr txBox="1"/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39B035-04E8-9347-BEE9-320A1E142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73" y="1047229"/>
                  <a:ext cx="1640018" cy="436979"/>
                </a:xfrm>
                <a:prstGeom prst="rect">
                  <a:avLst/>
                </a:prstGeom>
                <a:blipFill>
                  <a:blip r:embed="rId4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AFE57-2ECB-6E4C-8B2F-BA943F20C437}"/>
                </a:ext>
              </a:extLst>
            </p:cNvPr>
            <p:cNvSpPr txBox="1"/>
            <p:nvPr/>
          </p:nvSpPr>
          <p:spPr>
            <a:xfrm>
              <a:off x="7249232" y="1532807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C693B6-F4C3-2E4D-A308-384D942D33E2}"/>
                </a:ext>
              </a:extLst>
            </p:cNvPr>
            <p:cNvSpPr txBox="1"/>
            <p:nvPr/>
          </p:nvSpPr>
          <p:spPr>
            <a:xfrm>
              <a:off x="7249230" y="1874408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4B68FD-4CFF-B949-A7C9-EEF0CDD031F7}"/>
                </a:ext>
              </a:extLst>
            </p:cNvPr>
            <p:cNvSpPr txBox="1"/>
            <p:nvPr/>
          </p:nvSpPr>
          <p:spPr>
            <a:xfrm>
              <a:off x="7249231" y="2426970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8D2232-279C-4A46-B847-6162DD8E1C15}"/>
                    </a:ext>
                  </a:extLst>
                </p:cNvPr>
                <p:cNvSpPr txBox="1"/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8D2232-279C-4A46-B847-6162DD8E1C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37" y="1976185"/>
                  <a:ext cx="61722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1E4EF58-1F37-DD4A-AC27-B36986B2BDF8}"/>
                    </a:ext>
                  </a:extLst>
                </p:cNvPr>
                <p:cNvSpPr txBox="1"/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1E4EF58-1F37-DD4A-AC27-B36986B2B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69" y="1976185"/>
                  <a:ext cx="617220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25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9245F4-B0F1-7040-8A0D-21FC39190C3D}"/>
                </a:ext>
              </a:extLst>
            </p:cNvPr>
            <p:cNvSpPr/>
            <p:nvPr/>
          </p:nvSpPr>
          <p:spPr>
            <a:xfrm>
              <a:off x="6198795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2413E3-9E2A-A740-A595-83FA1FDBEFA7}"/>
                </a:ext>
              </a:extLst>
            </p:cNvPr>
            <p:cNvSpPr/>
            <p:nvPr/>
          </p:nvSpPr>
          <p:spPr>
            <a:xfrm>
              <a:off x="6198795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9E568A-CF38-324C-9F1D-31E548236A9F}"/>
                </a:ext>
              </a:extLst>
            </p:cNvPr>
            <p:cNvSpPr/>
            <p:nvPr/>
          </p:nvSpPr>
          <p:spPr>
            <a:xfrm>
              <a:off x="6198795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E3F4CE-D742-0C42-8E74-9C756332BEB2}"/>
                </a:ext>
              </a:extLst>
            </p:cNvPr>
            <p:cNvSpPr/>
            <p:nvPr/>
          </p:nvSpPr>
          <p:spPr>
            <a:xfrm>
              <a:off x="6198795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6A276C-CE15-B448-9E52-50A2DFDA0F11}"/>
                </a:ext>
              </a:extLst>
            </p:cNvPr>
            <p:cNvSpPr/>
            <p:nvPr/>
          </p:nvSpPr>
          <p:spPr>
            <a:xfrm>
              <a:off x="6894892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7663C8-86D3-0142-82EF-88BA3882FE81}"/>
                </a:ext>
              </a:extLst>
            </p:cNvPr>
            <p:cNvSpPr/>
            <p:nvPr/>
          </p:nvSpPr>
          <p:spPr>
            <a:xfrm>
              <a:off x="6894892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A74567-6346-5E42-B381-629AA283797B}"/>
                </a:ext>
              </a:extLst>
            </p:cNvPr>
            <p:cNvSpPr/>
            <p:nvPr/>
          </p:nvSpPr>
          <p:spPr>
            <a:xfrm>
              <a:off x="6894892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8A532C-127B-5A48-8C88-1E266157E346}"/>
                </a:ext>
              </a:extLst>
            </p:cNvPr>
            <p:cNvSpPr/>
            <p:nvPr/>
          </p:nvSpPr>
          <p:spPr>
            <a:xfrm>
              <a:off x="6894892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7C65522-6788-1241-B935-114DE90E3BF3}"/>
                </a:ext>
              </a:extLst>
            </p:cNvPr>
            <p:cNvCxnSpPr>
              <a:cxnSpLocks/>
              <a:stCxn id="4" idx="6"/>
              <a:endCxn id="20" idx="2"/>
            </p:cNvCxnSpPr>
            <p:nvPr/>
          </p:nvCxnSpPr>
          <p:spPr>
            <a:xfrm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DE5072-19B5-4E4B-AAB7-3FD75EC40E28}"/>
                </a:ext>
              </a:extLst>
            </p:cNvPr>
            <p:cNvCxnSpPr>
              <a:cxnSpLocks/>
              <a:stCxn id="4" idx="6"/>
              <a:endCxn id="21" idx="2"/>
            </p:cNvCxnSpPr>
            <p:nvPr/>
          </p:nvCxnSpPr>
          <p:spPr>
            <a:xfrm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EB98613-E03A-BD47-9192-663DE230D4AE}"/>
                </a:ext>
              </a:extLst>
            </p:cNvPr>
            <p:cNvCxnSpPr>
              <a:cxnSpLocks/>
              <a:stCxn id="4" idx="6"/>
              <a:endCxn id="22" idx="3"/>
            </p:cNvCxnSpPr>
            <p:nvPr/>
          </p:nvCxnSpPr>
          <p:spPr>
            <a:xfrm>
              <a:off x="6427395" y="1598292"/>
              <a:ext cx="500975" cy="131019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609A0F-831A-BA48-8560-A11695C40C3E}"/>
                </a:ext>
              </a:extLst>
            </p:cNvPr>
            <p:cNvCxnSpPr>
              <a:cxnSpLocks/>
              <a:stCxn id="14" idx="6"/>
              <a:endCxn id="19" idx="2"/>
            </p:cNvCxnSpPr>
            <p:nvPr/>
          </p:nvCxnSpPr>
          <p:spPr>
            <a:xfrm flipV="1">
              <a:off x="6427395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77DA1B3-2BC4-9E4C-A3D0-8D84DCE2B491}"/>
                </a:ext>
              </a:extLst>
            </p:cNvPr>
            <p:cNvCxnSpPr>
              <a:cxnSpLocks/>
              <a:stCxn id="14" idx="6"/>
              <a:endCxn id="20" idx="2"/>
            </p:cNvCxnSpPr>
            <p:nvPr/>
          </p:nvCxnSpPr>
          <p:spPr>
            <a:xfrm>
              <a:off x="6427395" y="2008084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2ADCAE-80B5-CB45-A8A0-55D528D0FADA}"/>
                </a:ext>
              </a:extLst>
            </p:cNvPr>
            <p:cNvCxnSpPr>
              <a:cxnSpLocks/>
              <a:stCxn id="14" idx="6"/>
              <a:endCxn id="21" idx="2"/>
            </p:cNvCxnSpPr>
            <p:nvPr/>
          </p:nvCxnSpPr>
          <p:spPr>
            <a:xfrm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B3B34AD-6E44-5D42-A7FC-D8D25B67587C}"/>
                </a:ext>
              </a:extLst>
            </p:cNvPr>
            <p:cNvCxnSpPr>
              <a:cxnSpLocks/>
              <a:stCxn id="14" idx="6"/>
              <a:endCxn id="22" idx="2"/>
            </p:cNvCxnSpPr>
            <p:nvPr/>
          </p:nvCxnSpPr>
          <p:spPr>
            <a:xfrm>
              <a:off x="6427395" y="2008084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AB14C4D-C9B3-E045-8E6C-7EDA3AF8812B}"/>
                </a:ext>
              </a:extLst>
            </p:cNvPr>
            <p:cNvCxnSpPr>
              <a:cxnSpLocks/>
              <a:stCxn id="17" idx="6"/>
              <a:endCxn id="19" idx="2"/>
            </p:cNvCxnSpPr>
            <p:nvPr/>
          </p:nvCxnSpPr>
          <p:spPr>
            <a:xfrm flipV="1">
              <a:off x="6427395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716D88-C214-5443-A8E9-EE2C8A1EB9BC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 flipV="1">
              <a:off x="6427395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FD30D01-F370-0442-A9E4-E857AEB6E5C8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27395" y="2429363"/>
              <a:ext cx="467497" cy="39830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EA6EAC2-25A7-9C43-898B-DD6293BFA544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 flipV="1">
              <a:off x="6427395" y="2417876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4C0F1F1-9B42-6346-916D-E632AB18CE10}"/>
                </a:ext>
              </a:extLst>
            </p:cNvPr>
            <p:cNvCxnSpPr>
              <a:cxnSpLocks/>
              <a:stCxn id="17" idx="6"/>
              <a:endCxn id="21" idx="2"/>
            </p:cNvCxnSpPr>
            <p:nvPr/>
          </p:nvCxnSpPr>
          <p:spPr>
            <a:xfrm>
              <a:off x="6427395" y="2417876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E2457A2-7B59-4740-BFED-13AF25052A56}"/>
                </a:ext>
              </a:extLst>
            </p:cNvPr>
            <p:cNvCxnSpPr>
              <a:cxnSpLocks/>
              <a:stCxn id="18" idx="6"/>
              <a:endCxn id="22" idx="2"/>
            </p:cNvCxnSpPr>
            <p:nvPr/>
          </p:nvCxnSpPr>
          <p:spPr>
            <a:xfrm>
              <a:off x="6427395" y="2827668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0B89F59-973A-D54E-A9A2-D48E41CC7CEC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 flipV="1">
              <a:off x="6427395" y="1598292"/>
              <a:ext cx="467497" cy="122937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F4405E-0EEC-F94B-B8DC-CCD9E0A89011}"/>
                </a:ext>
              </a:extLst>
            </p:cNvPr>
            <p:cNvCxnSpPr>
              <a:cxnSpLocks/>
              <a:stCxn id="4" idx="6"/>
              <a:endCxn id="19" idx="2"/>
            </p:cNvCxnSpPr>
            <p:nvPr/>
          </p:nvCxnSpPr>
          <p:spPr>
            <a:xfrm>
              <a:off x="6427395" y="1598292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AAE410E-FB4B-F54E-860C-8E90A2C10976}"/>
                </a:ext>
              </a:extLst>
            </p:cNvPr>
            <p:cNvCxnSpPr>
              <a:cxnSpLocks/>
              <a:stCxn id="19" idx="6"/>
              <a:endCxn id="73" idx="2"/>
            </p:cNvCxnSpPr>
            <p:nvPr/>
          </p:nvCxnSpPr>
          <p:spPr>
            <a:xfrm>
              <a:off x="7123492" y="1598292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7617FFB-179B-9849-95F4-D4364298D76E}"/>
                </a:ext>
              </a:extLst>
            </p:cNvPr>
            <p:cNvSpPr/>
            <p:nvPr/>
          </p:nvSpPr>
          <p:spPr>
            <a:xfrm>
              <a:off x="7770306" y="209868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242F255-EE6B-2949-AA55-358D86D2F1E3}"/>
                </a:ext>
              </a:extLst>
            </p:cNvPr>
            <p:cNvCxnSpPr>
              <a:cxnSpLocks/>
              <a:stCxn id="20" idx="6"/>
              <a:endCxn id="73" idx="2"/>
            </p:cNvCxnSpPr>
            <p:nvPr/>
          </p:nvCxnSpPr>
          <p:spPr>
            <a:xfrm>
              <a:off x="7123492" y="2008084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C75977F-8838-D04A-96FD-D3B24EA9E872}"/>
                </a:ext>
              </a:extLst>
            </p:cNvPr>
            <p:cNvCxnSpPr>
              <a:cxnSpLocks/>
              <a:stCxn id="21" idx="6"/>
              <a:endCxn id="73" idx="2"/>
            </p:cNvCxnSpPr>
            <p:nvPr/>
          </p:nvCxnSpPr>
          <p:spPr>
            <a:xfrm flipV="1">
              <a:off x="7123492" y="2212980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2315F32-A62B-1C41-9E09-936C99091FD9}"/>
                </a:ext>
              </a:extLst>
            </p:cNvPr>
            <p:cNvCxnSpPr>
              <a:cxnSpLocks/>
              <a:stCxn id="22" idx="6"/>
              <a:endCxn id="73" idx="2"/>
            </p:cNvCxnSpPr>
            <p:nvPr/>
          </p:nvCxnSpPr>
          <p:spPr>
            <a:xfrm flipV="1">
              <a:off x="7123492" y="2212980"/>
              <a:ext cx="646814" cy="6146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D7E3FE4-561D-8641-9EC5-8FE68B1B05D3}"/>
              </a:ext>
            </a:extLst>
          </p:cNvPr>
          <p:cNvGrpSpPr>
            <a:grpSpLocks noChangeAspect="1"/>
          </p:cNvGrpSpPr>
          <p:nvPr/>
        </p:nvGrpSpPr>
        <p:grpSpPr>
          <a:xfrm>
            <a:off x="5457935" y="877112"/>
            <a:ext cx="2530667" cy="1666355"/>
            <a:chOff x="1204911" y="1090462"/>
            <a:chExt cx="2811852" cy="1851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3B2E68A-928F-384F-B91A-C432A69503C6}"/>
                    </a:ext>
                  </a:extLst>
                </p:cNvPr>
                <p:cNvSpPr txBox="1"/>
                <p:nvPr/>
              </p:nvSpPr>
              <p:spPr>
                <a:xfrm>
                  <a:off x="1466523" y="1090462"/>
                  <a:ext cx="1723243" cy="4369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3B2E68A-928F-384F-B91A-C432A6950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523" y="1090462"/>
                  <a:ext cx="1723243" cy="436979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37F08B3-3017-864F-8629-9855E476FBA9}"/>
                </a:ext>
              </a:extLst>
            </p:cNvPr>
            <p:cNvSpPr txBox="1"/>
            <p:nvPr/>
          </p:nvSpPr>
          <p:spPr>
            <a:xfrm>
              <a:off x="2797704" y="1803288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230B357-7D2E-C84B-B723-77D57DB2363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7703" y="2158042"/>
              <a:ext cx="34175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50E97E34-D0BB-B94E-BBC9-43193B15B973}"/>
                    </a:ext>
                  </a:extLst>
                </p:cNvPr>
                <p:cNvSpPr txBox="1"/>
                <p:nvPr/>
              </p:nvSpPr>
              <p:spPr>
                <a:xfrm>
                  <a:off x="1204911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50E97E34-D0BB-B94E-BBC9-43193B15B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11" y="1976185"/>
                  <a:ext cx="617220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C13D5C-5A1C-D148-BF40-BE6BE4C8F02A}"/>
                    </a:ext>
                  </a:extLst>
                </p:cNvPr>
                <p:cNvSpPr txBox="1"/>
                <p:nvPr/>
              </p:nvSpPr>
              <p:spPr>
                <a:xfrm>
                  <a:off x="3399543" y="1976185"/>
                  <a:ext cx="61722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9C13D5C-5A1C-D148-BF40-BE6BE4C8F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543" y="1976185"/>
                  <a:ext cx="617220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772972C-FBB8-8C4D-B059-F70ACED280F5}"/>
                </a:ext>
              </a:extLst>
            </p:cNvPr>
            <p:cNvSpPr/>
            <p:nvPr/>
          </p:nvSpPr>
          <p:spPr>
            <a:xfrm>
              <a:off x="1747269" y="1483992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F57C775-47B5-6C45-B3E5-598C856CC52E}"/>
                </a:ext>
              </a:extLst>
            </p:cNvPr>
            <p:cNvSpPr/>
            <p:nvPr/>
          </p:nvSpPr>
          <p:spPr>
            <a:xfrm>
              <a:off x="1747269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73ADBEA-F3CA-0448-9CCF-1A191784AA09}"/>
                </a:ext>
              </a:extLst>
            </p:cNvPr>
            <p:cNvSpPr/>
            <p:nvPr/>
          </p:nvSpPr>
          <p:spPr>
            <a:xfrm>
              <a:off x="1747269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8CB9D55-6043-FE43-9554-495B82F4AD51}"/>
                </a:ext>
              </a:extLst>
            </p:cNvPr>
            <p:cNvSpPr/>
            <p:nvPr/>
          </p:nvSpPr>
          <p:spPr>
            <a:xfrm>
              <a:off x="1747269" y="2713368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B67A3D8-0731-834F-9244-5C3F703AF5DB}"/>
                </a:ext>
              </a:extLst>
            </p:cNvPr>
            <p:cNvSpPr/>
            <p:nvPr/>
          </p:nvSpPr>
          <p:spPr>
            <a:xfrm>
              <a:off x="2443366" y="1893784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B742CDC-4528-A141-9972-002EBC9D3CFB}"/>
                </a:ext>
              </a:extLst>
            </p:cNvPr>
            <p:cNvSpPr/>
            <p:nvPr/>
          </p:nvSpPr>
          <p:spPr>
            <a:xfrm>
              <a:off x="2443366" y="2303576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1B2AB14-B248-A04A-84C3-FF88227C9736}"/>
                </a:ext>
              </a:extLst>
            </p:cNvPr>
            <p:cNvCxnSpPr>
              <a:cxnSpLocks/>
              <a:stCxn id="128" idx="6"/>
              <a:endCxn id="133" idx="2"/>
            </p:cNvCxnSpPr>
            <p:nvPr/>
          </p:nvCxnSpPr>
          <p:spPr>
            <a:xfrm>
              <a:off x="1975869" y="1598292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8309DA2F-D024-744F-A7CB-3F6205D40335}"/>
                </a:ext>
              </a:extLst>
            </p:cNvPr>
            <p:cNvCxnSpPr>
              <a:cxnSpLocks/>
              <a:stCxn id="128" idx="6"/>
              <a:endCxn id="134" idx="2"/>
            </p:cNvCxnSpPr>
            <p:nvPr/>
          </p:nvCxnSpPr>
          <p:spPr>
            <a:xfrm>
              <a:off x="1975869" y="1598292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F7E9AFC9-7598-9C46-983D-C3CEC5A32362}"/>
                </a:ext>
              </a:extLst>
            </p:cNvPr>
            <p:cNvCxnSpPr>
              <a:cxnSpLocks/>
              <a:stCxn id="129" idx="6"/>
              <a:endCxn id="133" idx="2"/>
            </p:cNvCxnSpPr>
            <p:nvPr/>
          </p:nvCxnSpPr>
          <p:spPr>
            <a:xfrm>
              <a:off x="1975869" y="2008084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05C374A-54B7-7244-9A89-EE0CA301ECDA}"/>
                </a:ext>
              </a:extLst>
            </p:cNvPr>
            <p:cNvCxnSpPr>
              <a:cxnSpLocks/>
              <a:stCxn id="129" idx="6"/>
              <a:endCxn id="134" idx="2"/>
            </p:cNvCxnSpPr>
            <p:nvPr/>
          </p:nvCxnSpPr>
          <p:spPr>
            <a:xfrm>
              <a:off x="1975869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BC0AE994-2E96-B44F-BABC-F228846EA3CF}"/>
                </a:ext>
              </a:extLst>
            </p:cNvPr>
            <p:cNvCxnSpPr>
              <a:cxnSpLocks/>
              <a:stCxn id="130" idx="6"/>
              <a:endCxn id="133" idx="2"/>
            </p:cNvCxnSpPr>
            <p:nvPr/>
          </p:nvCxnSpPr>
          <p:spPr>
            <a:xfrm flipV="1">
              <a:off x="1975869" y="2008084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EFF3F7D-611F-8D45-8DC6-22BAA9515559}"/>
                </a:ext>
              </a:extLst>
            </p:cNvPr>
            <p:cNvCxnSpPr>
              <a:cxnSpLocks/>
              <a:stCxn id="131" idx="6"/>
              <a:endCxn id="134" idx="2"/>
            </p:cNvCxnSpPr>
            <p:nvPr/>
          </p:nvCxnSpPr>
          <p:spPr>
            <a:xfrm flipV="1">
              <a:off x="1975869" y="2417876"/>
              <a:ext cx="467497" cy="40979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AE807AF6-D052-F04B-B86A-213C5AE9D6EA}"/>
                </a:ext>
              </a:extLst>
            </p:cNvPr>
            <p:cNvCxnSpPr>
              <a:cxnSpLocks/>
              <a:stCxn id="130" idx="6"/>
              <a:endCxn id="134" idx="2"/>
            </p:cNvCxnSpPr>
            <p:nvPr/>
          </p:nvCxnSpPr>
          <p:spPr>
            <a:xfrm>
              <a:off x="1975869" y="2417876"/>
              <a:ext cx="467497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473BE4B-E49A-844C-A531-4FFDA4373742}"/>
                </a:ext>
              </a:extLst>
            </p:cNvPr>
            <p:cNvSpPr/>
            <p:nvPr/>
          </p:nvSpPr>
          <p:spPr>
            <a:xfrm>
              <a:off x="3318780" y="209868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9917B2AA-1B9C-BB48-82B7-7D5113F9CC26}"/>
                </a:ext>
              </a:extLst>
            </p:cNvPr>
            <p:cNvCxnSpPr>
              <a:cxnSpLocks/>
              <a:stCxn id="133" idx="6"/>
              <a:endCxn id="152" idx="2"/>
            </p:cNvCxnSpPr>
            <p:nvPr/>
          </p:nvCxnSpPr>
          <p:spPr>
            <a:xfrm>
              <a:off x="2671966" y="2008084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F0F8B6BA-9D5D-1E46-BECA-5E2803BE8F3C}"/>
                </a:ext>
              </a:extLst>
            </p:cNvPr>
            <p:cNvCxnSpPr>
              <a:cxnSpLocks/>
              <a:stCxn id="134" idx="6"/>
              <a:endCxn id="152" idx="2"/>
            </p:cNvCxnSpPr>
            <p:nvPr/>
          </p:nvCxnSpPr>
          <p:spPr>
            <a:xfrm flipV="1">
              <a:off x="2671966" y="2212980"/>
              <a:ext cx="646814" cy="20489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6C8A4A61-6DE4-4D4E-99D9-3844BBA2594D}"/>
                </a:ext>
              </a:extLst>
            </p:cNvPr>
            <p:cNvCxnSpPr>
              <a:cxnSpLocks/>
              <a:stCxn id="131" idx="6"/>
              <a:endCxn id="133" idx="2"/>
            </p:cNvCxnSpPr>
            <p:nvPr/>
          </p:nvCxnSpPr>
          <p:spPr>
            <a:xfrm flipV="1">
              <a:off x="1975869" y="2008084"/>
              <a:ext cx="467497" cy="81958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C866CF-A339-BE4F-AC3D-7636A269E47C}"/>
                  </a:ext>
                </a:extLst>
              </p:cNvPr>
              <p:cNvSpPr txBox="1"/>
              <p:nvPr/>
            </p:nvSpPr>
            <p:spPr>
              <a:xfrm>
                <a:off x="400050" y="3437475"/>
                <a:ext cx="8207502" cy="2168737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Theorem: 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[Informal, </a:t>
                </a:r>
                <a:r>
                  <a:rPr lang="en-US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Li-M.-Zhang’18, COLT best paper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]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≈</m:t>
                    </m:r>
                    <m:r>
                      <a:rPr lang="en-US" sz="2200" b="0" i="1" dirty="0" smtClean="0">
                        <a:latin typeface="Cambria Math" charset="0"/>
                        <a:ea typeface="Calibri" charset="0"/>
                        <a:cs typeface="Calibri" charset="0"/>
                      </a:rPr>
                      <m:t>𝑑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𝑟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≪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𝑑𝑚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samples, gradient descent, with an initialization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𝛼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, returns a solution with test error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[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cs typeface="Calibri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cs typeface="Calibri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charset="0"/>
                                </a:rPr>
                                <m:t>−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cs typeface="Calibri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]</m:t>
                      </m:r>
                      <m:r>
                        <a:rPr lang="en-US" sz="2200" i="1">
                          <a:latin typeface="Cambria Math" charset="0"/>
                          <a:ea typeface="Calibri" charset="0"/>
                          <a:cs typeface="Calibri" charset="0"/>
                        </a:rPr>
                        <m:t>≲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𝛼</m:t>
                      </m:r>
                    </m:oMath>
                  </m:oMathPara>
                </a14:m>
                <a:endParaRPr lang="en-US" sz="22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≳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𝑟</m:t>
                        </m:r>
                      </m:e>
                    </m:rad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(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charset="0"/>
                              </a:rPr>
                              <m:t>𝛼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iterations.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BC866CF-A339-BE4F-AC3D-7636A269E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437475"/>
                <a:ext cx="8207502" cy="2168737"/>
              </a:xfrm>
              <a:prstGeom prst="rect">
                <a:avLst/>
              </a:prstGeom>
              <a:blipFill>
                <a:blip r:embed="rId10"/>
                <a:stretch>
                  <a:fillRect l="-770" r="-1233" b="-578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59B268C-B39F-064E-82A7-52AE012C9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5768007"/>
                <a:ext cx="8661654" cy="2692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With small enough initialization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gen. error is negligible</a:t>
                </a:r>
              </a:p>
              <a:p>
                <a:r>
                  <a:rPr lang="en-US" dirty="0"/>
                  <a:t> Stochasticity and early stopping is not necessary (in theory and practice) </a:t>
                </a: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59B268C-B39F-064E-82A7-52AE012C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5768007"/>
                <a:ext cx="8661654" cy="2692400"/>
              </a:xfrm>
              <a:prstGeom prst="rect">
                <a:avLst/>
              </a:prstGeom>
              <a:blipFill>
                <a:blip r:embed="rId11"/>
                <a:stretch>
                  <a:fillRect l="-586"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5151D95-7CF5-B14F-A1E3-CA9A84E787DC}"/>
              </a:ext>
            </a:extLst>
          </p:cNvPr>
          <p:cNvSpPr txBox="1">
            <a:spLocks/>
          </p:cNvSpPr>
          <p:nvPr/>
        </p:nvSpPr>
        <p:spPr>
          <a:xfrm>
            <a:off x="5314312" y="6436996"/>
            <a:ext cx="8661654" cy="425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842" y="1135091"/>
                <a:ext cx="8563356" cy="1798114"/>
              </a:xfrm>
            </p:spPr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b="0" i="1" dirty="0"/>
                  <a:t> </a:t>
                </a:r>
                <a:r>
                  <a:rPr lang="en-US" dirty="0"/>
                  <a:t>I</a:t>
                </a:r>
                <a:r>
                  <a:rPr lang="en-US" b="0" dirty="0"/>
                  <a:t>nput dim</a:t>
                </a:r>
                <a:r>
                  <a:rPr lang="en-US" b="0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or</a:t>
                </a:r>
                <a:r>
                  <a:rPr lang="en-US" b="0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b="0" i="1" dirty="0"/>
                  <a:t> 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b="0" dirty="0"/>
                  <a:t> Generate labels with </a:t>
                </a:r>
                <a:r>
                  <a:rPr lang="en-US" dirty="0"/>
                  <a:t>a network of hidden layer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b="0" i="1" dirty="0"/>
              </a:p>
              <a:p>
                <a:pPr>
                  <a:buFont typeface="Wingdings" charset="2"/>
                  <a:buChar char="Ø"/>
                </a:pPr>
                <a:r>
                  <a:rPr lang="en-US" dirty="0"/>
                  <a:t> 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parameters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b="0" i="1" dirty="0"/>
                  <a:t> </a:t>
                </a:r>
                <a:r>
                  <a:rPr lang="en-US" b="0" dirty="0"/>
                  <a:t>Use only</a:t>
                </a:r>
                <a:r>
                  <a:rPr lang="en-US" b="0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i="1" dirty="0">
                    <a:latin typeface="Cambria Math" charset="0"/>
                  </a:rPr>
                  <a:t> </a:t>
                </a:r>
                <a:r>
                  <a:rPr lang="en-US" b="0" dirty="0"/>
                  <a:t>samples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&lt;&lt;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842" y="1135091"/>
                <a:ext cx="8563356" cy="1798114"/>
              </a:xfrm>
              <a:blipFill>
                <a:blip r:embed="rId2"/>
                <a:stretch>
                  <a:fillRect l="-444" t="-3497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2" y="3091146"/>
            <a:ext cx="4884039" cy="2928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BB5C5-001A-6740-831A-5F8D8AE6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2" y="158316"/>
            <a:ext cx="9126722" cy="976775"/>
          </a:xfrm>
        </p:spPr>
        <p:txBody>
          <a:bodyPr>
            <a:normAutofit/>
          </a:bodyPr>
          <a:lstStyle/>
          <a:p>
            <a:r>
              <a:rPr lang="en-US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22288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3972"/>
            <a:ext cx="8563356" cy="976775"/>
          </a:xfrm>
        </p:spPr>
        <p:txBody>
          <a:bodyPr>
            <a:normAutofit/>
          </a:bodyPr>
          <a:lstStyle/>
          <a:p>
            <a:r>
              <a:rPr lang="en-US" sz="3000" dirty="0"/>
              <a:t>Key Intuition:</a:t>
            </a:r>
            <a:r>
              <a:rPr lang="en-US" sz="3000" dirty="0">
                <a:ea typeface="Calibri" charset="0"/>
                <a:cs typeface="Calibri" charset="0"/>
              </a:rPr>
              <a:t> Gradient Descent </a:t>
            </a:r>
            <a:r>
              <a:rPr lang="en-US" sz="3000" dirty="0">
                <a:solidFill>
                  <a:srgbClr val="00B050"/>
                </a:solidFill>
                <a:ea typeface="Calibri" charset="0"/>
                <a:cs typeface="Calibri" charset="0"/>
              </a:rPr>
              <a:t>Prefers</a:t>
            </a:r>
            <a:r>
              <a:rPr lang="en-US" sz="3000" dirty="0">
                <a:ea typeface="Calibri" charset="0"/>
                <a:cs typeface="Calibri" charset="0"/>
              </a:rPr>
              <a:t> Low-complexity Solutions 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486D5EFD-4A26-9549-BA42-54D31E3F1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097" y="1034464"/>
                <a:ext cx="8382443" cy="756213"/>
              </a:xfrm>
            </p:spPr>
            <p:txBody>
              <a:bodyPr/>
              <a:lstStyle/>
              <a:p>
                <a:r>
                  <a:rPr lang="en-US" dirty="0"/>
                  <a:t> Def of complexity measure: if a network is approx. equivalent to another network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hidden units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its intrinsic 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For quadratic NN: </a:t>
                </a:r>
              </a:p>
              <a:p>
                <a:pPr marL="0" indent="0">
                  <a:buNone/>
                </a:pPr>
                <a:r>
                  <a:rPr lang="en-US" dirty="0"/>
                  <a:t>      complexity = approx. rank of weight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486D5EFD-4A26-9549-BA42-54D31E3F1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097" y="1034464"/>
                <a:ext cx="8382443" cy="756213"/>
              </a:xfrm>
              <a:blipFill>
                <a:blip r:embed="rId3"/>
                <a:stretch>
                  <a:fillRect l="-605" t="-8197" b="-1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FA2D313-2085-A04A-8600-E9B58AC98696}"/>
              </a:ext>
            </a:extLst>
          </p:cNvPr>
          <p:cNvGrpSpPr/>
          <p:nvPr/>
        </p:nvGrpSpPr>
        <p:grpSpPr>
          <a:xfrm>
            <a:off x="6022784" y="1900555"/>
            <a:ext cx="3176419" cy="1133417"/>
            <a:chOff x="6413996" y="1529933"/>
            <a:chExt cx="2737190" cy="10094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144BDF-25F2-E346-BE85-B5D1B14E02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13996" y="1536711"/>
              <a:ext cx="1237903" cy="1002622"/>
              <a:chOff x="6198795" y="1483992"/>
              <a:chExt cx="1800111" cy="145797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FDC11EB-2644-0949-88AB-C3CD4CE5FF76}"/>
                  </a:ext>
                </a:extLst>
              </p:cNvPr>
              <p:cNvSpPr/>
              <p:nvPr/>
            </p:nvSpPr>
            <p:spPr>
              <a:xfrm>
                <a:off x="6198795" y="1483992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6C14E6C-B5B2-8B44-9371-D67E1F0F635B}"/>
                  </a:ext>
                </a:extLst>
              </p:cNvPr>
              <p:cNvSpPr/>
              <p:nvPr/>
            </p:nvSpPr>
            <p:spPr>
              <a:xfrm>
                <a:off x="6198795" y="1893784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7125724-AD48-464D-B72A-973C36B9CD34}"/>
                  </a:ext>
                </a:extLst>
              </p:cNvPr>
              <p:cNvSpPr/>
              <p:nvPr/>
            </p:nvSpPr>
            <p:spPr>
              <a:xfrm>
                <a:off x="6198795" y="2303576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96D7AF-A51F-1342-8990-A84CAF7B83CE}"/>
                  </a:ext>
                </a:extLst>
              </p:cNvPr>
              <p:cNvSpPr/>
              <p:nvPr/>
            </p:nvSpPr>
            <p:spPr>
              <a:xfrm>
                <a:off x="6198795" y="2713368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A04068E-790F-2F4C-A07D-17CE072F46BF}"/>
                  </a:ext>
                </a:extLst>
              </p:cNvPr>
              <p:cNvSpPr/>
              <p:nvPr/>
            </p:nvSpPr>
            <p:spPr>
              <a:xfrm>
                <a:off x="6894892" y="1483992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8D109AB-5305-F446-BC0E-36E6CD77A4CC}"/>
                  </a:ext>
                </a:extLst>
              </p:cNvPr>
              <p:cNvSpPr/>
              <p:nvPr/>
            </p:nvSpPr>
            <p:spPr>
              <a:xfrm>
                <a:off x="6894892" y="1893784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36D7FAD-3E26-8A44-9DE7-A387114D401A}"/>
                  </a:ext>
                </a:extLst>
              </p:cNvPr>
              <p:cNvSpPr/>
              <p:nvPr/>
            </p:nvSpPr>
            <p:spPr>
              <a:xfrm>
                <a:off x="6894892" y="2303576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4CEA663-E77E-CC47-9191-E0DED53A7D45}"/>
                  </a:ext>
                </a:extLst>
              </p:cNvPr>
              <p:cNvSpPr/>
              <p:nvPr/>
            </p:nvSpPr>
            <p:spPr>
              <a:xfrm>
                <a:off x="6894892" y="2713368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A8E4824-AC51-BC4D-9963-B3B8E8675CD4}"/>
                  </a:ext>
                </a:extLst>
              </p:cNvPr>
              <p:cNvCxnSpPr>
                <a:cxnSpLocks/>
                <a:stCxn id="43" idx="6"/>
                <a:endCxn id="49" idx="2"/>
              </p:cNvCxnSpPr>
              <p:nvPr/>
            </p:nvCxnSpPr>
            <p:spPr>
              <a:xfrm>
                <a:off x="6427395" y="1598292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C9CCD3FF-7E11-944E-857B-AC20038B05D3}"/>
                  </a:ext>
                </a:extLst>
              </p:cNvPr>
              <p:cNvCxnSpPr>
                <a:cxnSpLocks/>
                <a:stCxn id="43" idx="6"/>
                <a:endCxn id="50" idx="2"/>
              </p:cNvCxnSpPr>
              <p:nvPr/>
            </p:nvCxnSpPr>
            <p:spPr>
              <a:xfrm>
                <a:off x="6427395" y="1598292"/>
                <a:ext cx="467497" cy="81958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8FC3E88-19D5-AA49-8955-638131DF976F}"/>
                  </a:ext>
                </a:extLst>
              </p:cNvPr>
              <p:cNvCxnSpPr>
                <a:cxnSpLocks/>
                <a:stCxn id="43" idx="6"/>
                <a:endCxn id="51" idx="3"/>
              </p:cNvCxnSpPr>
              <p:nvPr/>
            </p:nvCxnSpPr>
            <p:spPr>
              <a:xfrm>
                <a:off x="6427395" y="1598292"/>
                <a:ext cx="500975" cy="131019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ECF3FC9-0C0E-1641-B15A-C4CD2AF05B43}"/>
                  </a:ext>
                </a:extLst>
              </p:cNvPr>
              <p:cNvCxnSpPr>
                <a:cxnSpLocks/>
                <a:stCxn id="44" idx="6"/>
                <a:endCxn id="47" idx="2"/>
              </p:cNvCxnSpPr>
              <p:nvPr/>
            </p:nvCxnSpPr>
            <p:spPr>
              <a:xfrm flipV="1">
                <a:off x="6427395" y="1598292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D0E95910-C9A7-6749-A311-BA05086DCD0B}"/>
                  </a:ext>
                </a:extLst>
              </p:cNvPr>
              <p:cNvCxnSpPr>
                <a:cxnSpLocks/>
                <a:stCxn id="44" idx="6"/>
                <a:endCxn id="49" idx="2"/>
              </p:cNvCxnSpPr>
              <p:nvPr/>
            </p:nvCxnSpPr>
            <p:spPr>
              <a:xfrm>
                <a:off x="6427395" y="2008084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DAB62EA-9799-B945-8FEC-AE449C0B4D4D}"/>
                  </a:ext>
                </a:extLst>
              </p:cNvPr>
              <p:cNvCxnSpPr>
                <a:cxnSpLocks/>
                <a:stCxn id="44" idx="6"/>
                <a:endCxn id="50" idx="2"/>
              </p:cNvCxnSpPr>
              <p:nvPr/>
            </p:nvCxnSpPr>
            <p:spPr>
              <a:xfrm>
                <a:off x="6427395" y="2008084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AF39853-06A3-6843-AA50-7DC40748CE0F}"/>
                  </a:ext>
                </a:extLst>
              </p:cNvPr>
              <p:cNvCxnSpPr>
                <a:cxnSpLocks/>
                <a:stCxn id="44" idx="6"/>
                <a:endCxn id="51" idx="2"/>
              </p:cNvCxnSpPr>
              <p:nvPr/>
            </p:nvCxnSpPr>
            <p:spPr>
              <a:xfrm>
                <a:off x="6427395" y="2008084"/>
                <a:ext cx="467497" cy="81958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C83E1B0-0D07-CA47-8D69-C0498EC772E9}"/>
                  </a:ext>
                </a:extLst>
              </p:cNvPr>
              <p:cNvCxnSpPr>
                <a:cxnSpLocks/>
                <a:stCxn id="45" idx="6"/>
                <a:endCxn id="47" idx="2"/>
              </p:cNvCxnSpPr>
              <p:nvPr/>
            </p:nvCxnSpPr>
            <p:spPr>
              <a:xfrm flipV="1">
                <a:off x="6427395" y="1598292"/>
                <a:ext cx="467497" cy="81958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386CE2BE-CC64-D84C-A539-5F4EA2994493}"/>
                  </a:ext>
                </a:extLst>
              </p:cNvPr>
              <p:cNvCxnSpPr>
                <a:cxnSpLocks/>
                <a:stCxn id="45" idx="6"/>
                <a:endCxn id="49" idx="2"/>
              </p:cNvCxnSpPr>
              <p:nvPr/>
            </p:nvCxnSpPr>
            <p:spPr>
              <a:xfrm flipV="1">
                <a:off x="6427395" y="2008084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E045C9A-C35E-EC47-9F0E-0AEFED4BD6F6}"/>
                  </a:ext>
                </a:extLst>
              </p:cNvPr>
              <p:cNvCxnSpPr>
                <a:cxnSpLocks/>
                <a:endCxn id="51" idx="2"/>
              </p:cNvCxnSpPr>
              <p:nvPr/>
            </p:nvCxnSpPr>
            <p:spPr>
              <a:xfrm>
                <a:off x="6427395" y="2429363"/>
                <a:ext cx="467497" cy="39830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133698D-5815-2D4F-91E6-ADAA62FE5E30}"/>
                  </a:ext>
                </a:extLst>
              </p:cNvPr>
              <p:cNvCxnSpPr>
                <a:cxnSpLocks/>
                <a:stCxn id="46" idx="6"/>
                <a:endCxn id="50" idx="2"/>
              </p:cNvCxnSpPr>
              <p:nvPr/>
            </p:nvCxnSpPr>
            <p:spPr>
              <a:xfrm flipV="1">
                <a:off x="6427395" y="2417876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A66F76D-D78D-6E42-BB8E-0A420EF11818}"/>
                  </a:ext>
                </a:extLst>
              </p:cNvPr>
              <p:cNvCxnSpPr>
                <a:cxnSpLocks/>
                <a:stCxn id="45" idx="6"/>
                <a:endCxn id="50" idx="2"/>
              </p:cNvCxnSpPr>
              <p:nvPr/>
            </p:nvCxnSpPr>
            <p:spPr>
              <a:xfrm>
                <a:off x="6427395" y="2417876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7EEB7BC-F4D8-0E47-AFB8-A48068FE2E50}"/>
                  </a:ext>
                </a:extLst>
              </p:cNvPr>
              <p:cNvCxnSpPr>
                <a:cxnSpLocks/>
                <a:stCxn id="46" idx="6"/>
                <a:endCxn id="51" idx="2"/>
              </p:cNvCxnSpPr>
              <p:nvPr/>
            </p:nvCxnSpPr>
            <p:spPr>
              <a:xfrm>
                <a:off x="6427395" y="2827668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84863B-AAEC-EF40-81B1-C858172B1BC6}"/>
                  </a:ext>
                </a:extLst>
              </p:cNvPr>
              <p:cNvCxnSpPr>
                <a:cxnSpLocks/>
                <a:stCxn id="46" idx="6"/>
                <a:endCxn id="47" idx="2"/>
              </p:cNvCxnSpPr>
              <p:nvPr/>
            </p:nvCxnSpPr>
            <p:spPr>
              <a:xfrm flipV="1">
                <a:off x="6427395" y="1598292"/>
                <a:ext cx="467497" cy="122937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81AC7B51-2CB7-F241-9BDC-B69CD5E000AA}"/>
                  </a:ext>
                </a:extLst>
              </p:cNvPr>
              <p:cNvCxnSpPr>
                <a:cxnSpLocks/>
                <a:stCxn id="43" idx="6"/>
                <a:endCxn id="47" idx="2"/>
              </p:cNvCxnSpPr>
              <p:nvPr/>
            </p:nvCxnSpPr>
            <p:spPr>
              <a:xfrm>
                <a:off x="6427395" y="1598292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2EB1F4B2-3E04-3642-80DE-F69F79F16B23}"/>
                  </a:ext>
                </a:extLst>
              </p:cNvPr>
              <p:cNvCxnSpPr>
                <a:cxnSpLocks/>
                <a:stCxn id="47" idx="6"/>
                <a:endCxn id="68" idx="2"/>
              </p:cNvCxnSpPr>
              <p:nvPr/>
            </p:nvCxnSpPr>
            <p:spPr>
              <a:xfrm>
                <a:off x="7123492" y="1598292"/>
                <a:ext cx="646814" cy="6146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3AB9233-5862-B444-80BD-A7F87FE91889}"/>
                  </a:ext>
                </a:extLst>
              </p:cNvPr>
              <p:cNvSpPr/>
              <p:nvPr/>
            </p:nvSpPr>
            <p:spPr>
              <a:xfrm>
                <a:off x="7770306" y="209868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110671D-B637-2341-A98F-C5B520B805F9}"/>
                  </a:ext>
                </a:extLst>
              </p:cNvPr>
              <p:cNvCxnSpPr>
                <a:cxnSpLocks/>
                <a:stCxn id="49" idx="6"/>
                <a:endCxn id="68" idx="2"/>
              </p:cNvCxnSpPr>
              <p:nvPr/>
            </p:nvCxnSpPr>
            <p:spPr>
              <a:xfrm>
                <a:off x="7123492" y="2008084"/>
                <a:ext cx="646814" cy="20489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63F8EB2-1EDF-2141-894B-D64725F6DA49}"/>
                  </a:ext>
                </a:extLst>
              </p:cNvPr>
              <p:cNvCxnSpPr>
                <a:cxnSpLocks/>
                <a:stCxn id="50" idx="6"/>
                <a:endCxn id="68" idx="2"/>
              </p:cNvCxnSpPr>
              <p:nvPr/>
            </p:nvCxnSpPr>
            <p:spPr>
              <a:xfrm flipV="1">
                <a:off x="7123492" y="2212980"/>
                <a:ext cx="646814" cy="20489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BBF37E12-4F08-884C-BBF0-7EBC5BEF75CA}"/>
                  </a:ext>
                </a:extLst>
              </p:cNvPr>
              <p:cNvCxnSpPr>
                <a:cxnSpLocks/>
                <a:stCxn id="51" idx="6"/>
                <a:endCxn id="68" idx="2"/>
              </p:cNvCxnSpPr>
              <p:nvPr/>
            </p:nvCxnSpPr>
            <p:spPr>
              <a:xfrm flipV="1">
                <a:off x="7123492" y="2212980"/>
                <a:ext cx="646814" cy="6146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D22F2F9-8BEB-434B-B838-A22C223093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04915" y="1529933"/>
              <a:ext cx="1246271" cy="1009400"/>
              <a:chOff x="1747269" y="1483992"/>
              <a:chExt cx="1800111" cy="145797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4F2EA0A-D765-4347-B045-4F5C0A77167F}"/>
                  </a:ext>
                </a:extLst>
              </p:cNvPr>
              <p:cNvSpPr/>
              <p:nvPr/>
            </p:nvSpPr>
            <p:spPr>
              <a:xfrm>
                <a:off x="1747269" y="1483992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3D39626-8E3A-124D-B82E-22D41B54A815}"/>
                  </a:ext>
                </a:extLst>
              </p:cNvPr>
              <p:cNvSpPr/>
              <p:nvPr/>
            </p:nvSpPr>
            <p:spPr>
              <a:xfrm>
                <a:off x="1747269" y="1893784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5E5DCA8-59C2-3049-87CE-789B6E2C6D69}"/>
                  </a:ext>
                </a:extLst>
              </p:cNvPr>
              <p:cNvSpPr/>
              <p:nvPr/>
            </p:nvSpPr>
            <p:spPr>
              <a:xfrm>
                <a:off x="1747269" y="2303576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E42408C-4074-044C-AA28-46D4FFA93A92}"/>
                  </a:ext>
                </a:extLst>
              </p:cNvPr>
              <p:cNvSpPr/>
              <p:nvPr/>
            </p:nvSpPr>
            <p:spPr>
              <a:xfrm>
                <a:off x="1747269" y="2713368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09ACB1B-89E9-8B43-9634-559FCD78A5A0}"/>
                  </a:ext>
                </a:extLst>
              </p:cNvPr>
              <p:cNvSpPr/>
              <p:nvPr/>
            </p:nvSpPr>
            <p:spPr>
              <a:xfrm>
                <a:off x="2443366" y="1893784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4A7218D-A3A6-6347-B0DD-CADAE094B085}"/>
                  </a:ext>
                </a:extLst>
              </p:cNvPr>
              <p:cNvSpPr/>
              <p:nvPr/>
            </p:nvSpPr>
            <p:spPr>
              <a:xfrm>
                <a:off x="2443366" y="2303576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E95991A9-2C8E-744B-B3F0-85620FAF30A6}"/>
                  </a:ext>
                </a:extLst>
              </p:cNvPr>
              <p:cNvCxnSpPr>
                <a:cxnSpLocks/>
                <a:stCxn id="78" idx="6"/>
                <a:endCxn id="82" idx="2"/>
              </p:cNvCxnSpPr>
              <p:nvPr/>
            </p:nvCxnSpPr>
            <p:spPr>
              <a:xfrm>
                <a:off x="1975869" y="1598292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73F8B7C-FA93-0549-83AD-03AA5765EFF4}"/>
                  </a:ext>
                </a:extLst>
              </p:cNvPr>
              <p:cNvCxnSpPr>
                <a:cxnSpLocks/>
                <a:stCxn id="78" idx="6"/>
                <a:endCxn id="83" idx="2"/>
              </p:cNvCxnSpPr>
              <p:nvPr/>
            </p:nvCxnSpPr>
            <p:spPr>
              <a:xfrm>
                <a:off x="1975869" y="1598292"/>
                <a:ext cx="467497" cy="81958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2B4A1B3-656C-BA49-BC31-A7DA2901A476}"/>
                  </a:ext>
                </a:extLst>
              </p:cNvPr>
              <p:cNvCxnSpPr>
                <a:cxnSpLocks/>
                <a:stCxn id="79" idx="6"/>
                <a:endCxn id="82" idx="2"/>
              </p:cNvCxnSpPr>
              <p:nvPr/>
            </p:nvCxnSpPr>
            <p:spPr>
              <a:xfrm>
                <a:off x="1975869" y="2008084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82D8D0F7-20BA-C746-9F1F-982F047DC151}"/>
                  </a:ext>
                </a:extLst>
              </p:cNvPr>
              <p:cNvCxnSpPr>
                <a:cxnSpLocks/>
                <a:stCxn id="79" idx="6"/>
                <a:endCxn id="83" idx="2"/>
              </p:cNvCxnSpPr>
              <p:nvPr/>
            </p:nvCxnSpPr>
            <p:spPr>
              <a:xfrm>
                <a:off x="1975869" y="2008084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5829A23-4898-F442-925F-2329DA694FD1}"/>
                  </a:ext>
                </a:extLst>
              </p:cNvPr>
              <p:cNvCxnSpPr>
                <a:cxnSpLocks/>
                <a:stCxn id="80" idx="6"/>
                <a:endCxn id="82" idx="2"/>
              </p:cNvCxnSpPr>
              <p:nvPr/>
            </p:nvCxnSpPr>
            <p:spPr>
              <a:xfrm flipV="1">
                <a:off x="1975869" y="2008084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999AD62-21DC-DC4D-A22C-1809837AB9EF}"/>
                  </a:ext>
                </a:extLst>
              </p:cNvPr>
              <p:cNvCxnSpPr>
                <a:cxnSpLocks/>
                <a:stCxn id="81" idx="6"/>
                <a:endCxn id="83" idx="2"/>
              </p:cNvCxnSpPr>
              <p:nvPr/>
            </p:nvCxnSpPr>
            <p:spPr>
              <a:xfrm flipV="1">
                <a:off x="1975869" y="2417876"/>
                <a:ext cx="467497" cy="40979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90FD4A6-5DC0-1348-9EA0-554093AD416A}"/>
                  </a:ext>
                </a:extLst>
              </p:cNvPr>
              <p:cNvCxnSpPr>
                <a:cxnSpLocks/>
                <a:stCxn id="80" idx="6"/>
                <a:endCxn id="83" idx="2"/>
              </p:cNvCxnSpPr>
              <p:nvPr/>
            </p:nvCxnSpPr>
            <p:spPr>
              <a:xfrm>
                <a:off x="1975869" y="2417876"/>
                <a:ext cx="467497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062CCA5-66CE-4A47-8FF6-FBBF82A5A9D4}"/>
                  </a:ext>
                </a:extLst>
              </p:cNvPr>
              <p:cNvSpPr/>
              <p:nvPr/>
            </p:nvSpPr>
            <p:spPr>
              <a:xfrm>
                <a:off x="3318780" y="2098680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CA4F7257-242E-4547-807B-EA50A18EE21F}"/>
                  </a:ext>
                </a:extLst>
              </p:cNvPr>
              <p:cNvCxnSpPr>
                <a:cxnSpLocks/>
                <a:stCxn id="82" idx="6"/>
                <a:endCxn id="91" idx="2"/>
              </p:cNvCxnSpPr>
              <p:nvPr/>
            </p:nvCxnSpPr>
            <p:spPr>
              <a:xfrm>
                <a:off x="2671966" y="2008084"/>
                <a:ext cx="646814" cy="20489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38248BA-887F-2549-AFD9-725E2803071E}"/>
                  </a:ext>
                </a:extLst>
              </p:cNvPr>
              <p:cNvCxnSpPr>
                <a:cxnSpLocks/>
                <a:stCxn id="83" idx="6"/>
                <a:endCxn id="91" idx="2"/>
              </p:cNvCxnSpPr>
              <p:nvPr/>
            </p:nvCxnSpPr>
            <p:spPr>
              <a:xfrm flipV="1">
                <a:off x="2671966" y="2212980"/>
                <a:ext cx="646814" cy="20489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74101752-FD5D-C24E-9F5C-64EBC6A99CD5}"/>
                  </a:ext>
                </a:extLst>
              </p:cNvPr>
              <p:cNvCxnSpPr>
                <a:cxnSpLocks/>
                <a:stCxn id="81" idx="6"/>
                <a:endCxn id="82" idx="2"/>
              </p:cNvCxnSpPr>
              <p:nvPr/>
            </p:nvCxnSpPr>
            <p:spPr>
              <a:xfrm flipV="1">
                <a:off x="1975869" y="2008084"/>
                <a:ext cx="467497" cy="81958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CCC57B-34C0-D34D-BE0A-EA5C40668562}"/>
                  </a:ext>
                </a:extLst>
              </p:cNvPr>
              <p:cNvSpPr txBox="1"/>
              <p:nvPr/>
            </p:nvSpPr>
            <p:spPr>
              <a:xfrm>
                <a:off x="7455591" y="2264286"/>
                <a:ext cx="378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CCC57B-34C0-D34D-BE0A-EA5C4066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91" y="2264286"/>
                <a:ext cx="3782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25">
            <a:extLst>
              <a:ext uri="{FF2B5EF4-FFF2-40B4-BE49-F238E27FC236}">
                <a16:creationId xmlns:a16="http://schemas.microsoft.com/office/drawing/2014/main" id="{FC85F5BF-1993-1941-80B2-8452F6312E86}"/>
              </a:ext>
            </a:extLst>
          </p:cNvPr>
          <p:cNvSpPr/>
          <p:nvPr/>
        </p:nvSpPr>
        <p:spPr>
          <a:xfrm rot="787600" flipH="1" flipV="1">
            <a:off x="6819052" y="3080849"/>
            <a:ext cx="1130005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6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9368629-DB87-5642-A349-C47814B29580}"/>
              </a:ext>
            </a:extLst>
          </p:cNvPr>
          <p:cNvSpPr txBox="1"/>
          <p:nvPr/>
        </p:nvSpPr>
        <p:spPr>
          <a:xfrm>
            <a:off x="7902281" y="3060248"/>
            <a:ext cx="118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Comp=2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BC24BA2-938E-7344-9896-BEAD194F85BF}"/>
              </a:ext>
            </a:extLst>
          </p:cNvPr>
          <p:cNvSpPr/>
          <p:nvPr/>
        </p:nvSpPr>
        <p:spPr>
          <a:xfrm>
            <a:off x="6092970" y="4807295"/>
            <a:ext cx="1502871" cy="1469098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E48CE7-3A14-9C41-AF06-150B3050884F}"/>
              </a:ext>
            </a:extLst>
          </p:cNvPr>
          <p:cNvSpPr/>
          <p:nvPr/>
        </p:nvSpPr>
        <p:spPr>
          <a:xfrm>
            <a:off x="6464466" y="5347653"/>
            <a:ext cx="759879" cy="759879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103B66E-6735-8040-AAB5-11B9C1E4B8FD}"/>
              </a:ext>
            </a:extLst>
          </p:cNvPr>
          <p:cNvSpPr/>
          <p:nvPr/>
        </p:nvSpPr>
        <p:spPr>
          <a:xfrm>
            <a:off x="5704588" y="4157177"/>
            <a:ext cx="2279636" cy="2279636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B8137F6-F884-AB48-993E-0E8FF28A47FE}"/>
              </a:ext>
            </a:extLst>
          </p:cNvPr>
          <p:cNvSpPr/>
          <p:nvPr/>
        </p:nvSpPr>
        <p:spPr>
          <a:xfrm>
            <a:off x="5307771" y="3566160"/>
            <a:ext cx="3039514" cy="3039514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50FB3C3-80F9-E04D-A5AF-8042A1CD5D44}"/>
              </a:ext>
            </a:extLst>
          </p:cNvPr>
          <p:cNvSpPr/>
          <p:nvPr/>
        </p:nvSpPr>
        <p:spPr>
          <a:xfrm>
            <a:off x="6776861" y="5820466"/>
            <a:ext cx="75988" cy="759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AA63CFE-3196-F142-8150-7A1DB0DD5C79}"/>
                  </a:ext>
                </a:extLst>
              </p:cNvPr>
              <p:cNvSpPr txBox="1"/>
              <p:nvPr/>
            </p:nvSpPr>
            <p:spPr>
              <a:xfrm>
                <a:off x="7079124" y="5296994"/>
                <a:ext cx="261736" cy="33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AA63CFE-3196-F142-8150-7A1DB0DD5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124" y="5296994"/>
                <a:ext cx="261736" cy="332497"/>
              </a:xfrm>
              <a:prstGeom prst="rect">
                <a:avLst/>
              </a:prstGeom>
              <a:blipFill>
                <a:blip r:embed="rId5"/>
                <a:stretch>
                  <a:fillRect r="-40909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8BECEF4-ADF6-884A-9D16-89ED5BF977A9}"/>
                  </a:ext>
                </a:extLst>
              </p:cNvPr>
              <p:cNvSpPr txBox="1"/>
              <p:nvPr/>
            </p:nvSpPr>
            <p:spPr>
              <a:xfrm>
                <a:off x="7349303" y="4832624"/>
                <a:ext cx="261736" cy="33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8BECEF4-ADF6-884A-9D16-89ED5BF97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03" y="4832624"/>
                <a:ext cx="261736" cy="332497"/>
              </a:xfrm>
              <a:prstGeom prst="rect">
                <a:avLst/>
              </a:prstGeom>
              <a:blipFill>
                <a:blip r:embed="rId6"/>
                <a:stretch>
                  <a:fillRect r="-380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340654F-9692-D74F-B9C2-C1BFAD9A927D}"/>
                  </a:ext>
                </a:extLst>
              </p:cNvPr>
              <p:cNvSpPr txBox="1"/>
              <p:nvPr/>
            </p:nvSpPr>
            <p:spPr>
              <a:xfrm>
                <a:off x="7747817" y="3655818"/>
                <a:ext cx="261736" cy="33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340654F-9692-D74F-B9C2-C1BFAD9A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817" y="3655818"/>
                <a:ext cx="261736" cy="332497"/>
              </a:xfrm>
              <a:prstGeom prst="rect">
                <a:avLst/>
              </a:prstGeom>
              <a:blipFill>
                <a:blip r:embed="rId7"/>
                <a:stretch>
                  <a:fillRect r="-4545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A9171766-7ED2-4D41-82B2-856826E2BF2C}"/>
              </a:ext>
            </a:extLst>
          </p:cNvPr>
          <p:cNvSpPr/>
          <p:nvPr/>
        </p:nvSpPr>
        <p:spPr>
          <a:xfrm>
            <a:off x="5898779" y="4038973"/>
            <a:ext cx="75988" cy="7598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63A78FE-46C5-A743-B16D-D38513A62A43}"/>
              </a:ext>
            </a:extLst>
          </p:cNvPr>
          <p:cNvSpPr/>
          <p:nvPr/>
        </p:nvSpPr>
        <p:spPr>
          <a:xfrm>
            <a:off x="5907222" y="4334482"/>
            <a:ext cx="75988" cy="7598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58FA9CD-9091-C640-89C2-D0E65F89EB18}"/>
              </a:ext>
            </a:extLst>
          </p:cNvPr>
          <p:cNvSpPr/>
          <p:nvPr/>
        </p:nvSpPr>
        <p:spPr>
          <a:xfrm>
            <a:off x="5974767" y="4638433"/>
            <a:ext cx="75988" cy="7598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1295468-E200-CB4C-9B28-FF43EE75A3AA}"/>
              </a:ext>
            </a:extLst>
          </p:cNvPr>
          <p:cNvSpPr/>
          <p:nvPr/>
        </p:nvSpPr>
        <p:spPr>
          <a:xfrm>
            <a:off x="6059198" y="4908612"/>
            <a:ext cx="75988" cy="7598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B914CC0-1AE8-C344-AEEC-8D1D4159F0E7}"/>
              </a:ext>
            </a:extLst>
          </p:cNvPr>
          <p:cNvSpPr/>
          <p:nvPr/>
        </p:nvSpPr>
        <p:spPr>
          <a:xfrm>
            <a:off x="6236503" y="5212563"/>
            <a:ext cx="75988" cy="759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c 25">
            <a:extLst>
              <a:ext uri="{FF2B5EF4-FFF2-40B4-BE49-F238E27FC236}">
                <a16:creationId xmlns:a16="http://schemas.microsoft.com/office/drawing/2014/main" id="{4B4B36CD-D222-0A4C-A671-607EB4CE09F7}"/>
              </a:ext>
            </a:extLst>
          </p:cNvPr>
          <p:cNvSpPr/>
          <p:nvPr/>
        </p:nvSpPr>
        <p:spPr>
          <a:xfrm rot="9930648" flipH="1" flipV="1">
            <a:off x="4777562" y="4204967"/>
            <a:ext cx="1040132" cy="37993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25">
            <a:extLst>
              <a:ext uri="{FF2B5EF4-FFF2-40B4-BE49-F238E27FC236}">
                <a16:creationId xmlns:a16="http://schemas.microsoft.com/office/drawing/2014/main" id="{813AC9E1-5EE3-2F4A-9EF7-EA0032C80E2F}"/>
              </a:ext>
            </a:extLst>
          </p:cNvPr>
          <p:cNvSpPr/>
          <p:nvPr/>
        </p:nvSpPr>
        <p:spPr>
          <a:xfrm rot="10800000" flipH="1" flipV="1">
            <a:off x="4804582" y="4353479"/>
            <a:ext cx="1040132" cy="37993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25">
            <a:extLst>
              <a:ext uri="{FF2B5EF4-FFF2-40B4-BE49-F238E27FC236}">
                <a16:creationId xmlns:a16="http://schemas.microsoft.com/office/drawing/2014/main" id="{96E64D51-D941-424E-AF5E-626FF4526459}"/>
              </a:ext>
            </a:extLst>
          </p:cNvPr>
          <p:cNvSpPr/>
          <p:nvPr/>
        </p:nvSpPr>
        <p:spPr>
          <a:xfrm rot="11340535" flipH="1" flipV="1">
            <a:off x="4814225" y="4478480"/>
            <a:ext cx="1174425" cy="84815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25">
            <a:extLst>
              <a:ext uri="{FF2B5EF4-FFF2-40B4-BE49-F238E27FC236}">
                <a16:creationId xmlns:a16="http://schemas.microsoft.com/office/drawing/2014/main" id="{05ED94E3-7C2B-F646-AFF4-1BE5462B0357}"/>
              </a:ext>
            </a:extLst>
          </p:cNvPr>
          <p:cNvSpPr/>
          <p:nvPr/>
        </p:nvSpPr>
        <p:spPr>
          <a:xfrm rot="12068371" flipH="1" flipV="1">
            <a:off x="4771263" y="4677885"/>
            <a:ext cx="1269845" cy="52178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2FEF395-4912-5A4D-81A1-29791BBD0344}"/>
              </a:ext>
            </a:extLst>
          </p:cNvPr>
          <p:cNvSpPr txBox="1"/>
          <p:nvPr/>
        </p:nvSpPr>
        <p:spPr>
          <a:xfrm>
            <a:off x="1799362" y="4112326"/>
            <a:ext cx="3588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Non-generalizable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global minima of training loss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D23359-C110-D742-8359-6D2EAF974B42}"/>
              </a:ext>
            </a:extLst>
          </p:cNvPr>
          <p:cNvSpPr txBox="1"/>
          <p:nvPr/>
        </p:nvSpPr>
        <p:spPr>
          <a:xfrm>
            <a:off x="1919418" y="4916926"/>
            <a:ext cx="2844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generalizable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global minima of training loss</a:t>
            </a:r>
          </a:p>
        </p:txBody>
      </p:sp>
      <p:sp>
        <p:nvSpPr>
          <p:cNvPr id="116" name="Arc 25">
            <a:extLst>
              <a:ext uri="{FF2B5EF4-FFF2-40B4-BE49-F238E27FC236}">
                <a16:creationId xmlns:a16="http://schemas.microsoft.com/office/drawing/2014/main" id="{5781B2FD-A70D-D84F-8D59-4A952CA24525}"/>
              </a:ext>
            </a:extLst>
          </p:cNvPr>
          <p:cNvSpPr/>
          <p:nvPr/>
        </p:nvSpPr>
        <p:spPr>
          <a:xfrm rot="10800000" flipH="1" flipV="1">
            <a:off x="4780910" y="5209101"/>
            <a:ext cx="1269845" cy="37993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6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9897D5-9B24-9E42-AD96-4AAE088C0C51}"/>
              </a:ext>
            </a:extLst>
          </p:cNvPr>
          <p:cNvSpPr txBox="1"/>
          <p:nvPr/>
        </p:nvSpPr>
        <p:spPr>
          <a:xfrm>
            <a:off x="6571169" y="5742994"/>
            <a:ext cx="243686" cy="30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BAD8E19-B31A-CC4C-B89A-E8D8F1A03C9B}"/>
              </a:ext>
            </a:extLst>
          </p:cNvPr>
          <p:cNvCxnSpPr/>
          <p:nvPr/>
        </p:nvCxnSpPr>
        <p:spPr>
          <a:xfrm>
            <a:off x="6932460" y="5588884"/>
            <a:ext cx="10378" cy="26957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7CAC2D6-04C8-D548-800B-6284461E8153}"/>
              </a:ext>
            </a:extLst>
          </p:cNvPr>
          <p:cNvCxnSpPr/>
          <p:nvPr/>
        </p:nvCxnSpPr>
        <p:spPr>
          <a:xfrm>
            <a:off x="6690741" y="5528809"/>
            <a:ext cx="259695" cy="943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C556888-C66D-DE49-BDB2-E15AB2525678}"/>
              </a:ext>
            </a:extLst>
          </p:cNvPr>
          <p:cNvCxnSpPr/>
          <p:nvPr/>
        </p:nvCxnSpPr>
        <p:spPr>
          <a:xfrm>
            <a:off x="6716062" y="5223828"/>
            <a:ext cx="7599" cy="30498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2FAE464-53B5-9948-BEC1-2D27A454C451}"/>
              </a:ext>
            </a:extLst>
          </p:cNvPr>
          <p:cNvCxnSpPr/>
          <p:nvPr/>
        </p:nvCxnSpPr>
        <p:spPr>
          <a:xfrm>
            <a:off x="6464462" y="5106323"/>
            <a:ext cx="251601" cy="11750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E053670-E438-284D-BBEE-00FB907696E0}"/>
              </a:ext>
            </a:extLst>
          </p:cNvPr>
          <p:cNvCxnSpPr>
            <a:stCxn id="109" idx="7"/>
          </p:cNvCxnSpPr>
          <p:nvPr/>
        </p:nvCxnSpPr>
        <p:spPr>
          <a:xfrm flipV="1">
            <a:off x="6301363" y="5121343"/>
            <a:ext cx="170202" cy="10234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1083CD78-9DB7-C84D-9A3C-739F4A46BF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097" y="3409637"/>
                <a:ext cx="8382443" cy="756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models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complexity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1083CD78-9DB7-C84D-9A3C-739F4A46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7" y="3409637"/>
                <a:ext cx="8382443" cy="756213"/>
              </a:xfrm>
              <a:prstGeom prst="rect">
                <a:avLst/>
              </a:prstGeom>
              <a:blipFill>
                <a:blip r:embed="rId8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8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 animBg="1"/>
      <p:bldP spid="95" grpId="1" animBg="1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 animBg="1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0098-5DED-194D-9965-53A894D4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CDD7BC-8A19-354E-8278-EA83925C531E}"/>
              </a:ext>
            </a:extLst>
          </p:cNvPr>
          <p:cNvSpPr/>
          <p:nvPr/>
        </p:nvSpPr>
        <p:spPr>
          <a:xfrm>
            <a:off x="429389" y="4136441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ADD31B-2BF8-ED47-8B50-32960841DC32}"/>
              </a:ext>
            </a:extLst>
          </p:cNvPr>
          <p:cNvSpPr/>
          <p:nvPr/>
        </p:nvSpPr>
        <p:spPr>
          <a:xfrm>
            <a:off x="6794559" y="4136441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0B0636-E5D7-7749-AAD1-2657A5F2404E}"/>
              </a:ext>
            </a:extLst>
          </p:cNvPr>
          <p:cNvSpPr/>
          <p:nvPr/>
        </p:nvSpPr>
        <p:spPr>
          <a:xfrm>
            <a:off x="3607593" y="1196544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Modeling/</a:t>
            </a:r>
            <a:endParaRPr lang="zh-CN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BBECB-F22B-EB44-A2BA-CA49EB0740AC}"/>
              </a:ext>
            </a:extLst>
          </p:cNvPr>
          <p:cNvGrpSpPr/>
          <p:nvPr/>
        </p:nvGrpSpPr>
        <p:grpSpPr>
          <a:xfrm>
            <a:off x="3949587" y="4221001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E65BED-1234-1047-AEE5-0362979AEC84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A609C4-1077-6F47-A7F0-B851D64298EE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60E01-A08E-4845-B436-2B2E2D8B620C}"/>
              </a:ext>
            </a:extLst>
          </p:cNvPr>
          <p:cNvGrpSpPr/>
          <p:nvPr/>
        </p:nvGrpSpPr>
        <p:grpSpPr>
          <a:xfrm rot="19014837">
            <a:off x="1918316" y="2613180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ED47E-E900-544E-9DD1-31BA7360A4F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1AE3EE-15AC-014F-BC6B-8A230BB01878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E855E-9050-DA49-ABC7-C610BD1564C3}"/>
              </a:ext>
            </a:extLst>
          </p:cNvPr>
          <p:cNvGrpSpPr/>
          <p:nvPr/>
        </p:nvGrpSpPr>
        <p:grpSpPr>
          <a:xfrm rot="2611914">
            <a:off x="5986902" y="2603774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E300E8-E1CA-3B47-A270-FC0AE42B33B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AD324-F441-5048-A3E3-71B95BBD40F1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4B53-FEE4-DD43-A38A-429461191A3F}"/>
              </a:ext>
            </a:extLst>
          </p:cNvPr>
          <p:cNvSpPr txBox="1"/>
          <p:nvPr/>
        </p:nvSpPr>
        <p:spPr>
          <a:xfrm>
            <a:off x="2745690" y="2710357"/>
            <a:ext cx="366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8101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2459-4B83-2748-94B5-5F0C665E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21404"/>
            <a:ext cx="8853678" cy="976775"/>
          </a:xfrm>
        </p:spPr>
        <p:txBody>
          <a:bodyPr>
            <a:normAutofit/>
          </a:bodyPr>
          <a:lstStyle/>
          <a:p>
            <a:r>
              <a:rPr lang="en-US" sz="3400" dirty="0"/>
              <a:t>Weight Matrix has Low-complexity Throughout the Training</a:t>
            </a:r>
          </a:p>
        </p:txBody>
      </p:sp>
      <p:pic>
        <p:nvPicPr>
          <p:cNvPr id="5" name="Picture 2" descr="https://lh4.googleusercontent.com/8BF5d-iSAWiD7MAhml5D13eqkz6OVkJEe7BUIxUQMIoY-S2ZU38Q30YznVQhmeIqJh9IbAS5BGJ4NSn1UF5B9joz9Pi6weiaqkpUIwr5ZwHF0QcpKUkscrLPIZUldDGNU4I1KIn9ygw">
            <a:extLst>
              <a:ext uri="{FF2B5EF4-FFF2-40B4-BE49-F238E27FC236}">
                <a16:creationId xmlns:a16="http://schemas.microsoft.com/office/drawing/2014/main" id="{BBEDF20E-D27F-B941-A220-03936D1B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/>
          <a:stretch/>
        </p:blipFill>
        <p:spPr bwMode="auto">
          <a:xfrm>
            <a:off x="1731511" y="2464905"/>
            <a:ext cx="5680978" cy="3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9062B82-B442-ED47-8C57-654ED8D05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1250358"/>
                <a:ext cx="8563356" cy="1632371"/>
              </a:xfrm>
            </p:spPr>
            <p:txBody>
              <a:bodyPr/>
              <a:lstStyle/>
              <a:p>
                <a:pPr>
                  <a:buFont typeface="Wingdings" charset="2"/>
                  <a:buChar char="Ø"/>
                </a:pPr>
                <a:r>
                  <a:rPr lang="en-US" b="0" dirty="0"/>
                  <a:t> </a:t>
                </a:r>
                <a:r>
                  <a:rPr lang="en-US" dirty="0"/>
                  <a:t>Very similar setup as previous slide 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b="0" dirty="0"/>
                  <a:t> </a:t>
                </a:r>
                <a:r>
                  <a:rPr lang="en-US" dirty="0"/>
                  <a:t>G</a:t>
                </a:r>
                <a:r>
                  <a:rPr lang="en-US" b="0" dirty="0"/>
                  <a:t>enerate labels with hidden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9062B82-B442-ED47-8C57-654ED8D05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1250358"/>
                <a:ext cx="8563356" cy="1632371"/>
              </a:xfrm>
              <a:blipFill>
                <a:blip r:embed="rId3"/>
                <a:stretch>
                  <a:fillRect l="-593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E27AE3-DD3B-CF4C-B30C-A6B119CFC528}"/>
              </a:ext>
            </a:extLst>
          </p:cNvPr>
          <p:cNvSpPr txBox="1">
            <a:spLocks/>
          </p:cNvSpPr>
          <p:nvPr/>
        </p:nvSpPr>
        <p:spPr>
          <a:xfrm>
            <a:off x="400050" y="5165672"/>
            <a:ext cx="8563356" cy="1632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Generalization Theory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050" y="1043315"/>
            <a:ext cx="8563356" cy="456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Informative complexity measure</a:t>
            </a:r>
            <a:r>
              <a:rPr lang="en-US" altLang="zh-CN" dirty="0"/>
              <a:t>s</a:t>
            </a:r>
            <a:r>
              <a:rPr lang="en-US" dirty="0"/>
              <a:t> of deep nets</a:t>
            </a:r>
          </a:p>
          <a:p>
            <a:r>
              <a:rPr lang="en-US" dirty="0"/>
              <a:t> Algorithms have an implicit regularization effect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minimize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pen direction:</a:t>
            </a:r>
          </a:p>
          <a:p>
            <a:r>
              <a:rPr lang="en-US" dirty="0"/>
              <a:t> Understanding the (statistical) structure of the data?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54F1E1-BCBF-A748-B9E3-222A2C473241}"/>
              </a:ext>
            </a:extLst>
          </p:cNvPr>
          <p:cNvSpPr/>
          <p:nvPr/>
        </p:nvSpPr>
        <p:spPr>
          <a:xfrm>
            <a:off x="7034593" y="4124324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B1DB65-5470-CB41-AFF8-25E53275A5CE}"/>
              </a:ext>
            </a:extLst>
          </p:cNvPr>
          <p:cNvSpPr/>
          <p:nvPr/>
        </p:nvSpPr>
        <p:spPr>
          <a:xfrm>
            <a:off x="241905" y="4124325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zh-CN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zh-CN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025B1-9821-C74E-BB68-616FD6A254D9}"/>
              </a:ext>
            </a:extLst>
          </p:cNvPr>
          <p:cNvGrpSpPr/>
          <p:nvPr/>
        </p:nvGrpSpPr>
        <p:grpSpPr>
          <a:xfrm>
            <a:off x="2328865" y="4166604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4D8B89-D819-8345-9DB9-A33F4806BA69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3B55C68-69D4-0644-9C5D-CF185E647C8E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700494D-9259-2245-856A-BAA1756841B2}"/>
              </a:ext>
            </a:extLst>
          </p:cNvPr>
          <p:cNvSpPr/>
          <p:nvPr/>
        </p:nvSpPr>
        <p:spPr>
          <a:xfrm>
            <a:off x="3638249" y="4124325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Statistics/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0C1C1C-D098-CE4C-B858-B3DDF2A27890}"/>
              </a:ext>
            </a:extLst>
          </p:cNvPr>
          <p:cNvGrpSpPr/>
          <p:nvPr/>
        </p:nvGrpSpPr>
        <p:grpSpPr>
          <a:xfrm>
            <a:off x="5735813" y="4170772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39EC48-7379-D04C-AFFB-856D1FFAD8DE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89EA9C3-842A-0D4D-9A65-61248D870585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42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0098-5DED-194D-9965-53A894D4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400" dirty="0"/>
              <a:t>Part III: Statistical Theory of </a:t>
            </a:r>
            <a:r>
              <a:rPr lang="en-US" altLang="zh-CN" sz="3400" dirty="0"/>
              <a:t>Generative</a:t>
            </a:r>
            <a:r>
              <a:rPr lang="zh-CN" altLang="en-US" sz="3400" dirty="0"/>
              <a:t> </a:t>
            </a:r>
            <a:r>
              <a:rPr lang="en-US" altLang="zh-CN" sz="3400" dirty="0"/>
              <a:t>Adversarial</a:t>
            </a:r>
            <a:r>
              <a:rPr lang="zh-CN" altLang="en-US" sz="3400" dirty="0"/>
              <a:t> </a:t>
            </a:r>
            <a:r>
              <a:rPr lang="en-US" altLang="zh-CN" sz="3400" dirty="0"/>
              <a:t>Networks</a:t>
            </a:r>
            <a:r>
              <a:rPr lang="zh-CN" altLang="en-US" sz="3400" dirty="0"/>
              <a:t> </a:t>
            </a:r>
            <a:r>
              <a:rPr lang="en-US" altLang="zh-CN" sz="3400" dirty="0"/>
              <a:t>(</a:t>
            </a:r>
            <a:r>
              <a:rPr lang="en-US" sz="3400" dirty="0"/>
              <a:t>GANs</a:t>
            </a:r>
            <a:r>
              <a:rPr lang="en-US" altLang="zh-CN" sz="3400" dirty="0"/>
              <a:t>)</a:t>
            </a:r>
            <a:endParaRPr lang="en-US" sz="3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CDD7BC-8A19-354E-8278-EA83925C531E}"/>
              </a:ext>
            </a:extLst>
          </p:cNvPr>
          <p:cNvSpPr/>
          <p:nvPr/>
        </p:nvSpPr>
        <p:spPr>
          <a:xfrm>
            <a:off x="429389" y="4466112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ADD31B-2BF8-ED47-8B50-32960841DC32}"/>
              </a:ext>
            </a:extLst>
          </p:cNvPr>
          <p:cNvSpPr/>
          <p:nvPr/>
        </p:nvSpPr>
        <p:spPr>
          <a:xfrm>
            <a:off x="6794559" y="4466112"/>
            <a:ext cx="1928813" cy="942975"/>
          </a:xfrm>
          <a:prstGeom prst="ellipse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altLang="zh-CN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altLang="zh-CN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zh-CN" alt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0B0636-E5D7-7749-AAD1-2657A5F2404E}"/>
              </a:ext>
            </a:extLst>
          </p:cNvPr>
          <p:cNvSpPr/>
          <p:nvPr/>
        </p:nvSpPr>
        <p:spPr>
          <a:xfrm>
            <a:off x="3607593" y="1526215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Modeling/</a:t>
            </a:r>
            <a:endParaRPr lang="zh-CN" altLang="en-US" sz="2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BBECB-F22B-EB44-A2BA-CA49EB0740AC}"/>
              </a:ext>
            </a:extLst>
          </p:cNvPr>
          <p:cNvGrpSpPr/>
          <p:nvPr/>
        </p:nvGrpSpPr>
        <p:grpSpPr>
          <a:xfrm>
            <a:off x="3949587" y="4550672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E65BED-1234-1047-AEE5-0362979AEC84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E65BED-1234-1047-AEE5-0362979AE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2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A609C4-1077-6F47-A7F0-B851D64298EE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CA609C4-1077-6F47-A7F0-B851D6429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3"/>
                  <a:stretch>
                    <a:fillRect t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60E01-A08E-4845-B436-2B2E2D8B620C}"/>
              </a:ext>
            </a:extLst>
          </p:cNvPr>
          <p:cNvGrpSpPr/>
          <p:nvPr/>
        </p:nvGrpSpPr>
        <p:grpSpPr>
          <a:xfrm rot="19014837">
            <a:off x="1918316" y="2942851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ED47E-E900-544E-9DD1-31BA7360A4F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ED47E-E900-544E-9DD1-31BA7360A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4"/>
                  <a:stretch>
                    <a:fillRect r="-660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1AE3EE-15AC-014F-BC6B-8A230BB01878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F1AE3EE-15AC-014F-BC6B-8A230BB01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5"/>
                  <a:stretch>
                    <a:fillRect l="-7619" t="-6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E855E-9050-DA49-ABC7-C610BD1564C3}"/>
              </a:ext>
            </a:extLst>
          </p:cNvPr>
          <p:cNvGrpSpPr/>
          <p:nvPr/>
        </p:nvGrpSpPr>
        <p:grpSpPr>
          <a:xfrm rot="2611914">
            <a:off x="5986902" y="2933445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E300E8-E1CA-3B47-A270-FC0AE42B33BC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E300E8-E1CA-3B47-A270-FC0AE42B33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6"/>
                  <a:stretch>
                    <a:fillRect l="-6604" b="-6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AD324-F441-5048-A3E3-71B95BBD40F1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AD324-F441-5048-A3E3-71B95BBD4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7"/>
                  <a:stretch>
                    <a:fillRect t="-7692" r="-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4B53-FEE4-DD43-A38A-429461191A3F}"/>
              </a:ext>
            </a:extLst>
          </p:cNvPr>
          <p:cNvSpPr txBox="1"/>
          <p:nvPr/>
        </p:nvSpPr>
        <p:spPr>
          <a:xfrm>
            <a:off x="2745690" y="3040028"/>
            <a:ext cx="366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  <a:p>
            <a:pPr algn="ctr"/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4183810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F6AB-E29B-9142-B7A5-C5DD77DF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22" y="1752362"/>
            <a:ext cx="8563356" cy="456383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S</a:t>
            </a:r>
            <a:r>
              <a:rPr lang="en-US" altLang="zh-CN" sz="2600" dirty="0"/>
              <a:t>tatistical</a:t>
            </a:r>
            <a:r>
              <a:rPr lang="zh-CN" altLang="en-US" sz="2600" dirty="0"/>
              <a:t> </a:t>
            </a:r>
            <a:r>
              <a:rPr lang="en-US" altLang="zh-CN" sz="2600" dirty="0"/>
              <a:t>problems:</a:t>
            </a:r>
            <a:r>
              <a:rPr lang="zh-CN" altLang="en-US" sz="2600" dirty="0"/>
              <a:t> </a:t>
            </a:r>
            <a:endParaRPr lang="en-US" altLang="zh-CN" sz="2600" dirty="0"/>
          </a:p>
          <a:p>
            <a:r>
              <a:rPr lang="en-US" altLang="zh-CN" sz="2600" dirty="0"/>
              <a:t> What</a:t>
            </a:r>
            <a:r>
              <a:rPr lang="zh-CN" altLang="en-US" sz="2600" dirty="0"/>
              <a:t> </a:t>
            </a:r>
            <a:r>
              <a:rPr lang="en-US" altLang="zh-CN" sz="2600" dirty="0"/>
              <a:t>distributions</a:t>
            </a:r>
            <a:r>
              <a:rPr lang="zh-CN" altLang="en-US" sz="2600" dirty="0"/>
              <a:t> </a:t>
            </a:r>
            <a:r>
              <a:rPr lang="en-US" altLang="zh-CN" sz="2600" dirty="0"/>
              <a:t>do</a:t>
            </a:r>
            <a:r>
              <a:rPr lang="zh-CN" altLang="en-US" sz="2600" dirty="0"/>
              <a:t> </a:t>
            </a:r>
            <a:r>
              <a:rPr lang="en-US" altLang="zh-CN" sz="2600" dirty="0"/>
              <a:t>GANs</a:t>
            </a:r>
            <a:r>
              <a:rPr lang="zh-CN" altLang="en-US" sz="2600" dirty="0"/>
              <a:t> </a:t>
            </a:r>
            <a:r>
              <a:rPr lang="en-US" altLang="zh-CN" sz="2600" dirty="0"/>
              <a:t>learn</a:t>
            </a:r>
            <a:r>
              <a:rPr lang="zh-CN" altLang="en-US" sz="2600" dirty="0"/>
              <a:t> </a:t>
            </a:r>
            <a:r>
              <a:rPr lang="en-US" altLang="zh-CN" sz="2600" dirty="0"/>
              <a:t>with</a:t>
            </a:r>
            <a:r>
              <a:rPr lang="zh-CN" altLang="en-US" sz="2600" dirty="0"/>
              <a:t> </a:t>
            </a:r>
            <a:r>
              <a:rPr lang="en-US" altLang="zh-CN" sz="2600" dirty="0"/>
              <a:t>finite</a:t>
            </a:r>
            <a:r>
              <a:rPr lang="zh-CN" altLang="en-US" sz="2600" dirty="0"/>
              <a:t> </a:t>
            </a:r>
            <a:r>
              <a:rPr lang="en-US" altLang="zh-CN" sz="2600" dirty="0"/>
              <a:t>samples?</a:t>
            </a:r>
          </a:p>
          <a:p>
            <a:r>
              <a:rPr lang="en-US" altLang="zh-CN" sz="2600" dirty="0">
                <a:solidFill>
                  <a:srgbClr val="0000FF"/>
                </a:solidFill>
              </a:rPr>
              <a:t> </a:t>
            </a:r>
            <a:r>
              <a:rPr lang="en-US" altLang="zh-CN" sz="2600" dirty="0"/>
              <a:t>How do we measure the quality of the generated images?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Computational problem: </a:t>
            </a:r>
          </a:p>
          <a:p>
            <a:r>
              <a:rPr lang="en-US" sz="2600" dirty="0"/>
              <a:t> how do we train GANs faster and better?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4E638-2EA7-C742-A8DC-C31A9B68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6656506" y="1573763"/>
            <a:ext cx="714047" cy="655463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B444B-581E-6345-BE2D-F0490ABA990B}"/>
              </a:ext>
            </a:extLst>
          </p:cNvPr>
          <p:cNvSpPr txBox="1"/>
          <p:nvPr/>
        </p:nvSpPr>
        <p:spPr>
          <a:xfrm>
            <a:off x="5515150" y="1066136"/>
            <a:ext cx="299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36056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AA58-3C88-084C-B5E9-15FC39A7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</a:t>
            </a:r>
            <a:r>
              <a:rPr lang="en-US" altLang="zh-CN" dirty="0"/>
              <a:t>s:</a:t>
            </a:r>
            <a:r>
              <a:rPr lang="zh-CN" altLang="en-US" dirty="0"/>
              <a:t> </a:t>
            </a:r>
            <a:r>
              <a:rPr lang="en-US" dirty="0"/>
              <a:t>Learning to Sample from Samples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11EBA0-4AF6-E04E-BF06-4296D5B8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5" y="2827199"/>
            <a:ext cx="1853617" cy="98713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8DCF861-363A-7B4B-92FE-AB92C4D32E63}"/>
              </a:ext>
            </a:extLst>
          </p:cNvPr>
          <p:cNvGrpSpPr/>
          <p:nvPr/>
        </p:nvGrpSpPr>
        <p:grpSpPr>
          <a:xfrm>
            <a:off x="1211091" y="2411739"/>
            <a:ext cx="1450249" cy="1461706"/>
            <a:chOff x="723576" y="4216593"/>
            <a:chExt cx="2783062" cy="23063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FEBBF0-F117-B945-BFCD-3F9B907763BF}"/>
                </a:ext>
              </a:extLst>
            </p:cNvPr>
            <p:cNvSpPr txBox="1"/>
            <p:nvPr/>
          </p:nvSpPr>
          <p:spPr>
            <a:xfrm>
              <a:off x="1411473" y="4216593"/>
              <a:ext cx="334471" cy="6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3E8F28-EB7D-EC4F-A84A-B07C40EE8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76" y="4778858"/>
              <a:ext cx="2783062" cy="174405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4FD7A86-F069-EB4B-980A-44CF6D4DA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30" y="1611150"/>
            <a:ext cx="1431710" cy="11475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26B11C-401A-654B-87D7-B4F05659C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60" y="1597660"/>
            <a:ext cx="821880" cy="1161071"/>
          </a:xfrm>
          <a:prstGeom prst="rect">
            <a:avLst/>
          </a:prstGeom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EBAA5486-B66A-1849-AE7C-EE8C17874019}"/>
              </a:ext>
            </a:extLst>
          </p:cNvPr>
          <p:cNvSpPr/>
          <p:nvPr/>
        </p:nvSpPr>
        <p:spPr>
          <a:xfrm>
            <a:off x="4065684" y="2215475"/>
            <a:ext cx="1172137" cy="262528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974261E-5829-FB4B-873F-6DC89FA8B3E2}"/>
              </a:ext>
            </a:extLst>
          </p:cNvPr>
          <p:cNvSpPr txBox="1">
            <a:spLocks/>
          </p:cNvSpPr>
          <p:nvPr/>
        </p:nvSpPr>
        <p:spPr>
          <a:xfrm>
            <a:off x="2399821" y="1806561"/>
            <a:ext cx="4170169" cy="705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sz="2200" dirty="0"/>
              <a:t>generator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A0B8F6CD-B9B2-7147-A1AE-04035EFC76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445" y="4027747"/>
                <a:ext cx="2490639" cy="11923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A0B8F6CD-B9B2-7147-A1AE-04035EFC7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45" y="4027747"/>
                <a:ext cx="2490639" cy="1192329"/>
              </a:xfrm>
              <a:prstGeom prst="rect">
                <a:avLst/>
              </a:prstGeom>
              <a:blipFill>
                <a:blip r:embed="rId7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47BD0618-746A-C749-A295-BDB3924D7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3776" y="4027746"/>
                <a:ext cx="2035515" cy="11923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47BD0618-746A-C749-A295-BDB3924D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76" y="4027746"/>
                <a:ext cx="2035515" cy="1192329"/>
              </a:xfrm>
              <a:prstGeom prst="rect">
                <a:avLst/>
              </a:prstGeom>
              <a:blipFill>
                <a:blip r:embed="rId8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001E531-1610-5F48-9C5D-6D96C26D1C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6217" y="3976352"/>
                <a:ext cx="3153773" cy="11923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/>
                  <a:t> </a:t>
                </a:r>
                <a:r>
                  <a:rPr lang="en-US" b="0" dirty="0"/>
                  <a:t>neural net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the parameters)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001E531-1610-5F48-9C5D-6D96C26D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217" y="3976352"/>
                <a:ext cx="3153773" cy="1192329"/>
              </a:xfrm>
              <a:prstGeom prst="rect">
                <a:avLst/>
              </a:prstGeom>
              <a:blipFill>
                <a:blip r:embed="rId9"/>
                <a:stretch>
                  <a:fillRect l="-2008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F4F32991-3336-2C4A-A5B2-FFC5DC5DE4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3776317" y="2792637"/>
            <a:ext cx="1893320" cy="10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/>
      <p:bldP spid="38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9F8D-FFDF-EF46-AC62-0E3BCAD5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822F4-E22F-2C44-A933-3454BBE4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9" y="2943785"/>
            <a:ext cx="2089601" cy="208960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BD23F-CC3C-E14B-ADE4-63370CB8A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35" y="2946973"/>
            <a:ext cx="2086413" cy="20864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53602B-10E5-7D46-8470-0C09DA4E01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1728" y="1383562"/>
                <a:ext cx="4373525" cy="1181336"/>
              </a:xfrm>
              <a:prstGeom prst="rect">
                <a:avLst/>
              </a:prstGeom>
              <a:ln w="28575"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dist. of generated images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dist.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empirical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53602B-10E5-7D46-8470-0C09DA4E0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28" y="1383562"/>
                <a:ext cx="4373525" cy="1181336"/>
              </a:xfrm>
              <a:prstGeom prst="rect">
                <a:avLst/>
              </a:prstGeom>
              <a:blipFill>
                <a:blip r:embed="rId4"/>
                <a:stretch>
                  <a:fillRect t="-6316" r="-1153" b="-631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8812BD9-6F30-7948-B24B-DC43CD58D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957" y="1383562"/>
                <a:ext cx="4338570" cy="1181336"/>
              </a:xfrm>
              <a:prstGeom prst="rect">
                <a:avLst/>
              </a:prstGeom>
              <a:ln w="28575"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dist. of real images;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dist.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empirical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8812BD9-6F30-7948-B24B-DC43CD58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7" y="1383562"/>
                <a:ext cx="4338570" cy="1181336"/>
              </a:xfrm>
              <a:prstGeom prst="rect">
                <a:avLst/>
              </a:prstGeom>
              <a:blipFill>
                <a:blip r:embed="rId5"/>
                <a:stretch>
                  <a:fillRect t="-6316" r="-290" b="-631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8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9F8D-FFDF-EF46-AC62-0E3BCAD5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Samples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88E09C5-ACFA-6349-A185-C30BBCB57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1728" y="1383562"/>
                <a:ext cx="4373525" cy="1181336"/>
              </a:xfrm>
              <a:prstGeom prst="rect">
                <a:avLst/>
              </a:prstGeom>
              <a:ln w="28575"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dist. of generated images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dist.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empirical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88E09C5-ACFA-6349-A185-C30BBCB5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28" y="1383562"/>
                <a:ext cx="4373525" cy="1181336"/>
              </a:xfrm>
              <a:prstGeom prst="rect">
                <a:avLst/>
              </a:prstGeom>
              <a:blipFill>
                <a:blip r:embed="rId2"/>
                <a:stretch>
                  <a:fillRect t="-6316" r="-1153" b="-631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07640D9-A0EF-CF4E-B63A-5BC2B2F17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957" y="1383562"/>
                <a:ext cx="4338570" cy="1181336"/>
              </a:xfrm>
              <a:prstGeom prst="rect">
                <a:avLst/>
              </a:prstGeom>
              <a:ln w="28575"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dist. of real images;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dist.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empirical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07640D9-A0EF-CF4E-B63A-5BC2B2F17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7" y="1383562"/>
                <a:ext cx="4338570" cy="1181336"/>
              </a:xfrm>
              <a:prstGeom prst="rect">
                <a:avLst/>
              </a:prstGeom>
              <a:blipFill>
                <a:blip r:embed="rId3"/>
                <a:stretch>
                  <a:fillRect t="-6316" r="-290" b="-631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FC4CE86-3F60-FC47-8EFA-C87C85D74E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957" y="2841015"/>
                <a:ext cx="8924198" cy="1613143"/>
              </a:xfrm>
              <a:ln>
                <a:noFill/>
              </a:ln>
            </p:spPr>
            <p:txBody>
              <a:bodyPr/>
              <a:lstStyle/>
              <a:p>
                <a:r>
                  <a:rPr lang="en-US" sz="2400" dirty="0"/>
                  <a:t> Goal: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400" dirty="0"/>
                  <a:t> may not have a density or the density is intractable</a:t>
                </a:r>
              </a:p>
              <a:p>
                <a:r>
                  <a:rPr lang="en-US" sz="2400" dirty="0"/>
                  <a:t> GANs: define a loss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b="0" dirty="0"/>
                  <a:t> that can be evaluated with only samples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FC4CE86-3F60-FC47-8EFA-C87C85D74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57" y="2841015"/>
                <a:ext cx="8924198" cy="1613143"/>
              </a:xfrm>
              <a:blipFill>
                <a:blip r:embed="rId4"/>
                <a:stretch>
                  <a:fillRect l="-568" t="-4688" b="-14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CD0A0-AE44-F043-BD99-1616813D84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32931" y="4623946"/>
                <a:ext cx="8924198" cy="57538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CD0A0-AE44-F043-BD99-1616813D8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931" y="4623946"/>
                <a:ext cx="8924198" cy="575381"/>
              </a:xfrm>
              <a:prstGeom prst="rect">
                <a:avLst/>
              </a:prstGeom>
              <a:blipFill>
                <a:blip r:embed="rId5"/>
                <a:stretch>
                  <a:fillRect t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4CD0599-F347-3B49-A471-D4D5C95D9C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5693" y="4590830"/>
            <a:ext cx="836514" cy="488438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383C2E-2D98-C440-92D7-E1F72F1189AD}"/>
              </a:ext>
            </a:extLst>
          </p:cNvPr>
          <p:cNvSpPr txBox="1"/>
          <p:nvPr/>
        </p:nvSpPr>
        <p:spPr>
          <a:xfrm>
            <a:off x="6344705" y="4419550"/>
            <a:ext cx="261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some “distance measure”</a:t>
            </a:r>
          </a:p>
        </p:txBody>
      </p:sp>
    </p:spTree>
    <p:extLst>
      <p:ext uri="{BB962C8B-B14F-4D97-AF65-F5344CB8AC3E}">
        <p14:creationId xmlns:p14="http://schemas.microsoft.com/office/powerpoint/2010/main" val="31332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9F8D-FFDF-EF46-AC62-0E3BCAD5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Samples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CD0A0-AE44-F043-BD99-1616813D84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51" y="1077175"/>
                <a:ext cx="8924198" cy="57538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CD0A0-AE44-F043-BD99-1616813D8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51" y="1077175"/>
                <a:ext cx="8924198" cy="575381"/>
              </a:xfrm>
              <a:prstGeom prst="rect">
                <a:avLst/>
              </a:prstGeom>
              <a:blipFill>
                <a:blip r:embed="rId2"/>
                <a:stretch>
                  <a:fillRect t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CF30675-88C2-0947-B9F8-F98E8D493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051" y="1717507"/>
                <a:ext cx="8924198" cy="1144092"/>
              </a:xfrm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 Discriminator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= {neural nets} </a:t>
                </a:r>
              </a:p>
              <a:p>
                <a:r>
                  <a:rPr lang="en-US" dirty="0"/>
                  <a:t> GANs </a:t>
                </a:r>
                <a:r>
                  <a:rPr lang="en-US" sz="1800" dirty="0">
                    <a:solidFill>
                      <a:srgbClr val="7030A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Goodfellow</a:t>
                </a:r>
                <a:r>
                  <a:rPr lang="en-US" sz="1800" dirty="0">
                    <a:solidFill>
                      <a:srgbClr val="7030A0"/>
                    </a:solidFill>
                  </a:rPr>
                  <a:t> et al.’14]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CF30675-88C2-0947-B9F8-F98E8D493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051" y="1717507"/>
                <a:ext cx="8924198" cy="1144092"/>
              </a:xfrm>
              <a:blipFill>
                <a:blip r:embed="rId3"/>
                <a:stretch>
                  <a:fillRect l="-426" t="-54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13C59F6-E626-A045-8C90-F66E98B6C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656" y="2667750"/>
                <a:ext cx="7948687" cy="73350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max likelihood loss for classifying real from fake samples using discriminators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ℱ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13C59F6-E626-A045-8C90-F66E98B6C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" y="2667750"/>
                <a:ext cx="7948687" cy="733508"/>
              </a:xfrm>
              <a:prstGeom prst="rect">
                <a:avLst/>
              </a:prstGeom>
              <a:blipFill>
                <a:blip r:embed="rId4"/>
                <a:stretch>
                  <a:fillRect t="-6780" r="-1595" b="-15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63C9EC-E2D3-0B49-A101-E361218B11CF}"/>
              </a:ext>
            </a:extLst>
          </p:cNvPr>
          <p:cNvSpPr txBox="1">
            <a:spLocks/>
          </p:cNvSpPr>
          <p:nvPr/>
        </p:nvSpPr>
        <p:spPr>
          <a:xfrm>
            <a:off x="156201" y="3660384"/>
            <a:ext cx="8924198" cy="1144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W-GANs </a:t>
            </a:r>
            <a:r>
              <a:rPr lang="en-US" sz="1800" dirty="0">
                <a:solidFill>
                  <a:srgbClr val="7030A0"/>
                </a:solidFill>
              </a:rPr>
              <a:t>[</a:t>
            </a:r>
            <a:r>
              <a:rPr lang="en-US" sz="1800" dirty="0" err="1">
                <a:solidFill>
                  <a:srgbClr val="7030A0"/>
                </a:solidFill>
              </a:rPr>
              <a:t>Arjovsky</a:t>
            </a:r>
            <a:r>
              <a:rPr lang="en-US" sz="1800" dirty="0">
                <a:solidFill>
                  <a:srgbClr val="7030A0"/>
                </a:solidFill>
              </a:rPr>
              <a:t> et al.’16]</a:t>
            </a:r>
            <a:r>
              <a:rPr lang="en-US" sz="2400" dirty="0"/>
              <a:t>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8F782A-E5F1-F043-B257-43BBCEAACC41}"/>
                  </a:ext>
                </a:extLst>
              </p:cNvPr>
              <p:cNvSpPr txBox="1"/>
              <p:nvPr/>
            </p:nvSpPr>
            <p:spPr>
              <a:xfrm>
                <a:off x="1778000" y="5063602"/>
                <a:ext cx="6869167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ℱ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-integral probability metric (IPM) 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alibri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ℱ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{all 1-Lipschitz fun.}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,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ℱ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Wasserstein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distance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𝑊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is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often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much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weaker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than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𝑊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8F782A-E5F1-F043-B257-43BBCEAA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0" y="5063602"/>
                <a:ext cx="6869167" cy="1147558"/>
              </a:xfrm>
              <a:prstGeom prst="rect">
                <a:avLst/>
              </a:prstGeom>
              <a:blipFill>
                <a:blip r:embed="rId5"/>
                <a:stretch>
                  <a:fillRect t="-219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6D59242-6487-8245-AB22-A57866F0B7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630" y="4139570"/>
                <a:ext cx="8924198" cy="57538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6D59242-6487-8245-AB22-A57866F0B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0" y="4139570"/>
                <a:ext cx="8924198" cy="575381"/>
              </a:xfrm>
              <a:prstGeom prst="rect">
                <a:avLst/>
              </a:prstGeom>
              <a:blipFill>
                <a:blip r:embed="rId6"/>
                <a:stretch>
                  <a:fillRect t="-4348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7AFC2AFD-5ACC-5848-A589-CB657163A337}"/>
              </a:ext>
            </a:extLst>
          </p:cNvPr>
          <p:cNvSpPr/>
          <p:nvPr/>
        </p:nvSpPr>
        <p:spPr>
          <a:xfrm rot="16200000">
            <a:off x="5174718" y="2664842"/>
            <a:ext cx="239389" cy="4279267"/>
          </a:xfrm>
          <a:prstGeom prst="leftBrace">
            <a:avLst>
              <a:gd name="adj1" fmla="val 132974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/>
      <p:bldP spid="15" grpId="0"/>
      <p:bldP spid="17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8B6E-36DF-A542-B07C-304A23A8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distributions do </a:t>
            </a:r>
            <a:r>
              <a:rPr lang="en-US" dirty="0">
                <a:solidFill>
                  <a:srgbClr val="0000FF"/>
                </a:solidFill>
              </a:rPr>
              <a:t>W-GANs</a:t>
            </a:r>
            <a:r>
              <a:rPr lang="en-US" dirty="0"/>
              <a:t> learn?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5648EC-173B-FD43-B1D9-11E4FFC6CACA}"/>
              </a:ext>
            </a:extLst>
          </p:cNvPr>
          <p:cNvSpPr txBox="1">
            <a:spLocks/>
          </p:cNvSpPr>
          <p:nvPr/>
        </p:nvSpPr>
        <p:spPr>
          <a:xfrm>
            <a:off x="400050" y="1561453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If the training succeeds</a:t>
            </a:r>
          </a:p>
          <a:p>
            <a:pPr marL="274320" lvl="1" indent="0">
              <a:buFont typeface="Wingdings" charset="2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D4F52-33B0-7440-AF92-1B17CEA00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37" y="888872"/>
            <a:ext cx="447523" cy="597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6DEA40-D51C-DD4B-8580-C5285ACA5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1957" y="2175485"/>
                <a:ext cx="2304436" cy="442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A6DEA40-D51C-DD4B-8580-C5285ACA5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7" y="2175485"/>
                <a:ext cx="2304436" cy="442606"/>
              </a:xfrm>
              <a:prstGeom prst="rect">
                <a:avLst/>
              </a:prstGeom>
              <a:blipFill>
                <a:blip r:embed="rId4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159033-5E77-3F45-A5C3-D01EC7463435}"/>
              </a:ext>
            </a:extLst>
          </p:cNvPr>
          <p:cNvSpPr txBox="1">
            <a:spLocks/>
          </p:cNvSpPr>
          <p:nvPr/>
        </p:nvSpPr>
        <p:spPr>
          <a:xfrm>
            <a:off x="709152" y="2760087"/>
            <a:ext cx="2876343" cy="1320801"/>
          </a:xfrm>
          <a:prstGeom prst="rect">
            <a:avLst/>
          </a:prstGeom>
          <a:ln w="28575">
            <a:solidFill>
              <a:srgbClr val="0099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“training loss”</a:t>
            </a:r>
          </a:p>
          <a:p>
            <a:pPr marL="0" indent="0" algn="ctr">
              <a:buNone/>
            </a:pPr>
            <a:r>
              <a:rPr lang="en-US" dirty="0"/>
              <a:t>empirical distance </a:t>
            </a:r>
          </a:p>
          <a:p>
            <a:pPr marL="0" indent="0" algn="ctr">
              <a:buNone/>
            </a:pPr>
            <a:r>
              <a:rPr lang="en-US" dirty="0"/>
              <a:t>weak discriminators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2C4F491-F56A-FB49-900A-3A267E9E5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4779" y="1561453"/>
                <a:ext cx="2781032" cy="472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2C4F491-F56A-FB49-900A-3A267E9E5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79" y="1561453"/>
                <a:ext cx="2781032" cy="472035"/>
              </a:xfrm>
              <a:prstGeom prst="rect">
                <a:avLst/>
              </a:prstGeom>
              <a:blipFill>
                <a:blip r:embed="rId5"/>
                <a:stretch>
                  <a:fillRect l="-909" t="-1578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>
            <a:extLst>
              <a:ext uri="{FF2B5EF4-FFF2-40B4-BE49-F238E27FC236}">
                <a16:creationId xmlns:a16="http://schemas.microsoft.com/office/drawing/2014/main" id="{F7A3A630-E49C-6946-949B-030F24D26283}"/>
              </a:ext>
            </a:extLst>
          </p:cNvPr>
          <p:cNvSpPr/>
          <p:nvPr/>
        </p:nvSpPr>
        <p:spPr>
          <a:xfrm>
            <a:off x="3984625" y="1631686"/>
            <a:ext cx="1174750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4D9EA45-DD7A-9344-8227-356702AEB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9032" y="2175485"/>
                <a:ext cx="2686968" cy="442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4D9EA45-DD7A-9344-8227-356702AE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32" y="2175485"/>
                <a:ext cx="2686968" cy="442606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E43063-ACAA-4144-8971-AE2276569F65}"/>
              </a:ext>
            </a:extLst>
          </p:cNvPr>
          <p:cNvSpPr txBox="1">
            <a:spLocks/>
          </p:cNvSpPr>
          <p:nvPr/>
        </p:nvSpPr>
        <p:spPr>
          <a:xfrm>
            <a:off x="5669032" y="2760088"/>
            <a:ext cx="2876343" cy="1320800"/>
          </a:xfrm>
          <a:prstGeom prst="rect">
            <a:avLst/>
          </a:prstGeom>
          <a:ln w="28575">
            <a:solidFill>
              <a:srgbClr val="0099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“test loss”</a:t>
            </a:r>
          </a:p>
          <a:p>
            <a:pPr marL="0" indent="0" algn="ctr">
              <a:buNone/>
            </a:pPr>
            <a:r>
              <a:rPr lang="en-US" dirty="0"/>
              <a:t>population distance</a:t>
            </a:r>
          </a:p>
          <a:p>
            <a:pPr marL="0" indent="0" algn="ctr">
              <a:buNone/>
            </a:pPr>
            <a:r>
              <a:rPr lang="en-US" dirty="0"/>
              <a:t>strong discriminators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795C723-BFA8-8B46-BA81-E4FEFC82B6B6}"/>
              </a:ext>
            </a:extLst>
          </p:cNvPr>
          <p:cNvSpPr txBox="1">
            <a:spLocks/>
          </p:cNvSpPr>
          <p:nvPr/>
        </p:nvSpPr>
        <p:spPr>
          <a:xfrm>
            <a:off x="-231679" y="4811259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274320" lvl="1" indent="0">
              <a:buFont typeface="Wingdings" charset="2"/>
              <a:buNone/>
            </a:pPr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CDF69F95-F60E-3449-9DE2-904047DA8A68}"/>
              </a:ext>
            </a:extLst>
          </p:cNvPr>
          <p:cNvSpPr/>
          <p:nvPr/>
        </p:nvSpPr>
        <p:spPr>
          <a:xfrm>
            <a:off x="2854190" y="4677376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2F0FA986-0A39-304C-9EB9-D32E27ADE5BB}"/>
              </a:ext>
            </a:extLst>
          </p:cNvPr>
          <p:cNvSpPr/>
          <p:nvPr/>
        </p:nvSpPr>
        <p:spPr>
          <a:xfrm>
            <a:off x="5912683" y="4677375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F7097F-1D22-F741-A4C8-FDB44CC28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999" y="4640345"/>
            <a:ext cx="1282700" cy="279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6A59C2-1680-8D42-8BBE-1F0ABF51D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913" y="4614944"/>
            <a:ext cx="1282700" cy="330200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49B0993-3C90-E04E-9F9A-1F7F94D064AC}"/>
              </a:ext>
            </a:extLst>
          </p:cNvPr>
          <p:cNvSpPr txBox="1">
            <a:spLocks/>
          </p:cNvSpPr>
          <p:nvPr/>
        </p:nvSpPr>
        <p:spPr>
          <a:xfrm>
            <a:off x="1328183" y="5252856"/>
            <a:ext cx="3584939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Generalization 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(of discriminators)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8ADD7A9-45FC-6544-A59F-03B111033E52}"/>
              </a:ext>
            </a:extLst>
          </p:cNvPr>
          <p:cNvSpPr txBox="1">
            <a:spLocks/>
          </p:cNvSpPr>
          <p:nvPr/>
        </p:nvSpPr>
        <p:spPr>
          <a:xfrm>
            <a:off x="4220171" y="5237974"/>
            <a:ext cx="4098255" cy="68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Approximability/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Distinguishability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137E2FD-D2C6-F543-BD98-FAA4E3006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077" y="4671559"/>
            <a:ext cx="1117600" cy="2794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6AD94B3-9C43-DF41-B79F-3EAED7310AF6}"/>
              </a:ext>
            </a:extLst>
          </p:cNvPr>
          <p:cNvSpPr txBox="1">
            <a:spLocks/>
          </p:cNvSpPr>
          <p:nvPr/>
        </p:nvSpPr>
        <p:spPr>
          <a:xfrm>
            <a:off x="772732" y="5821984"/>
            <a:ext cx="2001445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 animBg="1"/>
      <p:bldP spid="28" grpId="0"/>
      <p:bldP spid="29" grpId="0" animBg="1"/>
      <p:bldP spid="17" grpId="0"/>
      <p:bldP spid="18" grpId="0" animBg="1"/>
      <p:bldP spid="39" grpId="0" animBg="1"/>
      <p:bldP spid="40" grpId="0" animBg="1"/>
      <p:bldP spid="43" grpId="0"/>
      <p:bldP spid="44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A3FB35-14FE-AA45-810F-086B99137D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95" y="304994"/>
            <a:ext cx="1568985" cy="156898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53CC7B-76FC-654C-8410-6C6D2C40FE12}"/>
              </a:ext>
            </a:extLst>
          </p:cNvPr>
          <p:cNvSpPr txBox="1">
            <a:spLocks/>
          </p:cNvSpPr>
          <p:nvPr/>
        </p:nvSpPr>
        <p:spPr>
          <a:xfrm>
            <a:off x="-334710" y="1240082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274320" lvl="1" indent="0">
              <a:buFont typeface="Wingdings" charset="2"/>
              <a:buNone/>
            </a:pP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82DE3D5-6032-4946-8B57-1B2CC4811186}"/>
              </a:ext>
            </a:extLst>
          </p:cNvPr>
          <p:cNvSpPr/>
          <p:nvPr/>
        </p:nvSpPr>
        <p:spPr>
          <a:xfrm>
            <a:off x="2751159" y="1722654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A0A73CB-AD34-2A41-9D44-7BE70C9873B5}"/>
              </a:ext>
            </a:extLst>
          </p:cNvPr>
          <p:cNvSpPr/>
          <p:nvPr/>
        </p:nvSpPr>
        <p:spPr>
          <a:xfrm>
            <a:off x="5809652" y="1722653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1124E-5B41-8549-8A40-F62812EEB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968" y="1685623"/>
            <a:ext cx="12827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B26E-6966-3145-972C-4E05CF5A2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82" y="1660222"/>
            <a:ext cx="1282700" cy="330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C4CC1E-5E0F-2444-9F6D-F445F7523E13}"/>
              </a:ext>
            </a:extLst>
          </p:cNvPr>
          <p:cNvSpPr txBox="1">
            <a:spLocks/>
          </p:cNvSpPr>
          <p:nvPr/>
        </p:nvSpPr>
        <p:spPr>
          <a:xfrm>
            <a:off x="3988385" y="981512"/>
            <a:ext cx="4098255" cy="68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Approximability/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Distinguishability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20ADCF-2A04-AD48-B90C-B9BAF7EB1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55" y="2278981"/>
                <a:ext cx="4355125" cy="412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{NNs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}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74320" lvl="1" indent="0">
                  <a:buFont typeface="Wingding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20ADCF-2A04-AD48-B90C-B9BAF7EB1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5" y="2278981"/>
                <a:ext cx="4355125" cy="412990"/>
              </a:xfrm>
              <a:prstGeom prst="rect">
                <a:avLst/>
              </a:prstGeom>
              <a:blipFill>
                <a:blip r:embed="rId6"/>
                <a:stretch>
                  <a:fillRect l="-1453"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AA613BD-B884-4446-AC73-9C194A8E9D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55" y="4310715"/>
                <a:ext cx="8483707" cy="13286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Good generalization but poor approximability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poor diversity</a:t>
                </a:r>
              </a:p>
              <a:p>
                <a:r>
                  <a:rPr lang="en-US" dirty="0"/>
                  <a:t> Small discriminator</a:t>
                </a:r>
                <a:r>
                  <a:rPr lang="en-US" altLang="zh-CN" dirty="0"/>
                  <a:t>s</a:t>
                </a:r>
                <a:r>
                  <a:rPr lang="en-US" dirty="0"/>
                  <a:t> cannot detect mode collapse</a:t>
                </a:r>
              </a:p>
              <a:p>
                <a:endParaRPr lang="en-US" dirty="0"/>
              </a:p>
              <a:p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{all 1-Lipschitz fun.}, then reverse problem: </a:t>
                </a:r>
                <a:r>
                  <a:rPr lang="en-US" dirty="0">
                    <a:solidFill>
                      <a:srgbClr val="FF0000"/>
                    </a:solidFill>
                  </a:rPr>
                  <a:t>poor generalization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AA613BD-B884-4446-AC73-9C194A8E9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5" y="4310715"/>
                <a:ext cx="8483707" cy="1328635"/>
              </a:xfrm>
              <a:prstGeom prst="rect">
                <a:avLst/>
              </a:prstGeom>
              <a:blipFill>
                <a:blip r:embed="rId7"/>
                <a:stretch>
                  <a:fillRect l="-448" t="-4717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C7379813-D6CE-ED42-B5B7-B92FED9CB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254" y="2943023"/>
            <a:ext cx="2984500" cy="279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37C7A6-457D-0548-B3D9-4522F8DA89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4080" y="1697620"/>
            <a:ext cx="1117600" cy="2794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A769102-0E6E-8742-894C-BA5B18AF61BF}"/>
              </a:ext>
            </a:extLst>
          </p:cNvPr>
          <p:cNvSpPr txBox="1">
            <a:spLocks/>
          </p:cNvSpPr>
          <p:nvPr/>
        </p:nvSpPr>
        <p:spPr>
          <a:xfrm>
            <a:off x="1096789" y="974829"/>
            <a:ext cx="3584939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Generalization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 (of discriminators)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D0D74-1192-AD44-B2F7-6B49F7D98FD2}"/>
              </a:ext>
            </a:extLst>
          </p:cNvPr>
          <p:cNvSpPr txBox="1"/>
          <p:nvPr/>
        </p:nvSpPr>
        <p:spPr>
          <a:xfrm>
            <a:off x="3387144" y="528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24EF1EE-94BC-A046-96A2-A9052822E784}"/>
              </a:ext>
            </a:extLst>
          </p:cNvPr>
          <p:cNvSpPr txBox="1">
            <a:spLocks/>
          </p:cNvSpPr>
          <p:nvPr/>
        </p:nvSpPr>
        <p:spPr>
          <a:xfrm>
            <a:off x="5332699" y="6374869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7030A0"/>
                </a:solidFill>
              </a:rPr>
              <a:t>[Arora-Ge-Liang-M.-Zhang, ICML17]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5E1877-E2EA-454F-82C7-4D96B3622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89" y="2890272"/>
            <a:ext cx="2984500" cy="3429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14D3BDB-65D7-7C4F-82A9-54E7836B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6540"/>
            <a:ext cx="8563356" cy="976775"/>
          </a:xfrm>
        </p:spPr>
        <p:txBody>
          <a:bodyPr/>
          <a:lstStyle/>
          <a:p>
            <a:r>
              <a:rPr lang="en-US" dirty="0"/>
              <a:t>A Pessimistic Dilemma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335E435-FE8A-9649-AE91-13739EA5D1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5" y="2774948"/>
            <a:ext cx="848323" cy="5473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AD585A-C729-CF43-AC77-0D6E4D90A9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80" y="2739702"/>
            <a:ext cx="595357" cy="595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CD5B482-ECC4-4040-9322-5C2E01E86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7427" y="3449493"/>
                <a:ext cx="4385898" cy="47229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has support on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images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CD5B482-ECC4-4040-9322-5C2E01E86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27" y="3449493"/>
                <a:ext cx="4385898" cy="472295"/>
              </a:xfrm>
              <a:prstGeom prst="rect">
                <a:avLst/>
              </a:prstGeom>
              <a:blipFill>
                <a:blip r:embed="rId13"/>
                <a:stretch>
                  <a:fillRect l="-575" t="-5000" b="-125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3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20BA-3D09-964C-9547-4B511195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Optimization in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A775-6D8A-0740-BF76-7A0C3E71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07" y="1923339"/>
            <a:ext cx="7661569" cy="456383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dirty="0"/>
              <a:t>Obvious</a:t>
            </a:r>
            <a:r>
              <a:rPr lang="zh-CN" altLang="en-US" sz="2600" dirty="0"/>
              <a:t> </a:t>
            </a:r>
            <a:r>
              <a:rPr lang="en-US" altLang="zh-CN" sz="2600" dirty="0"/>
              <a:t>questions:</a:t>
            </a:r>
            <a:r>
              <a:rPr lang="zh-CN" altLang="en-US" sz="2600" dirty="0"/>
              <a:t> 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How can we provide guarantees on the runtime and the quality of the solutions?</a:t>
            </a:r>
          </a:p>
          <a:p>
            <a:pPr marL="0" indent="0" algn="ctr">
              <a:buNone/>
            </a:pPr>
            <a:r>
              <a:rPr lang="en-US" sz="2600" dirty="0"/>
              <a:t>How do we optimize faster?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O</a:t>
            </a:r>
            <a:r>
              <a:rPr lang="en-US" altLang="zh-CN" sz="2600" dirty="0"/>
              <a:t>bstacle: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lack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convexity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947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DF43C82-8873-DE40-972B-176D75FDD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679" y="3660350"/>
                <a:ext cx="8879515" cy="2825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a particular generator class,  it’s possible to design </a:t>
                </a:r>
                <a:r>
                  <a:rPr lang="en-US" dirty="0">
                    <a:solidFill>
                      <a:srgbClr val="0000FF"/>
                    </a:solidFill>
                  </a:rPr>
                  <a:t>corresponding</a:t>
                </a:r>
                <a:r>
                  <a:rPr lang="en-US" dirty="0"/>
                  <a:t> parameterized discriminator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with restricted approximability: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DF43C82-8873-DE40-972B-176D75FDD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9" y="3660350"/>
                <a:ext cx="8879515" cy="2825074"/>
              </a:xfrm>
              <a:prstGeom prst="rect">
                <a:avLst/>
              </a:prstGeom>
              <a:blipFill>
                <a:blip r:embed="rId3"/>
                <a:stretch>
                  <a:fillRect l="-285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E42AA7D-3B43-824E-8A77-3639533DC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15" y="2802451"/>
            <a:ext cx="848323" cy="54730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3068B8-70FB-D044-B8D7-F67B78B67930}"/>
              </a:ext>
            </a:extLst>
          </p:cNvPr>
          <p:cNvSpPr txBox="1">
            <a:spLocks/>
          </p:cNvSpPr>
          <p:nvPr/>
        </p:nvSpPr>
        <p:spPr>
          <a:xfrm>
            <a:off x="135696" y="6888819"/>
            <a:ext cx="9008304" cy="171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/>
              <a:t> </a:t>
            </a:r>
            <a:r>
              <a:rPr lang="en-US" dirty="0">
                <a:solidFill>
                  <a:srgbClr val="0000FF"/>
                </a:solidFill>
              </a:rPr>
              <a:t>Provable</a:t>
            </a:r>
            <a:r>
              <a:rPr lang="en-US" dirty="0"/>
              <a:t> for injective neural networks generators (and other simpler ones)</a:t>
            </a:r>
          </a:p>
          <a:p>
            <a:r>
              <a:rPr lang="en-US" dirty="0"/>
              <a:t> Restrictions are necessary to rule out “PRGs” and mode-dropped distributions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8CCAC87-D71E-D946-B622-0FE2F9663C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95" y="304994"/>
            <a:ext cx="1568985" cy="1568985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8E1569B-C32C-EB47-99E4-D03B1219C084}"/>
              </a:ext>
            </a:extLst>
          </p:cNvPr>
          <p:cNvSpPr txBox="1">
            <a:spLocks/>
          </p:cNvSpPr>
          <p:nvPr/>
        </p:nvSpPr>
        <p:spPr>
          <a:xfrm>
            <a:off x="-334710" y="1240082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274320" lvl="1" indent="0">
              <a:buFont typeface="Wingdings" charset="2"/>
              <a:buNone/>
            </a:pPr>
            <a:endParaRPr lang="en-US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2211F407-729A-B242-A401-2BC0DFCA98E6}"/>
              </a:ext>
            </a:extLst>
          </p:cNvPr>
          <p:cNvSpPr/>
          <p:nvPr/>
        </p:nvSpPr>
        <p:spPr>
          <a:xfrm>
            <a:off x="2751159" y="1722654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2D978E8-1F1A-2245-929F-05A22F8B1734}"/>
              </a:ext>
            </a:extLst>
          </p:cNvPr>
          <p:cNvSpPr/>
          <p:nvPr/>
        </p:nvSpPr>
        <p:spPr>
          <a:xfrm>
            <a:off x="5809652" y="1722653"/>
            <a:ext cx="71323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893295-A8BB-854B-8661-BF6F42F23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968" y="1685623"/>
            <a:ext cx="1282700" cy="2794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550E2A9-869B-BB4F-9374-6B9B1BCF5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882" y="1660222"/>
            <a:ext cx="1282700" cy="330200"/>
          </a:xfrm>
          <a:prstGeom prst="rect">
            <a:avLst/>
          </a:prstGeom>
        </p:spPr>
      </p:pic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522A74FC-90BF-EC40-BBD1-1C3914979770}"/>
              </a:ext>
            </a:extLst>
          </p:cNvPr>
          <p:cNvSpPr txBox="1">
            <a:spLocks/>
          </p:cNvSpPr>
          <p:nvPr/>
        </p:nvSpPr>
        <p:spPr>
          <a:xfrm>
            <a:off x="3988385" y="981512"/>
            <a:ext cx="4098255" cy="68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Approximability/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Distinguishability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EDDB92D-63B9-4043-951D-23F01D21F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080" y="1697620"/>
            <a:ext cx="1117600" cy="279400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DA948C0F-1CCB-1244-9724-CB7AA0E9BF6C}"/>
              </a:ext>
            </a:extLst>
          </p:cNvPr>
          <p:cNvSpPr txBox="1">
            <a:spLocks/>
          </p:cNvSpPr>
          <p:nvPr/>
        </p:nvSpPr>
        <p:spPr>
          <a:xfrm>
            <a:off x="1096789" y="974829"/>
            <a:ext cx="3584939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Wingdings" charset="2"/>
              <a:buNone/>
            </a:pPr>
            <a:r>
              <a:rPr lang="en-US" dirty="0"/>
              <a:t>Generalization</a:t>
            </a:r>
          </a:p>
          <a:p>
            <a:pPr marL="274320" lvl="1" indent="0" algn="ctr">
              <a:buFont typeface="Wingdings" charset="2"/>
              <a:buNone/>
            </a:pPr>
            <a:r>
              <a:rPr lang="en-US" dirty="0"/>
              <a:t> (of discriminators)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477D6-4318-9A42-9810-572EB92F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6540"/>
            <a:ext cx="8563356" cy="976775"/>
          </a:xfrm>
        </p:spPr>
        <p:txBody>
          <a:bodyPr>
            <a:normAutofit/>
          </a:bodyPr>
          <a:lstStyle/>
          <a:p>
            <a:r>
              <a:rPr lang="en-US" dirty="0"/>
              <a:t>Beyond the Dilemma: </a:t>
            </a:r>
            <a:r>
              <a:rPr lang="en-US" dirty="0">
                <a:solidFill>
                  <a:srgbClr val="0000FF"/>
                </a:solidFill>
              </a:rPr>
              <a:t>Restricted</a:t>
            </a:r>
            <a:r>
              <a:rPr lang="en-US" dirty="0"/>
              <a:t> Approximability</a:t>
            </a:r>
            <a:endParaRPr lang="en-US" sz="3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E1636F-90CE-F642-A675-3EC9BC7BA6F7}"/>
              </a:ext>
            </a:extLst>
          </p:cNvPr>
          <p:cNvGrpSpPr/>
          <p:nvPr/>
        </p:nvGrpSpPr>
        <p:grpSpPr>
          <a:xfrm>
            <a:off x="4724607" y="3389300"/>
            <a:ext cx="3925842" cy="883157"/>
            <a:chOff x="4724607" y="3389300"/>
            <a:chExt cx="3925842" cy="883157"/>
          </a:xfrm>
        </p:grpSpPr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B60E9395-681D-A047-A8A4-2C0CEF538C49}"/>
                </a:ext>
              </a:extLst>
            </p:cNvPr>
            <p:cNvSpPr txBox="1">
              <a:spLocks/>
            </p:cNvSpPr>
            <p:nvPr/>
          </p:nvSpPr>
          <p:spPr>
            <a:xfrm>
              <a:off x="4724607" y="3389300"/>
              <a:ext cx="3925842" cy="883157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anose="05000000000000000000" pitchFamily="2" charset="2"/>
                <a:buChar char="Ø"/>
                <a:defRPr sz="22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charset="2"/>
                <a:buChar char="Ø"/>
                <a:defRPr sz="2000" kern="12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0000FF"/>
                  </a:solidFill>
                </a:rPr>
                <a:t> We only need: </a:t>
              </a:r>
            </a:p>
            <a:p>
              <a:pPr marL="0" indent="0">
                <a:buNone/>
              </a:pPr>
              <a:endParaRPr lang="en-US" dirty="0"/>
            </a:p>
            <a:p>
              <a:pPr marL="274320" lvl="1" indent="0">
                <a:buFont typeface="Wingdings" charset="2"/>
                <a:buNone/>
              </a:pPr>
              <a:endParaRPr lang="en-US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BF3C78D-438E-8647-9517-9746E0547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9133" y="3861680"/>
              <a:ext cx="3835400" cy="279400"/>
            </a:xfrm>
            <a:prstGeom prst="rect">
              <a:avLst/>
            </a:prstGeom>
          </p:spPr>
        </p:pic>
      </p:grp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8E742BE6-348E-7E42-BDDD-3E29C8A2C89C}"/>
              </a:ext>
            </a:extLst>
          </p:cNvPr>
          <p:cNvSpPr txBox="1">
            <a:spLocks/>
          </p:cNvSpPr>
          <p:nvPr/>
        </p:nvSpPr>
        <p:spPr>
          <a:xfrm>
            <a:off x="220455" y="5148239"/>
            <a:ext cx="9008304" cy="2825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G</a:t>
            </a:r>
            <a:r>
              <a:rPr lang="en-US" dirty="0"/>
              <a:t>enerator classes with restricted approx</a:t>
            </a:r>
            <a:r>
              <a:rPr lang="en-US" altLang="zh-CN" dirty="0"/>
              <a:t>imability: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r>
              <a:rPr lang="en-US" sz="2200" dirty="0"/>
              <a:t> Gaussian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sz="2200" dirty="0"/>
              <a:t>mixture of Gaussian,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sz="2200" dirty="0"/>
              <a:t>exponential family</a:t>
            </a:r>
          </a:p>
          <a:p>
            <a:pPr lvl="1"/>
            <a:r>
              <a:rPr lang="en-US" sz="2200" dirty="0"/>
              <a:t> Invertible neural networks generators (next slide)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D68AD95-FA64-2143-AF52-26870CA50A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254" y="2943023"/>
            <a:ext cx="2984500" cy="2794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CFF7131-379D-4B4C-A9C0-906E36C47B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789" y="2890272"/>
            <a:ext cx="2984500" cy="3429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F5BA2B8-56B6-F84B-87F0-B2F704321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5" y="2774948"/>
            <a:ext cx="848323" cy="54730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29EF262-93FF-9947-A434-042C916976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80" y="2739702"/>
            <a:ext cx="595357" cy="59535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A4A82D-93AB-5945-A51B-6BC9B88614C0}"/>
              </a:ext>
            </a:extLst>
          </p:cNvPr>
          <p:cNvCxnSpPr>
            <a:cxnSpLocks/>
          </p:cNvCxnSpPr>
          <p:nvPr/>
        </p:nvCxnSpPr>
        <p:spPr>
          <a:xfrm>
            <a:off x="4468153" y="3085405"/>
            <a:ext cx="3931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064AFD75-F621-C740-9E6C-E8990AE61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55" y="2278981"/>
                <a:ext cx="4355125" cy="412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{NNs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}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74320" lvl="1" indent="0">
                  <a:buFont typeface="Wingdings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064AFD75-F621-C740-9E6C-E8990AE61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5" y="2278981"/>
                <a:ext cx="4355125" cy="412990"/>
              </a:xfrm>
              <a:prstGeom prst="rect">
                <a:avLst/>
              </a:prstGeom>
              <a:blipFill>
                <a:blip r:embed="rId13"/>
                <a:stretch>
                  <a:fillRect l="-1453"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C736156-B740-E745-AF7B-D42B66769C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8650" y="4660088"/>
            <a:ext cx="5422900" cy="317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71B30-1738-A84A-A502-9477E0AE2F1A}"/>
              </a:ext>
            </a:extLst>
          </p:cNvPr>
          <p:cNvSpPr/>
          <p:nvPr/>
        </p:nvSpPr>
        <p:spPr>
          <a:xfrm>
            <a:off x="6873821" y="6318058"/>
            <a:ext cx="2261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[Bai-M.-Risteski’18]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035 -0.1152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6103-7311-C849-BB93-3D7B651D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6540"/>
            <a:ext cx="8563356" cy="976775"/>
          </a:xfrm>
        </p:spPr>
        <p:txBody>
          <a:bodyPr/>
          <a:lstStyle/>
          <a:p>
            <a:r>
              <a:rPr lang="en-US" dirty="0"/>
              <a:t>Restricted Approximability of Invertible Neural Nets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74D380-08BE-BE4A-ACA8-CD64D360710B}"/>
              </a:ext>
            </a:extLst>
          </p:cNvPr>
          <p:cNvSpPr/>
          <p:nvPr/>
        </p:nvSpPr>
        <p:spPr>
          <a:xfrm rot="5400000">
            <a:off x="3420084" y="1833645"/>
            <a:ext cx="731520" cy="1278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E37FA2B-D613-6D4F-BDD9-75F41C92D8F3}"/>
              </a:ext>
            </a:extLst>
          </p:cNvPr>
          <p:cNvSpPr/>
          <p:nvPr/>
        </p:nvSpPr>
        <p:spPr>
          <a:xfrm rot="16200000">
            <a:off x="3996978" y="1753333"/>
            <a:ext cx="128339" cy="288471"/>
          </a:xfrm>
          <a:prstGeom prst="downArrow">
            <a:avLst>
              <a:gd name="adj1" fmla="val 50000"/>
              <a:gd name="adj2" fmla="val 77558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340A8-6332-E444-8FCD-7498CEB8E1BB}"/>
              </a:ext>
            </a:extLst>
          </p:cNvPr>
          <p:cNvSpPr/>
          <p:nvPr/>
        </p:nvSpPr>
        <p:spPr>
          <a:xfrm rot="5400000">
            <a:off x="3774271" y="1833644"/>
            <a:ext cx="1097280" cy="127849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7F0F8-C471-2841-8F56-F401BF34749B}"/>
              </a:ext>
            </a:extLst>
          </p:cNvPr>
          <p:cNvSpPr/>
          <p:nvPr/>
        </p:nvSpPr>
        <p:spPr>
          <a:xfrm rot="5400000">
            <a:off x="4220347" y="1833559"/>
            <a:ext cx="1289304" cy="128016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278C572-DE13-5D4F-91D1-7C430C6A57C5}"/>
              </a:ext>
            </a:extLst>
          </p:cNvPr>
          <p:cNvSpPr/>
          <p:nvPr/>
        </p:nvSpPr>
        <p:spPr>
          <a:xfrm rot="16200000">
            <a:off x="4552894" y="1753332"/>
            <a:ext cx="128339" cy="288471"/>
          </a:xfrm>
          <a:prstGeom prst="downArrow">
            <a:avLst>
              <a:gd name="adj1" fmla="val 50000"/>
              <a:gd name="adj2" fmla="val 77558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744F9-14ED-1044-81CB-6F64916C6468}"/>
                  </a:ext>
                </a:extLst>
              </p:cNvPr>
              <p:cNvSpPr txBox="1"/>
              <p:nvPr/>
            </p:nvSpPr>
            <p:spPr>
              <a:xfrm>
                <a:off x="2174781" y="1709086"/>
                <a:ext cx="2062141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𝑍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744F9-14ED-1044-81CB-6F64916C6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81" y="1709086"/>
                <a:ext cx="2062141" cy="405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F42EB68-3117-7E48-B883-56607801AD92}"/>
              </a:ext>
            </a:extLst>
          </p:cNvPr>
          <p:cNvSpPr/>
          <p:nvPr/>
        </p:nvSpPr>
        <p:spPr>
          <a:xfrm rot="5400000">
            <a:off x="4624217" y="1833559"/>
            <a:ext cx="1563624" cy="1280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A840692-8CD0-264F-9A6D-0AAFDDE5B118}"/>
              </a:ext>
            </a:extLst>
          </p:cNvPr>
          <p:cNvSpPr/>
          <p:nvPr/>
        </p:nvSpPr>
        <p:spPr>
          <a:xfrm rot="16200000">
            <a:off x="5110143" y="1753331"/>
            <a:ext cx="128339" cy="288471"/>
          </a:xfrm>
          <a:prstGeom prst="downArrow">
            <a:avLst>
              <a:gd name="adj1" fmla="val 50000"/>
              <a:gd name="adj2" fmla="val 77558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D63DF1-4BDB-D342-9BFC-B7396DBD61E4}"/>
                  </a:ext>
                </a:extLst>
              </p:cNvPr>
              <p:cNvSpPr txBox="1"/>
              <p:nvPr/>
            </p:nvSpPr>
            <p:spPr>
              <a:xfrm>
                <a:off x="5493510" y="1694754"/>
                <a:ext cx="2062141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𝑍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)∈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D63DF1-4BDB-D342-9BFC-B7396DBD6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510" y="1694754"/>
                <a:ext cx="2062141" cy="405624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310FF6-BFA8-C947-9481-974B0BD14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42" y="2803691"/>
                <a:ext cx="8879515" cy="2825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injective</a:t>
                </a:r>
                <a:r>
                  <a:rPr lang="en-US" dirty="0"/>
                  <a:t> function. E.g., a</a:t>
                </a:r>
                <a:r>
                  <a:rPr lang="en-US" altLang="zh-CN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-layer neural nets with leaky </a:t>
                </a:r>
                <a:r>
                  <a:rPr lang="en-US" dirty="0" err="1"/>
                  <a:t>relu</a:t>
                </a:r>
                <a:r>
                  <a:rPr lang="en-US" dirty="0"/>
                  <a:t> activation and full-rank weight matrices</a:t>
                </a:r>
              </a:p>
              <a:p>
                <a:r>
                  <a:rPr lang="en-US" altLang="zh-CN" dirty="0"/>
                  <a:t>Define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={ℓ+2</m:t>
                    </m:r>
                  </m:oMath>
                </a14:m>
                <a:r>
                  <a:rPr lang="en-US" dirty="0"/>
                  <a:t>-layer neural nets with a special structure}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Then,</a:t>
                </a:r>
                <a:r>
                  <a:rPr lang="zh-CN" altLang="en-US" dirty="0"/>
                  <a:t> 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310FF6-BFA8-C947-9481-974B0BD14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2" y="2803691"/>
                <a:ext cx="8879515" cy="2825074"/>
              </a:xfrm>
              <a:prstGeom prst="rect">
                <a:avLst/>
              </a:prstGeom>
              <a:blipFill>
                <a:blip r:embed="rId4"/>
                <a:stretch>
                  <a:fillRect l="-285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2C456483-D91B-1441-832A-65FC73279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199" y="4203398"/>
            <a:ext cx="5257800" cy="34290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ADE4215-9667-7A49-96DB-67AF7B199612}"/>
              </a:ext>
            </a:extLst>
          </p:cNvPr>
          <p:cNvSpPr txBox="1">
            <a:spLocks/>
          </p:cNvSpPr>
          <p:nvPr/>
        </p:nvSpPr>
        <p:spPr>
          <a:xfrm>
            <a:off x="5909838" y="4698035"/>
            <a:ext cx="1555833" cy="47203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training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2E98C4A-ABF2-3E40-9897-794A7AFDE698}"/>
              </a:ext>
            </a:extLst>
          </p:cNvPr>
          <p:cNvSpPr txBox="1">
            <a:spLocks/>
          </p:cNvSpPr>
          <p:nvPr/>
        </p:nvSpPr>
        <p:spPr>
          <a:xfrm>
            <a:off x="2603227" y="4698035"/>
            <a:ext cx="1118692" cy="47203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test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Arc 25">
            <a:extLst>
              <a:ext uri="{FF2B5EF4-FFF2-40B4-BE49-F238E27FC236}">
                <a16:creationId xmlns:a16="http://schemas.microsoft.com/office/drawing/2014/main" id="{0E50E9DB-2D08-0843-B8DA-518BD858A639}"/>
              </a:ext>
            </a:extLst>
          </p:cNvPr>
          <p:cNvSpPr/>
          <p:nvPr/>
        </p:nvSpPr>
        <p:spPr>
          <a:xfrm rot="5177054" flipH="1" flipV="1">
            <a:off x="5249321" y="5039860"/>
            <a:ext cx="1004447" cy="5487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2D790BC-1CC3-3846-9F49-9E724C9F4D39}"/>
              </a:ext>
            </a:extLst>
          </p:cNvPr>
          <p:cNvSpPr txBox="1">
            <a:spLocks/>
          </p:cNvSpPr>
          <p:nvPr/>
        </p:nvSpPr>
        <p:spPr>
          <a:xfrm>
            <a:off x="5174312" y="5588301"/>
            <a:ext cx="1793647" cy="47203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generalization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11FF72C-3EDB-7F40-9BB5-6B252554D332}"/>
              </a:ext>
            </a:extLst>
          </p:cNvPr>
          <p:cNvSpPr txBox="1">
            <a:spLocks/>
          </p:cNvSpPr>
          <p:nvPr/>
        </p:nvSpPr>
        <p:spPr>
          <a:xfrm>
            <a:off x="2917549" y="5588300"/>
            <a:ext cx="1843750" cy="4720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approximation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Arc 25">
            <a:extLst>
              <a:ext uri="{FF2B5EF4-FFF2-40B4-BE49-F238E27FC236}">
                <a16:creationId xmlns:a16="http://schemas.microsoft.com/office/drawing/2014/main" id="{302DA38A-8AA4-F646-A1AA-5786F05F3174}"/>
              </a:ext>
            </a:extLst>
          </p:cNvPr>
          <p:cNvSpPr/>
          <p:nvPr/>
        </p:nvSpPr>
        <p:spPr>
          <a:xfrm rot="6000419" flipH="1">
            <a:off x="3501321" y="5066886"/>
            <a:ext cx="1004447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630B1A2-ADC2-9748-8028-0CD9E80E8D01}"/>
              </a:ext>
            </a:extLst>
          </p:cNvPr>
          <p:cNvSpPr txBox="1">
            <a:spLocks/>
          </p:cNvSpPr>
          <p:nvPr/>
        </p:nvSpPr>
        <p:spPr>
          <a:xfrm>
            <a:off x="1697610" y="6493539"/>
            <a:ext cx="8563356" cy="472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[Bai-M.-Risteski’18] (which uses tools from [Zhang-Liu-Zhou-Xu-He’17])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B5A750-2412-E740-AFC4-69A51712802A}"/>
              </a:ext>
            </a:extLst>
          </p:cNvPr>
          <p:cNvSpPr txBox="1"/>
          <p:nvPr/>
        </p:nvSpPr>
        <p:spPr>
          <a:xfrm>
            <a:off x="375079" y="4591190"/>
            <a:ext cx="8588327" cy="1740888"/>
          </a:xfrm>
          <a:prstGeom prst="rect">
            <a:avLst/>
          </a:prstGeom>
          <a:solidFill>
            <a:srgbClr val="FFEA98"/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Open problems: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Removing the injective assumption?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Stronger approximation inequalities?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Practical implication?  </a:t>
            </a:r>
          </a:p>
        </p:txBody>
      </p:sp>
    </p:spTree>
    <p:extLst>
      <p:ext uri="{BB962C8B-B14F-4D97-AF65-F5344CB8AC3E}">
        <p14:creationId xmlns:p14="http://schemas.microsoft.com/office/powerpoint/2010/main" val="6868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9665-F1B9-8C45-A374-3C95DDDF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7" y="119822"/>
            <a:ext cx="8882846" cy="129285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Part IV (Brief): Theory for Embeddings</a:t>
            </a:r>
            <a:br>
              <a:rPr lang="en-US" dirty="0"/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 we reason about representation learning?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B3D8E-4BCB-FB45-A81A-01F88B114560}"/>
              </a:ext>
            </a:extLst>
          </p:cNvPr>
          <p:cNvSpPr/>
          <p:nvPr/>
        </p:nvSpPr>
        <p:spPr>
          <a:xfrm>
            <a:off x="429389" y="4662887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C05B5A-C1C8-4948-A549-6FE6D5AE8438}"/>
              </a:ext>
            </a:extLst>
          </p:cNvPr>
          <p:cNvSpPr/>
          <p:nvPr/>
        </p:nvSpPr>
        <p:spPr>
          <a:xfrm>
            <a:off x="6794559" y="4662887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36311E-7A4B-884D-86C3-E1DCC59BE661}"/>
              </a:ext>
            </a:extLst>
          </p:cNvPr>
          <p:cNvSpPr/>
          <p:nvPr/>
        </p:nvSpPr>
        <p:spPr>
          <a:xfrm>
            <a:off x="3607593" y="1722990"/>
            <a:ext cx="1928813" cy="94297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Modeling/</a:t>
            </a:r>
            <a:endParaRPr lang="zh-CN" alt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zh-CN" altLang="en-US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337E-B5D0-E84D-9DA6-6F0DBFA7894F}"/>
              </a:ext>
            </a:extLst>
          </p:cNvPr>
          <p:cNvGrpSpPr/>
          <p:nvPr/>
        </p:nvGrpSpPr>
        <p:grpSpPr>
          <a:xfrm>
            <a:off x="3949587" y="4747447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5336C7-D503-9C43-BA44-06202FA4644D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5336C7-D503-9C43-BA44-06202FA46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2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036683-84E7-ED44-84B0-DE432D00DD68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036683-84E7-ED44-84B0-DE432D00D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3"/>
                  <a:stretch>
                    <a:fillRect t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A75D72-EDC6-C549-9DF1-CEEE1ED74274}"/>
              </a:ext>
            </a:extLst>
          </p:cNvPr>
          <p:cNvGrpSpPr/>
          <p:nvPr/>
        </p:nvGrpSpPr>
        <p:grpSpPr>
          <a:xfrm rot="19014837">
            <a:off x="1918316" y="3139626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1FEFDF-01D7-CB49-9E72-DD88FA376112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1FEFDF-01D7-CB49-9E72-DD88FA376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4"/>
                  <a:stretch>
                    <a:fillRect r="-6604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0169DE-C622-1C43-89B6-22EDDF7A4E27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0169DE-C622-1C43-89B6-22EDDF7A4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5"/>
                  <a:stretch>
                    <a:fillRect l="-7619" t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A3964-579D-A94B-88BC-02842F0C7A73}"/>
              </a:ext>
            </a:extLst>
          </p:cNvPr>
          <p:cNvGrpSpPr/>
          <p:nvPr/>
        </p:nvGrpSpPr>
        <p:grpSpPr>
          <a:xfrm rot="2611914">
            <a:off x="5986902" y="3130220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A1CE97-56BE-804A-A711-B162C522AF01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A1CE97-56BE-804A-A711-B162C522A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6"/>
                  <a:stretch>
                    <a:fillRect l="-660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79AC51-54DF-D444-9A62-1E9A9E4F25C2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79AC51-54DF-D444-9A62-1E9A9E4F2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7"/>
                  <a:stretch>
                    <a:fillRect t="-6731" r="-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FDA2A8-04E1-DB4D-85B5-58EEB793E242}"/>
              </a:ext>
            </a:extLst>
          </p:cNvPr>
          <p:cNvSpPr txBox="1"/>
          <p:nvPr/>
        </p:nvSpPr>
        <p:spPr>
          <a:xfrm>
            <a:off x="2745690" y="3236803"/>
            <a:ext cx="366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  <a:p>
            <a:pPr algn="ctr"/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302087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50B79-A19A-AE41-B5F4-9374FCB21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0" y="446881"/>
            <a:ext cx="2697999" cy="1139905"/>
          </a:xfr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C4B2561B-8EB7-9245-891E-68A1B49AAE7D}"/>
              </a:ext>
            </a:extLst>
          </p:cNvPr>
          <p:cNvSpPr/>
          <p:nvPr/>
        </p:nvSpPr>
        <p:spPr>
          <a:xfrm>
            <a:off x="3054649" y="882948"/>
            <a:ext cx="53035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363DE9-3998-9D40-9A0A-6B8651BEEFE3}"/>
              </a:ext>
            </a:extLst>
          </p:cNvPr>
          <p:cNvSpPr txBox="1">
            <a:spLocks/>
          </p:cNvSpPr>
          <p:nvPr/>
        </p:nvSpPr>
        <p:spPr>
          <a:xfrm>
            <a:off x="3585001" y="479961"/>
            <a:ext cx="1984767" cy="1292019"/>
          </a:xfrm>
          <a:prstGeom prst="rect">
            <a:avLst/>
          </a:prstGeom>
          <a:ln w="28575">
            <a:solidFill>
              <a:srgbClr val="0099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Embeddings (for words, sentence</a:t>
            </a:r>
            <a:r>
              <a:rPr lang="en-US" altLang="zh-CN" dirty="0"/>
              <a:t>s</a:t>
            </a:r>
            <a:r>
              <a:rPr lang="en-US" dirty="0"/>
              <a:t>, paragraphs)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461BF3C-F742-E346-B60A-72D7344C788A}"/>
              </a:ext>
            </a:extLst>
          </p:cNvPr>
          <p:cNvSpPr/>
          <p:nvPr/>
        </p:nvSpPr>
        <p:spPr>
          <a:xfrm>
            <a:off x="5569768" y="882948"/>
            <a:ext cx="530352" cy="267769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4F542A-D9FB-074B-9972-A16DB1E2CC22}"/>
              </a:ext>
            </a:extLst>
          </p:cNvPr>
          <p:cNvSpPr txBox="1">
            <a:spLocks/>
          </p:cNvSpPr>
          <p:nvPr/>
        </p:nvSpPr>
        <p:spPr>
          <a:xfrm>
            <a:off x="6100120" y="663007"/>
            <a:ext cx="1984767" cy="77709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Downstream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06C7EAA-F233-2845-8E0A-FE601DFFF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485" y="2022853"/>
                <a:ext cx="8879515" cy="31180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charset="2"/>
                  <a:buChar char="Ø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 How do we formalize representation learning? </a:t>
                </a:r>
              </a:p>
              <a:p>
                <a:pPr marL="0" indent="0">
                  <a:buNone/>
                </a:pPr>
                <a:r>
                  <a:rPr lang="en-US" dirty="0"/>
                  <a:t>A generative approach: </a:t>
                </a:r>
              </a:p>
              <a:p>
                <a:pPr marL="0" indent="0">
                  <a:buNone/>
                </a:pPr>
                <a:r>
                  <a:rPr lang="en-US" dirty="0"/>
                  <a:t>            (</a:t>
                </a:r>
                <a:r>
                  <a:rPr lang="en-US" dirty="0" err="1"/>
                  <a:t>params</a:t>
                </a:r>
                <a:r>
                  <a:rPr lang="en-US" dirty="0"/>
                  <a:t>, latent variable)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enerative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model</m:t>
                        </m:r>
                      </m:e>
                    </m:groupChr>
                  </m:oMath>
                </a14:m>
                <a:r>
                  <a:rPr lang="en-US" dirty="0"/>
                  <a:t>  corpus           </a:t>
                </a:r>
              </a:p>
              <a:p>
                <a:r>
                  <a:rPr lang="en-US" dirty="0"/>
                  <a:t> Reason about properties of learned embeddings</a:t>
                </a:r>
              </a:p>
              <a:p>
                <a:r>
                  <a:rPr lang="en-US" dirty="0"/>
                  <a:t> Design new embedding methods (e.g., </a:t>
                </a:r>
                <a:r>
                  <a:rPr lang="en-US" dirty="0" err="1"/>
                  <a:t>algo</a:t>
                </a:r>
                <a:r>
                  <a:rPr lang="en-US" dirty="0"/>
                  <a:t>. to recover the latent var.)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Incorporating the syntactic information in the modeling?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Other effective framework for understanding representation learning?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06C7EAA-F233-2845-8E0A-FE601DFFF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5" y="2022853"/>
                <a:ext cx="8879515" cy="3118030"/>
              </a:xfrm>
              <a:prstGeom prst="rect">
                <a:avLst/>
              </a:prstGeom>
              <a:blipFill>
                <a:blip r:embed="rId3"/>
                <a:stretch>
                  <a:fillRect l="-857" t="-202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E7A7AC7-7D63-0B4A-99E8-99F1D4B71409}"/>
              </a:ext>
            </a:extLst>
          </p:cNvPr>
          <p:cNvSpPr/>
          <p:nvPr/>
        </p:nvSpPr>
        <p:spPr>
          <a:xfrm>
            <a:off x="40900" y="5472757"/>
            <a:ext cx="913839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and sense embeddings [ Arora-Li-Liang-M.-</a:t>
            </a:r>
            <a:r>
              <a:rPr lang="en-US" sz="19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Risteski</a:t>
            </a:r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TACL’17, 18, </a:t>
            </a:r>
          </a:p>
          <a:p>
            <a:pPr algn="r"/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Hashimoto-AlvarezMelis-Jaakkola’17]</a:t>
            </a:r>
          </a:p>
          <a:p>
            <a:pPr algn="r"/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embeddings [Arora-Liang-M., ICLR’17, Arora-</a:t>
            </a:r>
            <a:r>
              <a:rPr lang="en-US" sz="19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Khodak</a:t>
            </a:r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9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Saunshi-Vodrahalli</a:t>
            </a:r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ICLR’18]</a:t>
            </a:r>
          </a:p>
          <a:p>
            <a:pPr algn="r"/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 words/phrases embeddings [</a:t>
            </a:r>
            <a:r>
              <a:rPr lang="en-US" sz="19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Khodak</a:t>
            </a:r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9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Saunshi</a:t>
            </a:r>
            <a:r>
              <a:rPr lang="en-US" sz="19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-Liang-M.-Stewart-Arora, ACL’18]</a:t>
            </a:r>
          </a:p>
        </p:txBody>
      </p:sp>
    </p:spTree>
    <p:extLst>
      <p:ext uri="{BB962C8B-B14F-4D97-AF65-F5344CB8AC3E}">
        <p14:creationId xmlns:p14="http://schemas.microsoft.com/office/powerpoint/2010/main" val="17018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9665-F1B9-8C45-A374-3C95DDDF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7" y="119822"/>
            <a:ext cx="8882846" cy="129285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Part V (Brief): Theory for Deep RL </a:t>
            </a:r>
            <a:br>
              <a:rPr lang="en-US" dirty="0"/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Sample-efficient algorithms in continuous state space?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EB3D8E-4BCB-FB45-A81A-01F88B114560}"/>
              </a:ext>
            </a:extLst>
          </p:cNvPr>
          <p:cNvSpPr/>
          <p:nvPr/>
        </p:nvSpPr>
        <p:spPr>
          <a:xfrm>
            <a:off x="429389" y="4662887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C05B5A-C1C8-4948-A549-6FE6D5AE8438}"/>
              </a:ext>
            </a:extLst>
          </p:cNvPr>
          <p:cNvSpPr/>
          <p:nvPr/>
        </p:nvSpPr>
        <p:spPr>
          <a:xfrm>
            <a:off x="6794559" y="4662887"/>
            <a:ext cx="1928813" cy="942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en-US" altLang="zh-CN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altLang="zh-CN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  <a:r>
              <a:rPr lang="zh-CN" alt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36311E-7A4B-884D-86C3-E1DCC59BE661}"/>
              </a:ext>
            </a:extLst>
          </p:cNvPr>
          <p:cNvSpPr/>
          <p:nvPr/>
        </p:nvSpPr>
        <p:spPr>
          <a:xfrm>
            <a:off x="3607593" y="1722990"/>
            <a:ext cx="1928813" cy="942975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Modeling/</a:t>
            </a:r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8337E-B5D0-E84D-9DA6-6F0DBFA7894F}"/>
              </a:ext>
            </a:extLst>
          </p:cNvPr>
          <p:cNvGrpSpPr/>
          <p:nvPr/>
        </p:nvGrpSpPr>
        <p:grpSpPr>
          <a:xfrm>
            <a:off x="3949587" y="4747447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5336C7-D503-9C43-BA44-06202FA4644D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5336C7-D503-9C43-BA44-06202FA46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2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036683-84E7-ED44-84B0-DE432D00DD68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036683-84E7-ED44-84B0-DE432D00D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3"/>
                  <a:stretch>
                    <a:fillRect t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A75D72-EDC6-C549-9DF1-CEEE1ED74274}"/>
              </a:ext>
            </a:extLst>
          </p:cNvPr>
          <p:cNvGrpSpPr/>
          <p:nvPr/>
        </p:nvGrpSpPr>
        <p:grpSpPr>
          <a:xfrm rot="19014837">
            <a:off x="1918316" y="3139626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1FEFDF-01D7-CB49-9E72-DD88FA376112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1FEFDF-01D7-CB49-9E72-DD88FA376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4"/>
                  <a:stretch>
                    <a:fillRect r="-6604" b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0169DE-C622-1C43-89B6-22EDDF7A4E27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0169DE-C622-1C43-89B6-22EDDF7A4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5"/>
                  <a:stretch>
                    <a:fillRect l="-7619" t="-7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A3964-579D-A94B-88BC-02842F0C7A73}"/>
              </a:ext>
            </a:extLst>
          </p:cNvPr>
          <p:cNvGrpSpPr/>
          <p:nvPr/>
        </p:nvGrpSpPr>
        <p:grpSpPr>
          <a:xfrm rot="2611914">
            <a:off x="5986902" y="3130220"/>
            <a:ext cx="1244823" cy="858415"/>
            <a:chOff x="3685651" y="1749252"/>
            <a:chExt cx="1244823" cy="8584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A1CE97-56BE-804A-A711-B162C522AF01}"/>
                    </a:ext>
                  </a:extLst>
                </p:cNvPr>
                <p:cNvSpPr txBox="1"/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AA1CE97-56BE-804A-A711-B162C522A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415" y="1967235"/>
                  <a:ext cx="1236059" cy="640432"/>
                </a:xfrm>
                <a:prstGeom prst="rect">
                  <a:avLst/>
                </a:prstGeom>
                <a:blipFill>
                  <a:blip r:embed="rId6"/>
                  <a:stretch>
                    <a:fillRect l="-6604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79AC51-54DF-D444-9A62-1E9A9E4F25C2}"/>
                    </a:ext>
                  </a:extLst>
                </p:cNvPr>
                <p:cNvSpPr txBox="1"/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s-IS" sz="28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</a:rPr>
                              <m:t>                </m:t>
                            </m:r>
                          </m:e>
                        </m:groupChr>
                      </m:oMath>
                    </m:oMathPara>
                  </a14:m>
                  <a:endParaRPr lang="en-US" sz="2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79AC51-54DF-D444-9A62-1E9A9E4F2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685651" y="1749252"/>
                  <a:ext cx="1236059" cy="640432"/>
                </a:xfrm>
                <a:prstGeom prst="rect">
                  <a:avLst/>
                </a:prstGeom>
                <a:blipFill>
                  <a:blip r:embed="rId7"/>
                  <a:stretch>
                    <a:fillRect t="-6731" r="-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FDA2A8-04E1-DB4D-85B5-58EEB793E242}"/>
              </a:ext>
            </a:extLst>
          </p:cNvPr>
          <p:cNvSpPr txBox="1"/>
          <p:nvPr/>
        </p:nvSpPr>
        <p:spPr>
          <a:xfrm>
            <a:off x="2745690" y="3236803"/>
            <a:ext cx="36613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  <a:p>
            <a:pPr algn="ctr"/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  <a:p>
            <a:pPr algn="ctr"/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48508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DC0B87-A90B-2F48-8AE7-4DE92F69738F}"/>
              </a:ext>
            </a:extLst>
          </p:cNvPr>
          <p:cNvSpPr txBox="1"/>
          <p:nvPr/>
        </p:nvSpPr>
        <p:spPr>
          <a:xfrm>
            <a:off x="278868" y="3379810"/>
            <a:ext cx="8460018" cy="2326512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FAA3-C67F-3248-81D1-0F099C30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Challenges in </a:t>
            </a:r>
            <a:r>
              <a:rPr lang="en-US" dirty="0">
                <a:solidFill>
                  <a:srgbClr val="0000FF"/>
                </a:solidFill>
              </a:rPr>
              <a:t>Deep</a:t>
            </a:r>
            <a:r>
              <a:rPr lang="en-US" dirty="0"/>
              <a:t> Reinforcement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DFA8-EB70-F945-89A9-97B05C91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658498"/>
            <a:ext cx="8563356" cy="4563836"/>
          </a:xfrm>
        </p:spPr>
        <p:txBody>
          <a:bodyPr/>
          <a:lstStyle/>
          <a:p>
            <a:r>
              <a:rPr lang="en-US" dirty="0"/>
              <a:t> High-dimensional state space</a:t>
            </a:r>
          </a:p>
          <a:p>
            <a:r>
              <a:rPr lang="en-US" dirty="0"/>
              <a:t> Non-linear function approximators for policy, dynamics, and Q .. </a:t>
            </a:r>
          </a:p>
          <a:p>
            <a:r>
              <a:rPr lang="en-US" dirty="0"/>
              <a:t> Non-convex optimization</a:t>
            </a:r>
          </a:p>
          <a:p>
            <a:r>
              <a:rPr lang="en-US" dirty="0"/>
              <a:t> Sample efficiency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4FAE85-7646-A340-85B1-823CFAB1D5A2}"/>
              </a:ext>
            </a:extLst>
          </p:cNvPr>
          <p:cNvSpPr txBox="1">
            <a:spLocks/>
          </p:cNvSpPr>
          <p:nvPr/>
        </p:nvSpPr>
        <p:spPr>
          <a:xfrm>
            <a:off x="1485473" y="1552761"/>
            <a:ext cx="6249254" cy="2825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All theoretical challenges with deep learning </a:t>
            </a:r>
          </a:p>
          <a:p>
            <a:pPr marL="0" indent="0" algn="ctr">
              <a:buNone/>
            </a:pPr>
            <a:r>
              <a:rPr lang="en-US" sz="2400" dirty="0"/>
              <a:t>+ </a:t>
            </a:r>
          </a:p>
          <a:p>
            <a:pPr marL="0" indent="0" algn="ctr">
              <a:buNone/>
            </a:pPr>
            <a:r>
              <a:rPr lang="en-US" sz="2400" dirty="0"/>
              <a:t>sequential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5897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7F77-0F2D-2445-BCF7-1093960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Deep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4659-71EF-C34F-B733-941FA13EA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Very promising to reduce the sample complexity </a:t>
            </a:r>
            <a:r>
              <a:rPr lang="en-US" sz="1800" dirty="0">
                <a:solidFill>
                  <a:srgbClr val="7030A0"/>
                </a:solidFill>
              </a:rPr>
              <a:t>[</a:t>
            </a:r>
            <a:r>
              <a:rPr lang="en-US" sz="1800" dirty="0" err="1">
                <a:solidFill>
                  <a:srgbClr val="7030A0"/>
                </a:solidFill>
              </a:rPr>
              <a:t>Nagabandi</a:t>
            </a:r>
            <a:r>
              <a:rPr lang="en-US" sz="1800" dirty="0">
                <a:solidFill>
                  <a:srgbClr val="7030A0"/>
                </a:solidFill>
              </a:rPr>
              <a:t> et al.’17, </a:t>
            </a:r>
            <a:r>
              <a:rPr lang="en-US" sz="1800" dirty="0" err="1">
                <a:solidFill>
                  <a:srgbClr val="7030A0"/>
                </a:solidFill>
              </a:rPr>
              <a:t>Kurutach</a:t>
            </a:r>
            <a:r>
              <a:rPr lang="en-US" sz="1800" dirty="0">
                <a:solidFill>
                  <a:srgbClr val="7030A0"/>
                </a:solidFill>
              </a:rPr>
              <a:t> et al.’18]</a:t>
            </a:r>
          </a:p>
          <a:p>
            <a:r>
              <a:rPr lang="en-US" dirty="0"/>
              <a:t> Uses state information (instead of only rewards)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 theoretical progress on controlling </a:t>
            </a:r>
            <a:r>
              <a:rPr lang="en-US" dirty="0">
                <a:solidFill>
                  <a:srgbClr val="0000FF"/>
                </a:solidFill>
              </a:rPr>
              <a:t>linear</a:t>
            </a:r>
            <a:r>
              <a:rPr lang="en-US" dirty="0"/>
              <a:t> dynamical models</a:t>
            </a:r>
          </a:p>
          <a:p>
            <a:r>
              <a:rPr lang="en-US" dirty="0"/>
              <a:t> Sample complexity guarantees </a:t>
            </a:r>
            <a:r>
              <a:rPr lang="en-US" sz="1800" dirty="0">
                <a:solidFill>
                  <a:srgbClr val="7030A0"/>
                </a:solidFill>
              </a:rPr>
              <a:t>[Dean-Mania-Matni-Recht-Tu’17,18]</a:t>
            </a:r>
          </a:p>
          <a:p>
            <a:endParaRPr lang="en-US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Non-linear dynamics: </a:t>
            </a:r>
          </a:p>
          <a:p>
            <a:r>
              <a:rPr lang="en-US" dirty="0"/>
              <a:t> no previous convergence guarantees </a:t>
            </a:r>
          </a:p>
          <a:p>
            <a:r>
              <a:rPr lang="en-US" dirty="0"/>
              <a:t> known issue: initial convergence is good, asymptotic convergence is difficult </a:t>
            </a:r>
            <a:r>
              <a:rPr lang="en-US" sz="1800" dirty="0">
                <a:solidFill>
                  <a:srgbClr val="7030A0"/>
                </a:solidFill>
              </a:rPr>
              <a:t>[</a:t>
            </a:r>
            <a:r>
              <a:rPr lang="en-US" sz="1800" dirty="0" err="1">
                <a:solidFill>
                  <a:srgbClr val="7030A0"/>
                </a:solidFill>
              </a:rPr>
              <a:t>Nagabandi</a:t>
            </a:r>
            <a:r>
              <a:rPr lang="en-US" sz="1800" dirty="0">
                <a:solidFill>
                  <a:srgbClr val="7030A0"/>
                </a:solidFill>
              </a:rPr>
              <a:t> et al.’17]</a:t>
            </a:r>
            <a:endParaRPr lang="en-US" sz="1800" dirty="0"/>
          </a:p>
          <a:p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859-41F5-D449-8034-6E14E97F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Model-Based Deep RL with Asymptotic Convergence Guarantees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8F684B-D50F-BC42-9636-203BDCB0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20194"/>
            <a:ext cx="8385135" cy="2154906"/>
          </a:xfrm>
          <a:ln w="28575">
            <a:solidFill>
              <a:srgbClr val="0099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Framework of MB RL </a:t>
            </a:r>
            <a:r>
              <a:rPr lang="en-US" dirty="0">
                <a:solidFill>
                  <a:srgbClr val="7030A0"/>
                </a:solidFill>
              </a:rPr>
              <a:t>[Xu-Li-Tian-Darrell-M.’18]</a:t>
            </a:r>
          </a:p>
          <a:p>
            <a:pPr marL="0" indent="0">
              <a:buNone/>
            </a:pPr>
            <a:r>
              <a:rPr lang="en-US" dirty="0"/>
              <a:t>Repeat: </a:t>
            </a:r>
          </a:p>
          <a:p>
            <a:pPr lvl="1"/>
            <a:r>
              <a:rPr lang="en-US" sz="2200" dirty="0"/>
              <a:t> maximize a</a:t>
            </a:r>
            <a:r>
              <a:rPr lang="en-US" altLang="zh-CN" sz="2200" dirty="0"/>
              <a:t>n</a:t>
            </a:r>
            <a:r>
              <a:rPr lang="zh-CN" altLang="en-US" sz="2200" dirty="0"/>
              <a:t> </a:t>
            </a:r>
            <a:r>
              <a:rPr lang="en-US" altLang="zh-CN" sz="2200" dirty="0"/>
              <a:t>analytical</a:t>
            </a:r>
            <a:r>
              <a:rPr lang="en-US" sz="2200" dirty="0"/>
              <a:t> lower bound of the reward based on trajectories, over both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sz="2200" dirty="0"/>
              <a:t>policy and model</a:t>
            </a:r>
          </a:p>
          <a:p>
            <a:pPr lvl="1"/>
            <a:r>
              <a:rPr lang="en-US" sz="2200" dirty="0"/>
              <a:t> collect new samples using current policy</a:t>
            </a:r>
            <a:r>
              <a:rPr lang="en-US" altLang="zh-CN" sz="2200" dirty="0"/>
              <a:t>;</a:t>
            </a:r>
            <a:r>
              <a:rPr lang="zh-CN" altLang="en-US" sz="2200" dirty="0"/>
              <a:t> </a:t>
            </a:r>
            <a:r>
              <a:rPr lang="en-US" altLang="zh-CN" sz="2200" dirty="0"/>
              <a:t>recomputed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lower</a:t>
            </a:r>
            <a:r>
              <a:rPr lang="zh-CN" altLang="en-US" sz="2200" dirty="0"/>
              <a:t> </a:t>
            </a:r>
            <a:r>
              <a:rPr lang="en-US" altLang="zh-CN" sz="2200" dirty="0"/>
              <a:t>bound</a:t>
            </a:r>
            <a:endParaRPr lang="en-US" sz="2200" dirty="0"/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0B7291-ED13-6E40-B65D-2B5EC20C1D1A}"/>
              </a:ext>
            </a:extLst>
          </p:cNvPr>
          <p:cNvSpPr txBox="1">
            <a:spLocks/>
          </p:cNvSpPr>
          <p:nvPr/>
        </p:nvSpPr>
        <p:spPr>
          <a:xfrm>
            <a:off x="176085" y="4313140"/>
            <a:ext cx="8833061" cy="456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Guarantee</a:t>
            </a:r>
            <a:r>
              <a:rPr lang="en-US" dirty="0"/>
              <a:t>: the reward monotonically increases to a local maximum (under the assumption that model-free policy optimization can be solved. 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F859-41F5-D449-8034-6E14E97F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Model-Based Deep RL with Asymptotic Convergence Guarantees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0E2F6-8F02-9641-8071-DC781E61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9" y="1315002"/>
            <a:ext cx="6732968" cy="2610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5EC92-7CBB-5441-8F06-C9FE3A3415B5}"/>
              </a:ext>
            </a:extLst>
          </p:cNvPr>
          <p:cNvSpPr txBox="1"/>
          <p:nvPr/>
        </p:nvSpPr>
        <p:spPr>
          <a:xfrm>
            <a:off x="3992954" y="3697890"/>
            <a:ext cx="23513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Number of samples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10F88-8D64-A64A-A4B5-4D519B6C9FDE}"/>
              </a:ext>
            </a:extLst>
          </p:cNvPr>
          <p:cNvSpPr/>
          <p:nvPr/>
        </p:nvSpPr>
        <p:spPr>
          <a:xfrm>
            <a:off x="6588685" y="6403171"/>
            <a:ext cx="25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[Xu-Li-Tian-Darrell-M.’18]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AF3A72-EBDE-E44F-B0C9-43741249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3" y="4517431"/>
            <a:ext cx="8563356" cy="4563836"/>
          </a:xfrm>
        </p:spPr>
        <p:txBody>
          <a:bodyPr/>
          <a:lstStyle/>
          <a:p>
            <a:r>
              <a:rPr lang="en-US" dirty="0"/>
              <a:t> The first to achieve near-optimal reward on half-cheetah using MB RL with a single dynamical model</a:t>
            </a:r>
          </a:p>
          <a:p>
            <a:r>
              <a:rPr lang="en-US" dirty="0"/>
              <a:t> 3-10X more sample-efficient than model-free approach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63B385-8EE0-1840-A515-0F7B3A532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5" y="1805695"/>
            <a:ext cx="1406865" cy="11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9A8B-1B02-F544-BD41-1BCE5ACD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01AC-D9E8-A14A-8531-7EE679D6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12066"/>
            <a:ext cx="8563356" cy="1690511"/>
          </a:xfrm>
        </p:spPr>
        <p:txBody>
          <a:bodyPr/>
          <a:lstStyle/>
          <a:p>
            <a:r>
              <a:rPr lang="en-US" dirty="0"/>
              <a:t> Supervised learning: interactions between optimization, generalization, and choices of architectures</a:t>
            </a:r>
          </a:p>
          <a:p>
            <a:r>
              <a:rPr lang="en-US" dirty="0"/>
              <a:t> Unsupervised learning: theory of GANs and representation learning</a:t>
            </a:r>
          </a:p>
          <a:p>
            <a:r>
              <a:rPr lang="en-US" dirty="0"/>
              <a:t> Model-based reinforcement learning: asymptotic convergence theorem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37D241-0950-AF4A-B060-F8CC2911BCAC}"/>
              </a:ext>
            </a:extLst>
          </p:cNvPr>
          <p:cNvSpPr txBox="1">
            <a:spLocks/>
          </p:cNvSpPr>
          <p:nvPr/>
        </p:nvSpPr>
        <p:spPr>
          <a:xfrm>
            <a:off x="400050" y="2750861"/>
            <a:ext cx="8563356" cy="9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Topics I did not cover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19EE9D-ADA7-9247-AC9B-2AF6266E1B76}"/>
              </a:ext>
            </a:extLst>
          </p:cNvPr>
          <p:cNvSpPr txBox="1">
            <a:spLocks/>
          </p:cNvSpPr>
          <p:nvPr/>
        </p:nvSpPr>
        <p:spPr>
          <a:xfrm>
            <a:off x="400050" y="3727636"/>
            <a:ext cx="8563356" cy="1690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Security in deep learning (e.g., defending adversarial examples)</a:t>
            </a:r>
          </a:p>
          <a:p>
            <a:r>
              <a:rPr lang="en-US" dirty="0"/>
              <a:t> Uncertainty quantification </a:t>
            </a:r>
          </a:p>
          <a:p>
            <a:r>
              <a:rPr lang="en-US" dirty="0"/>
              <a:t> Fairness in deep learning</a:t>
            </a:r>
          </a:p>
          <a:p>
            <a:r>
              <a:rPr lang="en-US" dirty="0"/>
              <a:t> Meta learning</a:t>
            </a:r>
          </a:p>
        </p:txBody>
      </p:sp>
    </p:spTree>
    <p:extLst>
      <p:ext uri="{BB962C8B-B14F-4D97-AF65-F5344CB8AC3E}">
        <p14:creationId xmlns:p14="http://schemas.microsoft.com/office/powerpoint/2010/main" val="24179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9299-CC58-6D45-8078-3699978A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04640"/>
            <a:ext cx="8563356" cy="97677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altLang="zh-CN" dirty="0"/>
              <a:t>Problem</a:t>
            </a:r>
            <a:r>
              <a:rPr lang="en-US" dirty="0"/>
              <a:t>-</a:t>
            </a:r>
            <a:r>
              <a:rPr lang="en-US" altLang="zh-CN" dirty="0"/>
              <a:t>A</a:t>
            </a:r>
            <a:r>
              <a:rPr lang="en-US" dirty="0"/>
              <a:t>gnostic</a:t>
            </a:r>
            <a:r>
              <a:rPr lang="en-US" altLang="zh-CN" dirty="0"/>
              <a:t>/Blackbox</a:t>
            </a:r>
            <a:r>
              <a:rPr 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0B52E-3643-2449-89C5-FF88A2218CA3}"/>
                  </a:ext>
                </a:extLst>
              </p:cNvPr>
              <p:cNvSpPr txBox="1"/>
              <p:nvPr/>
            </p:nvSpPr>
            <p:spPr>
              <a:xfrm>
                <a:off x="270456" y="1385027"/>
                <a:ext cx="2401973" cy="436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: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ℝ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𝑑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ℝ</m:t>
                    </m:r>
                  </m:oMath>
                </a14:m>
                <a:endParaRPr lang="en-US" altLang="zh-CN" sz="2200" b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0B52E-3643-2449-89C5-FF88A221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1385027"/>
                <a:ext cx="2401973" cy="436979"/>
              </a:xfrm>
              <a:prstGeom prst="rect">
                <a:avLst/>
              </a:prstGeom>
              <a:blipFill>
                <a:blip r:embed="rId3"/>
                <a:stretch>
                  <a:fillRect t="-57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D4EC8-743C-824C-82EA-0D30F209A988}"/>
                  </a:ext>
                </a:extLst>
              </p:cNvPr>
              <p:cNvSpPr txBox="1"/>
              <p:nvPr/>
            </p:nvSpPr>
            <p:spPr>
              <a:xfrm>
                <a:off x="-268490" y="1838424"/>
                <a:ext cx="349551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  <m:r>
                        <a:rPr lang="en-US" sz="2200" i="1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alibri" charset="0"/>
                          <a:cs typeface="Calibri" charset="0"/>
                        </a:rPr>
                        <m:t>+⋯+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  <a:ea typeface="Calibri" charset="0"/>
                  <a:cs typeface="Calibri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is Lipschitz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smooth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D4EC8-743C-824C-82EA-0D30F209A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490" y="1838424"/>
                <a:ext cx="3495513" cy="769441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26F56E-2950-E042-8100-AD1ED1CB787A}"/>
                  </a:ext>
                </a:extLst>
              </p:cNvPr>
              <p:cNvSpPr txBox="1"/>
              <p:nvPr/>
            </p:nvSpPr>
            <p:spPr>
              <a:xfrm>
                <a:off x="1688698" y="3104862"/>
                <a:ext cx="5766603" cy="43088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Works for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all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possible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r>
                  <a:rPr lang="zh-CN" alt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in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time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𝑛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𝑑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,1/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𝜖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26F56E-2950-E042-8100-AD1ED1CB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8" y="3104862"/>
                <a:ext cx="5766603" cy="430887"/>
              </a:xfrm>
              <a:prstGeom prst="rect">
                <a:avLst/>
              </a:prstGeom>
              <a:blipFill>
                <a:blip r:embed="rId5"/>
                <a:stretch>
                  <a:fillRect t="-5714" b="-28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DBDDDF0-38D9-B346-92AB-9574376060F3}"/>
              </a:ext>
            </a:extLst>
          </p:cNvPr>
          <p:cNvSpPr/>
          <p:nvPr/>
        </p:nvSpPr>
        <p:spPr>
          <a:xfrm>
            <a:off x="6543173" y="1556046"/>
            <a:ext cx="2137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Calibri" charset="0"/>
                <a:ea typeface="Calibri" charset="0"/>
                <a:cs typeface="Calibri" charset="0"/>
              </a:rPr>
              <a:t>approximate</a:t>
            </a:r>
            <a:r>
              <a:rPr lang="zh-CN" alt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local</a:t>
            </a:r>
            <a:r>
              <a:rPr lang="zh-CN" altLang="en-US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2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minimum</a:t>
            </a:r>
            <a:endParaRPr lang="en-US" sz="22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7CD5BA-0E6D-A641-BCB8-CC9843C5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842785"/>
            <a:ext cx="8743950" cy="1861799"/>
          </a:xfrm>
        </p:spPr>
        <p:txBody>
          <a:bodyPr/>
          <a:lstStyle/>
          <a:p>
            <a:r>
              <a:rPr lang="en-US" altLang="zh-CN" dirty="0"/>
              <a:t> Clean interface: optimizers don’t need to understand its application</a:t>
            </a:r>
          </a:p>
          <a:p>
            <a:r>
              <a:rPr lang="en-US" altLang="zh-CN" dirty="0"/>
              <a:t> Strong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positive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negative</a:t>
            </a:r>
            <a:r>
              <a:rPr lang="zh-CN" altLang="en-US" dirty="0"/>
              <a:t> </a:t>
            </a:r>
            <a:r>
              <a:rPr lang="en-US" altLang="zh-CN" dirty="0"/>
              <a:t>results (but still improvable gap)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Doesn’t leverage </a:t>
            </a:r>
            <a:r>
              <a:rPr lang="en-US" altLang="zh-CN" dirty="0"/>
              <a:t>the structure of the particular problem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9BC16B3-CCD2-9D4F-B797-75C990B48A51}"/>
              </a:ext>
            </a:extLst>
          </p:cNvPr>
          <p:cNvSpPr txBox="1">
            <a:spLocks/>
          </p:cNvSpPr>
          <p:nvPr/>
        </p:nvSpPr>
        <p:spPr>
          <a:xfrm>
            <a:off x="6543173" y="79179"/>
            <a:ext cx="2420233" cy="1462224"/>
          </a:xfrm>
          <a:prstGeom prst="rect">
            <a:avLst/>
          </a:prstGeom>
          <a:ln w="28575">
            <a:solidFill>
              <a:srgbClr val="FF9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 global minimum is NP-hard</a:t>
            </a:r>
          </a:p>
          <a:p>
            <a:pPr>
              <a:buFont typeface="Wingdings" charset="2"/>
              <a:buChar char="Ø"/>
            </a:pPr>
            <a:r>
              <a:rPr lang="en-US" altLang="zh-CN" dirty="0"/>
              <a:t> stationary point does not suffice 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5FC5D69-9B68-A143-B297-D8C808BE4AF5}"/>
              </a:ext>
            </a:extLst>
          </p:cNvPr>
          <p:cNvSpPr txBox="1">
            <a:spLocks/>
          </p:cNvSpPr>
          <p:nvPr/>
        </p:nvSpPr>
        <p:spPr>
          <a:xfrm>
            <a:off x="444109" y="2652556"/>
            <a:ext cx="2070314" cy="929058"/>
          </a:xfrm>
          <a:prstGeom prst="rect">
            <a:avLst/>
          </a:prstGeom>
          <a:solidFill>
            <a:schemeClr val="bg1"/>
          </a:solidFill>
          <a:ln w="28575">
            <a:solidFill>
              <a:srgbClr val="FF9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/>
              <a:t> Still too little structure for </a:t>
            </a:r>
            <a:r>
              <a:rPr lang="en-US" altLang="zh-CN" dirty="0">
                <a:solidFill>
                  <a:srgbClr val="FF0000"/>
                </a:solidFill>
              </a:rPr>
              <a:t>non-convex</a:t>
            </a:r>
            <a:r>
              <a:rPr lang="en-US" altLang="zh-CN" dirty="0"/>
              <a:t> fun.!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E6BB58-106D-D542-801B-19F013671A74}"/>
              </a:ext>
            </a:extLst>
          </p:cNvPr>
          <p:cNvCxnSpPr>
            <a:cxnSpLocks/>
          </p:cNvCxnSpPr>
          <p:nvPr/>
        </p:nvCxnSpPr>
        <p:spPr>
          <a:xfrm>
            <a:off x="2908035" y="1958788"/>
            <a:ext cx="583832" cy="375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7169C3-01DF-054B-8F05-C269A862101D}"/>
              </a:ext>
            </a:extLst>
          </p:cNvPr>
          <p:cNvSpPr txBox="1"/>
          <p:nvPr/>
        </p:nvSpPr>
        <p:spPr>
          <a:xfrm>
            <a:off x="3511237" y="1475496"/>
            <a:ext cx="2127226" cy="914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Optimizer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EF6D28-582E-2146-B189-F4A5C3E92E5D}"/>
              </a:ext>
            </a:extLst>
          </p:cNvPr>
          <p:cNvCxnSpPr>
            <a:cxnSpLocks/>
          </p:cNvCxnSpPr>
          <p:nvPr/>
        </p:nvCxnSpPr>
        <p:spPr>
          <a:xfrm>
            <a:off x="5745886" y="1958787"/>
            <a:ext cx="556495" cy="1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45F0494C-EB2A-1B4D-8728-9CF45FAD6D98}"/>
              </a:ext>
            </a:extLst>
          </p:cNvPr>
          <p:cNvSpPr/>
          <p:nvPr/>
        </p:nvSpPr>
        <p:spPr>
          <a:xfrm rot="5400000">
            <a:off x="4340878" y="2562643"/>
            <a:ext cx="467940" cy="418959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608E07-4BA1-5541-AF2C-DA4E861C2AF0}"/>
              </a:ext>
            </a:extLst>
          </p:cNvPr>
          <p:cNvSpPr txBox="1"/>
          <p:nvPr/>
        </p:nvSpPr>
        <p:spPr>
          <a:xfrm>
            <a:off x="5269230" y="6488668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[Carmon-Duchi-Hinder-Sidford’17a,b,18]</a:t>
            </a:r>
          </a:p>
        </p:txBody>
      </p:sp>
    </p:spTree>
    <p:extLst>
      <p:ext uri="{BB962C8B-B14F-4D97-AF65-F5344CB8AC3E}">
        <p14:creationId xmlns:p14="http://schemas.microsoft.com/office/powerpoint/2010/main" val="2827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1" grpId="0"/>
      <p:bldP spid="26" grpId="0" animBg="1"/>
      <p:bldP spid="26" grpId="1" animBg="1"/>
      <p:bldP spid="27" grpId="0" animBg="1"/>
      <p:bldP spid="25" grpId="0" animBg="1"/>
      <p:bldP spid="3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E916-9FB2-7349-A38D-3A753C8C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8A35-0B21-5D4C-A7CF-D68A9429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burst of recent promising theoretical results on deep learning </a:t>
            </a:r>
          </a:p>
          <a:p>
            <a:endParaRPr lang="en-US" dirty="0"/>
          </a:p>
          <a:p>
            <a:r>
              <a:rPr lang="en-US" dirty="0"/>
              <a:t> Potential to provide intuition or guidance to practice</a:t>
            </a:r>
          </a:p>
          <a:p>
            <a:endParaRPr lang="en-US" dirty="0"/>
          </a:p>
          <a:p>
            <a:r>
              <a:rPr lang="en-US" dirty="0"/>
              <a:t> Back to math: motivate the development of new tools</a:t>
            </a:r>
          </a:p>
          <a:p>
            <a:endParaRPr lang="en-US" dirty="0"/>
          </a:p>
          <a:p>
            <a:r>
              <a:rPr lang="en-US" dirty="0"/>
              <a:t> I am optimistic that theory can sustain or boost the progress of deep learning and 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E8AFB-59FE-204B-8DB8-CF7A3D1842B0}"/>
              </a:ext>
            </a:extLst>
          </p:cNvPr>
          <p:cNvSpPr txBox="1"/>
          <p:nvPr/>
        </p:nvSpPr>
        <p:spPr>
          <a:xfrm>
            <a:off x="5902034" y="5057358"/>
            <a:ext cx="249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6005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9299-CC58-6D45-8078-3699978A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dirty="0"/>
              <a:t>for Concrete Problems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D29640-8DEB-A34F-B85C-C52326CC17E3}"/>
              </a:ext>
            </a:extLst>
          </p:cNvPr>
          <p:cNvCxnSpPr>
            <a:cxnSpLocks/>
          </p:cNvCxnSpPr>
          <p:nvPr/>
        </p:nvCxnSpPr>
        <p:spPr>
          <a:xfrm>
            <a:off x="2942322" y="1958788"/>
            <a:ext cx="583832" cy="375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26F56E-2950-E042-8100-AD1ED1CB787A}"/>
              </a:ext>
            </a:extLst>
          </p:cNvPr>
          <p:cNvSpPr txBox="1"/>
          <p:nvPr/>
        </p:nvSpPr>
        <p:spPr>
          <a:xfrm>
            <a:off x="3523112" y="1475496"/>
            <a:ext cx="2127226" cy="914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Algorithm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4F477C-F630-1A42-9A29-79CBCD9C3B87}"/>
              </a:ext>
            </a:extLst>
          </p:cNvPr>
          <p:cNvCxnSpPr>
            <a:cxnSpLocks/>
          </p:cNvCxnSpPr>
          <p:nvPr/>
        </p:nvCxnSpPr>
        <p:spPr>
          <a:xfrm>
            <a:off x="5639008" y="1958787"/>
            <a:ext cx="556495" cy="1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BBFC92-DA24-8147-BEDC-66050299ADA5}"/>
                  </a:ext>
                </a:extLst>
              </p:cNvPr>
              <p:cNvSpPr txBox="1"/>
              <p:nvPr/>
            </p:nvSpPr>
            <p:spPr>
              <a:xfrm>
                <a:off x="6485186" y="1606155"/>
                <a:ext cx="2128309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zh-CN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global</a:t>
                </a: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minimum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BBFC92-DA24-8147-BEDC-66050299A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86" y="1606155"/>
                <a:ext cx="2128309" cy="783741"/>
              </a:xfrm>
              <a:prstGeom prst="rect">
                <a:avLst/>
              </a:prstGeom>
              <a:blipFill>
                <a:blip r:embed="rId3"/>
                <a:stretch>
                  <a:fillRect l="-1190" t="-317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139166-A3E7-6847-ADFF-8396D8C7A066}"/>
                  </a:ext>
                </a:extLst>
              </p:cNvPr>
              <p:cNvSpPr txBox="1"/>
              <p:nvPr/>
            </p:nvSpPr>
            <p:spPr>
              <a:xfrm>
                <a:off x="2037979" y="3276860"/>
                <a:ext cx="5073737" cy="43088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only needs to work for the</a:t>
                </a:r>
                <a:r>
                  <a:rPr lang="en-US" altLang="zh-CN" sz="2200" dirty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rPr>
                  <a:t> particular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139166-A3E7-6847-ADFF-8396D8C7A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79" y="3276860"/>
                <a:ext cx="5073737" cy="430887"/>
              </a:xfrm>
              <a:prstGeom prst="rect">
                <a:avLst/>
              </a:prstGeom>
              <a:blipFill>
                <a:blip r:embed="rId4"/>
                <a:stretch>
                  <a:fillRect t="-8571" b="-2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D3CA17E-76B4-F340-9CE7-57CBD96D6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4192333"/>
            <a:ext cx="8743950" cy="191187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Trading</a:t>
            </a:r>
            <a:r>
              <a:rPr lang="zh-CN" altLang="en-US" dirty="0"/>
              <a:t>  </a:t>
            </a:r>
            <a:r>
              <a:rPr lang="en-US" altLang="zh-CN" dirty="0"/>
              <a:t>generality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 ambitious goals: global minimum and faster runtime </a:t>
            </a:r>
          </a:p>
          <a:p>
            <a:pPr lvl="1"/>
            <a:r>
              <a:rPr lang="en-US" sz="2200" dirty="0"/>
              <a:t> Encourages leveraging the structure of the problem</a:t>
            </a:r>
          </a:p>
          <a:p>
            <a:pPr lvl="1"/>
            <a:r>
              <a:rPr lang="en-US" sz="2200" dirty="0"/>
              <a:t> Even the same </a:t>
            </a:r>
            <a:r>
              <a:rPr lang="en-US" sz="2200" dirty="0" err="1"/>
              <a:t>algo</a:t>
            </a:r>
            <a:r>
              <a:rPr lang="en-US" sz="2200" dirty="0"/>
              <a:t>. may have better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EEB21-8BD4-804C-8B29-425E2AE2F1D3}"/>
                  </a:ext>
                </a:extLst>
              </p:cNvPr>
              <p:cNvSpPr txBox="1"/>
              <p:nvPr/>
            </p:nvSpPr>
            <p:spPr>
              <a:xfrm>
                <a:off x="215315" y="1235512"/>
                <a:ext cx="26629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rPr>
                  <a:t>An ML problem: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Input/output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) 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model parameter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loss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EEB21-8BD4-804C-8B29-425E2AE2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5" y="1235512"/>
                <a:ext cx="2662955" cy="1446550"/>
              </a:xfrm>
              <a:prstGeom prst="rect">
                <a:avLst/>
              </a:prstGeom>
              <a:blipFill>
                <a:blip r:embed="rId5"/>
                <a:stretch>
                  <a:fillRect t="-1739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402DCB65-6D4B-0A47-B93F-DF1E003C55AC}"/>
              </a:ext>
            </a:extLst>
          </p:cNvPr>
          <p:cNvSpPr/>
          <p:nvPr/>
        </p:nvSpPr>
        <p:spPr>
          <a:xfrm rot="5400000">
            <a:off x="4376503" y="2562643"/>
            <a:ext cx="467940" cy="418959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8510-554A-7D40-9288-11AEA5CB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66540"/>
            <a:ext cx="8563356" cy="976775"/>
          </a:xfrm>
        </p:spPr>
        <p:txBody>
          <a:bodyPr/>
          <a:lstStyle/>
          <a:p>
            <a:r>
              <a:rPr lang="en-US" dirty="0"/>
              <a:t>Example: Linearized One-hidden-layer Neural Nets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EB2A21-8E07-154F-A1CC-6684FF35A6FE}"/>
              </a:ext>
            </a:extLst>
          </p:cNvPr>
          <p:cNvGrpSpPr/>
          <p:nvPr/>
        </p:nvGrpSpPr>
        <p:grpSpPr>
          <a:xfrm>
            <a:off x="1964963" y="972636"/>
            <a:ext cx="5374019" cy="1534191"/>
            <a:chOff x="287423" y="1261501"/>
            <a:chExt cx="5374019" cy="15341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C26800-B375-B643-A219-889194A34C4D}"/>
                </a:ext>
              </a:extLst>
            </p:cNvPr>
            <p:cNvGrpSpPr/>
            <p:nvPr/>
          </p:nvGrpSpPr>
          <p:grpSpPr>
            <a:xfrm>
              <a:off x="287423" y="1261501"/>
              <a:ext cx="5374019" cy="1534191"/>
              <a:chOff x="726034" y="2395867"/>
              <a:chExt cx="5374019" cy="153419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B0A869-8594-564D-B187-C81DE2F679A9}"/>
                  </a:ext>
                </a:extLst>
              </p:cNvPr>
              <p:cNvSpPr/>
              <p:nvPr/>
            </p:nvSpPr>
            <p:spPr>
              <a:xfrm rot="5400000">
                <a:off x="1245616" y="3099034"/>
                <a:ext cx="1320226" cy="12784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Down Arrow 5">
                <a:extLst>
                  <a:ext uri="{FF2B5EF4-FFF2-40B4-BE49-F238E27FC236}">
                    <a16:creationId xmlns:a16="http://schemas.microsoft.com/office/drawing/2014/main" id="{8D4301FF-475E-EB47-887C-E41587D34CB1}"/>
                  </a:ext>
                </a:extLst>
              </p:cNvPr>
              <p:cNvSpPr/>
              <p:nvPr/>
            </p:nvSpPr>
            <p:spPr>
              <a:xfrm rot="16200000">
                <a:off x="2130738" y="3018725"/>
                <a:ext cx="128339" cy="288471"/>
              </a:xfrm>
              <a:prstGeom prst="downArrow">
                <a:avLst>
                  <a:gd name="adj1" fmla="val 50000"/>
                  <a:gd name="adj2" fmla="val 77558"/>
                </a:avLst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870CC6C-9937-1D48-A4F1-5AB6F3A57B4F}"/>
                      </a:ext>
                    </a:extLst>
                  </p:cNvPr>
                  <p:cNvSpPr txBox="1"/>
                  <p:nvPr/>
                </p:nvSpPr>
                <p:spPr>
                  <a:xfrm>
                    <a:off x="726034" y="2962903"/>
                    <a:ext cx="121201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dirty="0">
                        <a:latin typeface="Calibri" charset="0"/>
                        <a:ea typeface="Calibri" charset="0"/>
                        <a:cs typeface="Calibri" charset="0"/>
                      </a:rPr>
                      <a:t>input </a:t>
                    </a:r>
                    <a14:m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oMath>
                    </a14:m>
                    <a:endParaRPr lang="en-US" sz="2200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870CC6C-9937-1D48-A4F1-5AB6F3A57B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034" y="2962903"/>
                    <a:ext cx="1212011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8571" b="-2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20F6DA-5849-5A41-8A83-23AE1DA109C8}"/>
                  </a:ext>
                </a:extLst>
              </p:cNvPr>
              <p:cNvSpPr/>
              <p:nvPr/>
            </p:nvSpPr>
            <p:spPr>
              <a:xfrm rot="5400000">
                <a:off x="1689241" y="3099038"/>
                <a:ext cx="1534191" cy="127849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3AD29E-927A-814E-A344-F3B50B46F323}"/>
                  </a:ext>
                </a:extLst>
              </p:cNvPr>
              <p:cNvSpPr/>
              <p:nvPr/>
            </p:nvSpPr>
            <p:spPr>
              <a:xfrm rot="5400000">
                <a:off x="2969624" y="3088834"/>
                <a:ext cx="283464" cy="128016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>
                <a:extLst>
                  <a:ext uri="{FF2B5EF4-FFF2-40B4-BE49-F238E27FC236}">
                    <a16:creationId xmlns:a16="http://schemas.microsoft.com/office/drawing/2014/main" id="{BED5B069-F6A5-E741-922B-155E069D221B}"/>
                  </a:ext>
                </a:extLst>
              </p:cNvPr>
              <p:cNvSpPr/>
              <p:nvPr/>
            </p:nvSpPr>
            <p:spPr>
              <a:xfrm rot="16200000">
                <a:off x="2685184" y="3018724"/>
                <a:ext cx="128339" cy="288471"/>
              </a:xfrm>
              <a:prstGeom prst="downArrow">
                <a:avLst>
                  <a:gd name="adj1" fmla="val 50000"/>
                  <a:gd name="adj2" fmla="val 77558"/>
                </a:avLst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ACFDCF5-C500-3C4B-8674-89CDDD24FA1A}"/>
                      </a:ext>
                    </a:extLst>
                  </p:cNvPr>
                  <p:cNvSpPr txBox="1"/>
                  <p:nvPr/>
                </p:nvSpPr>
                <p:spPr>
                  <a:xfrm>
                    <a:off x="3175363" y="2939153"/>
                    <a:ext cx="292469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latin typeface="Calibri" charset="0"/>
                        <a:ea typeface="Calibri" charset="0"/>
                        <a:cs typeface="Calibri" charset="0"/>
                      </a:rPr>
                      <a:t>output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alibri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𝜎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)</m:t>
                        </m:r>
                      </m:oMath>
                    </a14:m>
                    <a:endParaRPr lang="en-US" sz="2200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ACFDCF5-C500-3C4B-8674-89CDDD24FA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5363" y="2939153"/>
                    <a:ext cx="292469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43" t="-571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66366B-F75F-FD4F-BDEE-E52E69B61FB6}"/>
                    </a:ext>
                  </a:extLst>
                </p:cNvPr>
                <p:cNvSpPr txBox="1"/>
                <p:nvPr/>
              </p:nvSpPr>
              <p:spPr>
                <a:xfrm>
                  <a:off x="1198394" y="2137368"/>
                  <a:ext cx="12120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66366B-F75F-FD4F-BDEE-E52E69B61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394" y="2137368"/>
                  <a:ext cx="121201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FE66946-4EF8-C14C-A635-32D137145BAD}"/>
                    </a:ext>
                  </a:extLst>
                </p:cNvPr>
                <p:cNvSpPr txBox="1"/>
                <p:nvPr/>
              </p:nvSpPr>
              <p:spPr>
                <a:xfrm>
                  <a:off x="1756296" y="2137370"/>
                  <a:ext cx="12120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FE66946-4EF8-C14C-A635-32D137145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296" y="2137370"/>
                  <a:ext cx="1212011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E1876E-4109-A14D-B931-0A0F103666D0}"/>
                  </a:ext>
                </a:extLst>
              </p:cNvPr>
              <p:cNvSpPr txBox="1"/>
              <p:nvPr/>
            </p:nvSpPr>
            <p:spPr>
              <a:xfrm>
                <a:off x="400050" y="3473225"/>
                <a:ext cx="8207502" cy="1394810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Theorem: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Assume </a:t>
                </a:r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identity activation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𝜎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and mean-squared loss, then stochastic gradient descent with random initialization converges to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global minimum (with exponential decay of error.)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E1876E-4109-A14D-B931-0A0F1036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473225"/>
                <a:ext cx="8207502" cy="1394810"/>
              </a:xfrm>
              <a:prstGeom prst="rect">
                <a:avLst/>
              </a:prstGeom>
              <a:blipFill>
                <a:blip r:embed="rId7"/>
                <a:stretch>
                  <a:fillRect l="-770" b="-3540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EBA906-2645-8A41-8DBE-4DF642A6119B}"/>
                  </a:ext>
                </a:extLst>
              </p:cNvPr>
              <p:cNvSpPr txBox="1"/>
              <p:nvPr/>
            </p:nvSpPr>
            <p:spPr>
              <a:xfrm>
                <a:off x="1523047" y="2553355"/>
                <a:ext cx="6174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Loss for example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sz="2200" b="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||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cs typeface="Calibri" charset="0"/>
                      </a:rPr>
                      <m:t>|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|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200" b="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Loss</a:t>
                </a:r>
                <a:r>
                  <a:rPr lang="en-US" sz="2200" b="0" dirty="0">
                    <a:ea typeface="Calibri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 = sum of losses of all training examples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EBA906-2645-8A41-8DBE-4DF642A6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47" y="2553355"/>
                <a:ext cx="6174105" cy="769441"/>
              </a:xfrm>
              <a:prstGeom prst="rect">
                <a:avLst/>
              </a:prstGeom>
              <a:blipFill>
                <a:blip r:embed="rId8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77458D5-AA30-4D4C-B3A0-04ED1C7B2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5018464"/>
                <a:ext cx="8563356" cy="793497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solving PCA with SGD; but such a strong result is not possible without using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Caveat: statement is false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ReLU</a:t>
                </a:r>
                <a:r>
                  <a:rPr lang="en-US" dirty="0"/>
                  <a:t>, sigmoid, or tanh (more later)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77458D5-AA30-4D4C-B3A0-04ED1C7B2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5018464"/>
                <a:ext cx="8563356" cy="793497"/>
              </a:xfrm>
              <a:blipFill>
                <a:blip r:embed="rId9"/>
                <a:stretch>
                  <a:fillRect l="-593" t="-9375" r="-1333" b="-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84B54B9-CB03-ED40-8032-BD930C8CB290}"/>
              </a:ext>
            </a:extLst>
          </p:cNvPr>
          <p:cNvSpPr txBox="1"/>
          <p:nvPr/>
        </p:nvSpPr>
        <p:spPr>
          <a:xfrm>
            <a:off x="4132518" y="6488668"/>
            <a:ext cx="496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[Baldi-Hornik’89,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Du-Lee-Hu’18, c.f. Li-M.-Zhang’18]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rc 25">
            <a:extLst>
              <a:ext uri="{FF2B5EF4-FFF2-40B4-BE49-F238E27FC236}">
                <a16:creationId xmlns:a16="http://schemas.microsoft.com/office/drawing/2014/main" id="{B24EF488-2033-EC4F-8815-E8A7541B8E5B}"/>
              </a:ext>
            </a:extLst>
          </p:cNvPr>
          <p:cNvSpPr/>
          <p:nvPr/>
        </p:nvSpPr>
        <p:spPr>
          <a:xfrm rot="19604738" flipH="1">
            <a:off x="6330363" y="1394933"/>
            <a:ext cx="690075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8D9E4-B364-A44A-A886-8AA7B3E04CB3}"/>
              </a:ext>
            </a:extLst>
          </p:cNvPr>
          <p:cNvSpPr txBox="1"/>
          <p:nvPr/>
        </p:nvSpPr>
        <p:spPr>
          <a:xfrm>
            <a:off x="6963646" y="925676"/>
            <a:ext cx="215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Identity function in this slide</a:t>
            </a:r>
          </a:p>
        </p:txBody>
      </p:sp>
    </p:spTree>
    <p:extLst>
      <p:ext uri="{BB962C8B-B14F-4D97-AF65-F5344CB8AC3E}">
        <p14:creationId xmlns:p14="http://schemas.microsoft.com/office/powerpoint/2010/main" val="32007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ECFF3-A1B2-CF46-9A18-ACF43BA5B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1" y="1085008"/>
            <a:ext cx="3344426" cy="2508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5F3D5-273F-9043-AEF3-4B9CD400CA45}"/>
                  </a:ext>
                </a:extLst>
              </p:cNvPr>
              <p:cNvSpPr txBox="1"/>
              <p:nvPr/>
            </p:nvSpPr>
            <p:spPr>
              <a:xfrm>
                <a:off x="485647" y="3443344"/>
                <a:ext cx="8207502" cy="1074374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Theorem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:</a:t>
                </a:r>
                <a:r>
                  <a:rPr lang="en-US" sz="2200" b="1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satisfies 1&amp;2, stochastic gradient descent (and various other algorithms) converge to a global minimum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in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poly</a:t>
                </a:r>
                <a:r>
                  <a:rPr lang="zh-CN" altLang="en-US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time.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D5F3D5-273F-9043-AEF3-4B9CD400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7" y="3443344"/>
                <a:ext cx="8207502" cy="1074374"/>
              </a:xfrm>
              <a:prstGeom prst="rect">
                <a:avLst/>
              </a:prstGeom>
              <a:blipFill>
                <a:blip r:embed="rId4"/>
                <a:stretch>
                  <a:fillRect l="-616" b="-3409"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D97AEA-68B7-9F46-9BD6-41FCE8383022}"/>
              </a:ext>
            </a:extLst>
          </p:cNvPr>
          <p:cNvSpPr txBox="1">
            <a:spLocks/>
          </p:cNvSpPr>
          <p:nvPr/>
        </p:nvSpPr>
        <p:spPr>
          <a:xfrm>
            <a:off x="331470" y="1508760"/>
            <a:ext cx="5314950" cy="456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candidate structure: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All local minima are global minima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All saddle points are not flat (have a strictly negative curvature)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289A-AE8C-D841-A685-F8ABFECA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277676"/>
            <a:ext cx="8563356" cy="1231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What structures of functions beyond convexity can we leverage in optimization?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045209-0672-524C-93C9-B4B0002CC175}"/>
              </a:ext>
            </a:extLst>
          </p:cNvPr>
          <p:cNvSpPr txBox="1">
            <a:spLocks/>
          </p:cNvSpPr>
          <p:nvPr/>
        </p:nvSpPr>
        <p:spPr>
          <a:xfrm>
            <a:off x="331470" y="4621645"/>
            <a:ext cx="8743950" cy="456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Key: saddle point is not stable under the presence of noise</a:t>
            </a:r>
          </a:p>
          <a:p>
            <a:r>
              <a:rPr lang="en-US" dirty="0"/>
              <a:t> Conjecture: loss for deep neural nets have similar properties </a:t>
            </a:r>
            <a:r>
              <a:rPr lang="en-US" sz="1800" dirty="0">
                <a:solidFill>
                  <a:srgbClr val="7030A0"/>
                </a:solidFill>
              </a:rPr>
              <a:t>[Choromanska-Henaff-Mathieu-BenArous-LeCun’15]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3A0C8-AD18-E84C-98C0-04700FBE444D}"/>
              </a:ext>
            </a:extLst>
          </p:cNvPr>
          <p:cNvSpPr txBox="1"/>
          <p:nvPr/>
        </p:nvSpPr>
        <p:spPr>
          <a:xfrm>
            <a:off x="723900" y="5972887"/>
            <a:ext cx="842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 [</a:t>
            </a:r>
            <a:r>
              <a:rPr lang="en-US" altLang="zh-CN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Ge-Jin-Huang-Yuan’15,</a:t>
            </a:r>
            <a:r>
              <a:rPr lang="zh-CN" alt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Lee-Simchowitz-Jordan-Recht’16, Sun-Qu-Wright’16,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Agarwal-AllenZhu-Bullins-Hazan-M.’16, Carmon-Duchi-Hinder-Sidford’16] </a:t>
            </a:r>
          </a:p>
          <a:p>
            <a:pPr algn="r"/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reference therein</a:t>
            </a:r>
          </a:p>
        </p:txBody>
      </p:sp>
      <p:sp>
        <p:nvSpPr>
          <p:cNvPr id="8" name="Arc 25">
            <a:extLst>
              <a:ext uri="{FF2B5EF4-FFF2-40B4-BE49-F238E27FC236}">
                <a16:creationId xmlns:a16="http://schemas.microsoft.com/office/drawing/2014/main" id="{85810BD9-E119-D14B-BEC7-BE0ACE52D0AB}"/>
              </a:ext>
            </a:extLst>
          </p:cNvPr>
          <p:cNvSpPr/>
          <p:nvPr/>
        </p:nvSpPr>
        <p:spPr>
          <a:xfrm rot="17967718" flipH="1">
            <a:off x="7219364" y="1901685"/>
            <a:ext cx="1241012" cy="45719"/>
          </a:xfrm>
          <a:custGeom>
            <a:avLst/>
            <a:gdLst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2" fmla="*/ 339844 w 679688"/>
              <a:gd name="connsiteY2" fmla="*/ 347179 h 694357"/>
              <a:gd name="connsiteX3" fmla="*/ 339844 w 679688"/>
              <a:gd name="connsiteY3" fmla="*/ 0 h 694357"/>
              <a:gd name="connsiteX0" fmla="*/ 339844 w 679688"/>
              <a:gd name="connsiteY0" fmla="*/ 0 h 694357"/>
              <a:gd name="connsiteX1" fmla="*/ 679688 w 679688"/>
              <a:gd name="connsiteY1" fmla="*/ 347179 h 694357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2" fmla="*/ 0 w 339844"/>
              <a:gd name="connsiteY2" fmla="*/ 353810 h 353810"/>
              <a:gd name="connsiteX3" fmla="*/ 0 w 339844"/>
              <a:gd name="connsiteY3" fmla="*/ 6631 h 353810"/>
              <a:gd name="connsiteX0" fmla="*/ 0 w 339844"/>
              <a:gd name="connsiteY0" fmla="*/ 6631 h 353810"/>
              <a:gd name="connsiteX1" fmla="*/ 339844 w 339844"/>
              <a:gd name="connsiteY1" fmla="*/ 353810 h 353810"/>
              <a:gd name="connsiteX0" fmla="*/ 0 w 342253"/>
              <a:gd name="connsiteY0" fmla="*/ 94000 h 441179"/>
              <a:gd name="connsiteX1" fmla="*/ 133396 w 342253"/>
              <a:gd name="connsiteY1" fmla="*/ 20952 h 441179"/>
              <a:gd name="connsiteX2" fmla="*/ 339844 w 342253"/>
              <a:gd name="connsiteY2" fmla="*/ 441179 h 441179"/>
              <a:gd name="connsiteX3" fmla="*/ 0 w 342253"/>
              <a:gd name="connsiteY3" fmla="*/ 441179 h 441179"/>
              <a:gd name="connsiteX4" fmla="*/ 0 w 342253"/>
              <a:gd name="connsiteY4" fmla="*/ 94000 h 441179"/>
              <a:gd name="connsiteX0" fmla="*/ 0 w 342253"/>
              <a:gd name="connsiteY0" fmla="*/ 94000 h 441179"/>
              <a:gd name="connsiteX1" fmla="*/ 339844 w 342253"/>
              <a:gd name="connsiteY1" fmla="*/ 441179 h 441179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63807 w 666216"/>
              <a:gd name="connsiteY1" fmla="*/ 441181 h 441181"/>
              <a:gd name="connsiteX0" fmla="*/ 323963 w 666216"/>
              <a:gd name="connsiteY0" fmla="*/ 94002 h 441181"/>
              <a:gd name="connsiteX1" fmla="*/ 457359 w 666216"/>
              <a:gd name="connsiteY1" fmla="*/ 20954 h 441181"/>
              <a:gd name="connsiteX2" fmla="*/ 663807 w 666216"/>
              <a:gd name="connsiteY2" fmla="*/ 441181 h 441181"/>
              <a:gd name="connsiteX3" fmla="*/ 323963 w 666216"/>
              <a:gd name="connsiteY3" fmla="*/ 441181 h 441181"/>
              <a:gd name="connsiteX4" fmla="*/ 323963 w 666216"/>
              <a:gd name="connsiteY4" fmla="*/ 94002 h 441181"/>
              <a:gd name="connsiteX0" fmla="*/ 0 w 666216"/>
              <a:gd name="connsiteY0" fmla="*/ 374434 h 441181"/>
              <a:gd name="connsiteX1" fmla="*/ 61200 w 666216"/>
              <a:gd name="connsiteY1" fmla="*/ 112055 h 441181"/>
              <a:gd name="connsiteX2" fmla="*/ 663807 w 666216"/>
              <a:gd name="connsiteY2" fmla="*/ 441181 h 441181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663807 w 666216"/>
              <a:gd name="connsiteY3" fmla="*/ 461487 h 461487"/>
              <a:gd name="connsiteX0" fmla="*/ 323963 w 666216"/>
              <a:gd name="connsiteY0" fmla="*/ 114308 h 461487"/>
              <a:gd name="connsiteX1" fmla="*/ 457359 w 666216"/>
              <a:gd name="connsiteY1" fmla="*/ 41260 h 461487"/>
              <a:gd name="connsiteX2" fmla="*/ 663807 w 666216"/>
              <a:gd name="connsiteY2" fmla="*/ 461487 h 461487"/>
              <a:gd name="connsiteX3" fmla="*/ 323963 w 666216"/>
              <a:gd name="connsiteY3" fmla="*/ 461487 h 461487"/>
              <a:gd name="connsiteX4" fmla="*/ 323963 w 666216"/>
              <a:gd name="connsiteY4" fmla="*/ 114308 h 461487"/>
              <a:gd name="connsiteX0" fmla="*/ 0 w 666216"/>
              <a:gd name="connsiteY0" fmla="*/ 394740 h 461487"/>
              <a:gd name="connsiteX1" fmla="*/ 61200 w 666216"/>
              <a:gd name="connsiteY1" fmla="*/ 132361 h 461487"/>
              <a:gd name="connsiteX2" fmla="*/ 305761 w 666216"/>
              <a:gd name="connsiteY2" fmla="*/ 14284 h 461487"/>
              <a:gd name="connsiteX3" fmla="*/ 470919 w 666216"/>
              <a:gd name="connsiteY3" fmla="*/ 132362 h 461487"/>
              <a:gd name="connsiteX4" fmla="*/ 663807 w 666216"/>
              <a:gd name="connsiteY4" fmla="*/ 461487 h 461487"/>
              <a:gd name="connsiteX0" fmla="*/ 323963 w 666216"/>
              <a:gd name="connsiteY0" fmla="*/ 112112 h 459291"/>
              <a:gd name="connsiteX1" fmla="*/ 457359 w 666216"/>
              <a:gd name="connsiteY1" fmla="*/ 39064 h 459291"/>
              <a:gd name="connsiteX2" fmla="*/ 663807 w 666216"/>
              <a:gd name="connsiteY2" fmla="*/ 459291 h 459291"/>
              <a:gd name="connsiteX3" fmla="*/ 323963 w 666216"/>
              <a:gd name="connsiteY3" fmla="*/ 459291 h 459291"/>
              <a:gd name="connsiteX4" fmla="*/ 323963 w 666216"/>
              <a:gd name="connsiteY4" fmla="*/ 112112 h 459291"/>
              <a:gd name="connsiteX0" fmla="*/ 0 w 666216"/>
              <a:gd name="connsiteY0" fmla="*/ 392544 h 459291"/>
              <a:gd name="connsiteX1" fmla="*/ 64376 w 666216"/>
              <a:gd name="connsiteY1" fmla="*/ 159686 h 459291"/>
              <a:gd name="connsiteX2" fmla="*/ 305761 w 666216"/>
              <a:gd name="connsiteY2" fmla="*/ 12088 h 459291"/>
              <a:gd name="connsiteX3" fmla="*/ 470919 w 666216"/>
              <a:gd name="connsiteY3" fmla="*/ 130166 h 459291"/>
              <a:gd name="connsiteX4" fmla="*/ 663807 w 666216"/>
              <a:gd name="connsiteY4" fmla="*/ 459291 h 459291"/>
              <a:gd name="connsiteX0" fmla="*/ 323963 w 666216"/>
              <a:gd name="connsiteY0" fmla="*/ 110300 h 457479"/>
              <a:gd name="connsiteX1" fmla="*/ 457359 w 666216"/>
              <a:gd name="connsiteY1" fmla="*/ 37252 h 457479"/>
              <a:gd name="connsiteX2" fmla="*/ 663807 w 666216"/>
              <a:gd name="connsiteY2" fmla="*/ 457479 h 457479"/>
              <a:gd name="connsiteX3" fmla="*/ 323963 w 666216"/>
              <a:gd name="connsiteY3" fmla="*/ 457479 h 457479"/>
              <a:gd name="connsiteX4" fmla="*/ 323963 w 666216"/>
              <a:gd name="connsiteY4" fmla="*/ 110300 h 457479"/>
              <a:gd name="connsiteX0" fmla="*/ 0 w 666216"/>
              <a:gd name="connsiteY0" fmla="*/ 390732 h 457479"/>
              <a:gd name="connsiteX1" fmla="*/ 67551 w 666216"/>
              <a:gd name="connsiteY1" fmla="*/ 191436 h 457479"/>
              <a:gd name="connsiteX2" fmla="*/ 305761 w 666216"/>
              <a:gd name="connsiteY2" fmla="*/ 10276 h 457479"/>
              <a:gd name="connsiteX3" fmla="*/ 470919 w 666216"/>
              <a:gd name="connsiteY3" fmla="*/ 128354 h 457479"/>
              <a:gd name="connsiteX4" fmla="*/ 663807 w 666216"/>
              <a:gd name="connsiteY4" fmla="*/ 457479 h 457479"/>
              <a:gd name="connsiteX0" fmla="*/ 323963 w 666216"/>
              <a:gd name="connsiteY0" fmla="*/ 110300 h 617606"/>
              <a:gd name="connsiteX1" fmla="*/ 457359 w 666216"/>
              <a:gd name="connsiteY1" fmla="*/ 37252 h 617606"/>
              <a:gd name="connsiteX2" fmla="*/ 663807 w 666216"/>
              <a:gd name="connsiteY2" fmla="*/ 457479 h 617606"/>
              <a:gd name="connsiteX3" fmla="*/ 323963 w 666216"/>
              <a:gd name="connsiteY3" fmla="*/ 457479 h 617606"/>
              <a:gd name="connsiteX4" fmla="*/ 323963 w 666216"/>
              <a:gd name="connsiteY4" fmla="*/ 110300 h 617606"/>
              <a:gd name="connsiteX0" fmla="*/ 0 w 666216"/>
              <a:gd name="connsiteY0" fmla="*/ 390732 h 617606"/>
              <a:gd name="connsiteX1" fmla="*/ 67551 w 666216"/>
              <a:gd name="connsiteY1" fmla="*/ 191436 h 617606"/>
              <a:gd name="connsiteX2" fmla="*/ 305761 w 666216"/>
              <a:gd name="connsiteY2" fmla="*/ 10276 h 617606"/>
              <a:gd name="connsiteX3" fmla="*/ 470919 w 666216"/>
              <a:gd name="connsiteY3" fmla="*/ 128354 h 617606"/>
              <a:gd name="connsiteX4" fmla="*/ 665250 w 666216"/>
              <a:gd name="connsiteY4" fmla="*/ 617606 h 617606"/>
              <a:gd name="connsiteX0" fmla="*/ 323963 w 674188"/>
              <a:gd name="connsiteY0" fmla="*/ 110300 h 617606"/>
              <a:gd name="connsiteX1" fmla="*/ 457359 w 674188"/>
              <a:gd name="connsiteY1" fmla="*/ 37252 h 617606"/>
              <a:gd name="connsiteX2" fmla="*/ 578398 w 674188"/>
              <a:gd name="connsiteY2" fmla="*/ 264748 h 617606"/>
              <a:gd name="connsiteX3" fmla="*/ 663807 w 674188"/>
              <a:gd name="connsiteY3" fmla="*/ 457479 h 617606"/>
              <a:gd name="connsiteX4" fmla="*/ 323963 w 674188"/>
              <a:gd name="connsiteY4" fmla="*/ 457479 h 617606"/>
              <a:gd name="connsiteX5" fmla="*/ 323963 w 674188"/>
              <a:gd name="connsiteY5" fmla="*/ 110300 h 617606"/>
              <a:gd name="connsiteX0" fmla="*/ 0 w 674188"/>
              <a:gd name="connsiteY0" fmla="*/ 390732 h 617606"/>
              <a:gd name="connsiteX1" fmla="*/ 67551 w 674188"/>
              <a:gd name="connsiteY1" fmla="*/ 191436 h 617606"/>
              <a:gd name="connsiteX2" fmla="*/ 305761 w 674188"/>
              <a:gd name="connsiteY2" fmla="*/ 10276 h 617606"/>
              <a:gd name="connsiteX3" fmla="*/ 470919 w 674188"/>
              <a:gd name="connsiteY3" fmla="*/ 128354 h 617606"/>
              <a:gd name="connsiteX4" fmla="*/ 665250 w 674188"/>
              <a:gd name="connsiteY4" fmla="*/ 617606 h 617606"/>
              <a:gd name="connsiteX0" fmla="*/ 323963 w 674737"/>
              <a:gd name="connsiteY0" fmla="*/ 110300 h 617606"/>
              <a:gd name="connsiteX1" fmla="*/ 457359 w 674737"/>
              <a:gd name="connsiteY1" fmla="*/ 37252 h 617606"/>
              <a:gd name="connsiteX2" fmla="*/ 584713 w 674737"/>
              <a:gd name="connsiteY2" fmla="*/ 234025 h 617606"/>
              <a:gd name="connsiteX3" fmla="*/ 663807 w 674737"/>
              <a:gd name="connsiteY3" fmla="*/ 457479 h 617606"/>
              <a:gd name="connsiteX4" fmla="*/ 323963 w 674737"/>
              <a:gd name="connsiteY4" fmla="*/ 457479 h 617606"/>
              <a:gd name="connsiteX5" fmla="*/ 323963 w 674737"/>
              <a:gd name="connsiteY5" fmla="*/ 110300 h 617606"/>
              <a:gd name="connsiteX0" fmla="*/ 0 w 674737"/>
              <a:gd name="connsiteY0" fmla="*/ 390732 h 617606"/>
              <a:gd name="connsiteX1" fmla="*/ 67551 w 674737"/>
              <a:gd name="connsiteY1" fmla="*/ 191436 h 617606"/>
              <a:gd name="connsiteX2" fmla="*/ 305761 w 674737"/>
              <a:gd name="connsiteY2" fmla="*/ 10276 h 617606"/>
              <a:gd name="connsiteX3" fmla="*/ 470919 w 674737"/>
              <a:gd name="connsiteY3" fmla="*/ 128354 h 617606"/>
              <a:gd name="connsiteX4" fmla="*/ 665250 w 674737"/>
              <a:gd name="connsiteY4" fmla="*/ 617606 h 617606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655003 w 674737"/>
              <a:gd name="connsiteY4" fmla="*/ 699422 h 699423"/>
              <a:gd name="connsiteX0" fmla="*/ 323963 w 674737"/>
              <a:gd name="connsiteY0" fmla="*/ 110300 h 699423"/>
              <a:gd name="connsiteX1" fmla="*/ 457359 w 674737"/>
              <a:gd name="connsiteY1" fmla="*/ 37252 h 699423"/>
              <a:gd name="connsiteX2" fmla="*/ 584713 w 674737"/>
              <a:gd name="connsiteY2" fmla="*/ 234025 h 699423"/>
              <a:gd name="connsiteX3" fmla="*/ 663807 w 674737"/>
              <a:gd name="connsiteY3" fmla="*/ 457479 h 699423"/>
              <a:gd name="connsiteX4" fmla="*/ 323963 w 674737"/>
              <a:gd name="connsiteY4" fmla="*/ 457479 h 699423"/>
              <a:gd name="connsiteX5" fmla="*/ 323963 w 674737"/>
              <a:gd name="connsiteY5" fmla="*/ 110300 h 699423"/>
              <a:gd name="connsiteX0" fmla="*/ 0 w 674737"/>
              <a:gd name="connsiteY0" fmla="*/ 390732 h 699423"/>
              <a:gd name="connsiteX1" fmla="*/ 67551 w 674737"/>
              <a:gd name="connsiteY1" fmla="*/ 191436 h 699423"/>
              <a:gd name="connsiteX2" fmla="*/ 305761 w 674737"/>
              <a:gd name="connsiteY2" fmla="*/ 10276 h 699423"/>
              <a:gd name="connsiteX3" fmla="*/ 470919 w 674737"/>
              <a:gd name="connsiteY3" fmla="*/ 128354 h 699423"/>
              <a:gd name="connsiteX4" fmla="*/ 588355 w 674737"/>
              <a:gd name="connsiteY4" fmla="*/ 404194 h 699423"/>
              <a:gd name="connsiteX5" fmla="*/ 655003 w 674737"/>
              <a:gd name="connsiteY5" fmla="*/ 699422 h 69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37" h="699423" stroke="0" extrusionOk="0">
                <a:moveTo>
                  <a:pt x="323963" y="110300"/>
                </a:moveTo>
                <a:cubicBezTo>
                  <a:pt x="348843" y="53792"/>
                  <a:pt x="400718" y="-20611"/>
                  <a:pt x="457359" y="37252"/>
                </a:cubicBezTo>
                <a:cubicBezTo>
                  <a:pt x="498510" y="61858"/>
                  <a:pt x="550305" y="163987"/>
                  <a:pt x="584713" y="234025"/>
                </a:cubicBezTo>
                <a:cubicBezTo>
                  <a:pt x="619121" y="304063"/>
                  <a:pt x="704958" y="424221"/>
                  <a:pt x="663807" y="457479"/>
                </a:cubicBezTo>
                <a:lnTo>
                  <a:pt x="323963" y="457479"/>
                </a:lnTo>
                <a:lnTo>
                  <a:pt x="323963" y="110300"/>
                </a:lnTo>
                <a:close/>
              </a:path>
              <a:path w="674737" h="699423" fill="none">
                <a:moveTo>
                  <a:pt x="0" y="390732"/>
                </a:moveTo>
                <a:cubicBezTo>
                  <a:pt x="19199" y="365452"/>
                  <a:pt x="43552" y="223037"/>
                  <a:pt x="67551" y="191436"/>
                </a:cubicBezTo>
                <a:cubicBezTo>
                  <a:pt x="113218" y="135407"/>
                  <a:pt x="205327" y="-44578"/>
                  <a:pt x="305761" y="10276"/>
                </a:cubicBezTo>
                <a:cubicBezTo>
                  <a:pt x="369813" y="12736"/>
                  <a:pt x="411245" y="53820"/>
                  <a:pt x="470919" y="128354"/>
                </a:cubicBezTo>
                <a:cubicBezTo>
                  <a:pt x="517030" y="196150"/>
                  <a:pt x="557674" y="309016"/>
                  <a:pt x="588355" y="404194"/>
                </a:cubicBezTo>
                <a:cubicBezTo>
                  <a:pt x="619036" y="499372"/>
                  <a:pt x="642907" y="652360"/>
                  <a:pt x="655003" y="69942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9E76C-296E-7C43-BC94-5066527D6556}"/>
              </a:ext>
            </a:extLst>
          </p:cNvPr>
          <p:cNvSpPr txBox="1"/>
          <p:nvPr/>
        </p:nvSpPr>
        <p:spPr>
          <a:xfrm>
            <a:off x="7704381" y="884953"/>
            <a:ext cx="148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saddle</a:t>
            </a:r>
            <a:r>
              <a:rPr lang="zh-CN" alt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point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566B-61FD-724D-AF7D-FD8D7D75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Optimization Landscape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C0C324-F44B-5A45-B031-CCE84981528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587405" y="2492056"/>
            <a:ext cx="9062" cy="843994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A96417-5137-9C4D-8612-010DF5D798CC}"/>
              </a:ext>
            </a:extLst>
          </p:cNvPr>
          <p:cNvCxnSpPr>
            <a:cxnSpLocks/>
          </p:cNvCxnSpPr>
          <p:nvPr/>
        </p:nvCxnSpPr>
        <p:spPr>
          <a:xfrm>
            <a:off x="5812325" y="3798864"/>
            <a:ext cx="556495" cy="1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B8F29-D34D-BB48-A7DE-AC0CAA51BD9E}"/>
                  </a:ext>
                </a:extLst>
              </p:cNvPr>
              <p:cNvSpPr txBox="1"/>
              <p:nvPr/>
            </p:nvSpPr>
            <p:spPr>
              <a:xfrm>
                <a:off x="6411631" y="3401379"/>
                <a:ext cx="2149882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zh-CN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global</a:t>
                </a:r>
                <a:r>
                  <a:rPr lang="en-US" altLang="zh-CN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minimum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B8F29-D34D-BB48-A7DE-AC0CAA51B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31" y="3401379"/>
                <a:ext cx="2149882" cy="783741"/>
              </a:xfrm>
              <a:prstGeom prst="rect">
                <a:avLst/>
              </a:prstGeom>
              <a:blipFill>
                <a:blip r:embed="rId3"/>
                <a:stretch>
                  <a:fillRect l="-588" t="-476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116EA8A-8308-794B-A804-062ADB9BD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35" y="933213"/>
            <a:ext cx="2783478" cy="208761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9B84DC-CD98-8640-A104-D426F5B10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4713264"/>
            <a:ext cx="8743950" cy="4563836"/>
          </a:xfrm>
        </p:spPr>
        <p:txBody>
          <a:bodyPr/>
          <a:lstStyle/>
          <a:p>
            <a:r>
              <a:rPr lang="en-US" altLang="zh-CN" dirty="0"/>
              <a:t> A plethora of results on matrix factorization based problem and tensor problems</a:t>
            </a:r>
          </a:p>
          <a:p>
            <a:r>
              <a:rPr lang="en-US" dirty="0"/>
              <a:t> Extensions to shallow or linearized neural nets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DD2998-F3AD-E84C-AE2D-8328ADDE2B00}"/>
              </a:ext>
            </a:extLst>
          </p:cNvPr>
          <p:cNvCxnSpPr>
            <a:cxnSpLocks/>
          </p:cNvCxnSpPr>
          <p:nvPr/>
        </p:nvCxnSpPr>
        <p:spPr>
          <a:xfrm>
            <a:off x="2823570" y="1958788"/>
            <a:ext cx="583832" cy="375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25BECB-9695-934A-B115-D810B6B38131}"/>
              </a:ext>
            </a:extLst>
          </p:cNvPr>
          <p:cNvSpPr txBox="1"/>
          <p:nvPr/>
        </p:nvSpPr>
        <p:spPr>
          <a:xfrm>
            <a:off x="3380609" y="1441206"/>
            <a:ext cx="2431716" cy="102767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Analysis of optimization landscape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9E52A7-DD7A-B040-812D-D59EA666F348}"/>
                  </a:ext>
                </a:extLst>
              </p:cNvPr>
              <p:cNvSpPr txBox="1"/>
              <p:nvPr/>
            </p:nvSpPr>
            <p:spPr>
              <a:xfrm>
                <a:off x="215315" y="1235512"/>
                <a:ext cx="26629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rgbClr val="0000FF"/>
                    </a:solidFill>
                    <a:latin typeface="Calibri" charset="0"/>
                    <a:ea typeface="Calibri" charset="0"/>
                    <a:cs typeface="Calibri" charset="0"/>
                  </a:rPr>
                  <a:t>An ML problem: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Input/output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𝑥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𝑦</m:t>
                    </m:r>
                  </m:oMath>
                </a14:m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) </a:t>
                </a: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model parameter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US" altLang="zh-CN" sz="2200" dirty="0">
                    <a:latin typeface="Calibri" charset="0"/>
                    <a:ea typeface="Calibri" charset="0"/>
                    <a:cs typeface="Calibri" charset="0"/>
                  </a:rPr>
                  <a:t>loss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𝑓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9E52A7-DD7A-B040-812D-D59EA666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5" y="1235512"/>
                <a:ext cx="2662955" cy="1446550"/>
              </a:xfrm>
              <a:prstGeom prst="rect">
                <a:avLst/>
              </a:prstGeom>
              <a:blipFill>
                <a:blip r:embed="rId5"/>
                <a:stretch>
                  <a:fillRect t="-1739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A07FEB0-D9FC-604B-9B04-CBFBA3955104}"/>
              </a:ext>
            </a:extLst>
          </p:cNvPr>
          <p:cNvSpPr txBox="1"/>
          <p:nvPr/>
        </p:nvSpPr>
        <p:spPr>
          <a:xfrm>
            <a:off x="3380609" y="3336050"/>
            <a:ext cx="2431715" cy="914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General optimizers (w/ customization)</a:t>
            </a:r>
          </a:p>
        </p:txBody>
      </p:sp>
    </p:spTree>
    <p:extLst>
      <p:ext uri="{BB962C8B-B14F-4D97-AF65-F5344CB8AC3E}">
        <p14:creationId xmlns:p14="http://schemas.microsoft.com/office/powerpoint/2010/main" val="26988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115035</TotalTime>
  <Words>3427</Words>
  <Application>Microsoft Macintosh PowerPoint</Application>
  <PresentationFormat>On-screen Show (4:3)</PresentationFormat>
  <Paragraphs>631</Paragraphs>
  <Slides>50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方正姚体</vt:lpstr>
      <vt:lpstr>宋体</vt:lpstr>
      <vt:lpstr>Calibri</vt:lpstr>
      <vt:lpstr>Calibri Light</vt:lpstr>
      <vt:lpstr>Cambria Math</vt:lpstr>
      <vt:lpstr>Rockwell</vt:lpstr>
      <vt:lpstr>Rockwell Condensed</vt:lpstr>
      <vt:lpstr>Wingdings</vt:lpstr>
      <vt:lpstr>Wingdings 2</vt:lpstr>
      <vt:lpstr>HDOfficeLightV0</vt:lpstr>
      <vt:lpstr>Wood Type</vt:lpstr>
      <vt:lpstr>RECENT PROGRESS IN THE THEORY OF DEEP LEARNING</vt:lpstr>
      <vt:lpstr>PowerPoint Presentation</vt:lpstr>
      <vt:lpstr>Outline</vt:lpstr>
      <vt:lpstr>Part I: Optimization in Deep Learning</vt:lpstr>
      <vt:lpstr> Problem-Agnostic/Blackbox Optimization</vt:lpstr>
      <vt:lpstr>Optimization for Concrete Problems</vt:lpstr>
      <vt:lpstr>Example: Linearized One-hidden-layer Neural Nets</vt:lpstr>
      <vt:lpstr>PowerPoint Presentation</vt:lpstr>
      <vt:lpstr>Leveraging the Optimization Landscape</vt:lpstr>
      <vt:lpstr>Optimization Landscape for Statistical Problems:  A Partial List of References</vt:lpstr>
      <vt:lpstr>Landscape Design by Changing the Models</vt:lpstr>
      <vt:lpstr>Example 1: Residual Neural Nets</vt:lpstr>
      <vt:lpstr>Residual Connection Improve the Landscape! </vt:lpstr>
      <vt:lpstr>Residual Connection Improve the Landscape! </vt:lpstr>
      <vt:lpstr>Ex. 2: Over-parameterization Improves the Landscape (Empirically)</vt:lpstr>
      <vt:lpstr>Analysis of Over-parameterization: Inspiring Partial Results </vt:lpstr>
      <vt:lpstr>Ex. 3: Landscape Design by Defining New Loss Function </vt:lpstr>
      <vt:lpstr>Summary on Optimization</vt:lpstr>
      <vt:lpstr>PowerPoint Presentation</vt:lpstr>
      <vt:lpstr>“Overfitting” (Textbook Version)</vt:lpstr>
      <vt:lpstr>Real-life Deep Learning: Network Size is Not the Right Complexity Measure </vt:lpstr>
      <vt:lpstr>What Complexity Measures are Informative?</vt:lpstr>
      <vt:lpstr>Algorithms Matter in Generalization Theory of Deep Learning</vt:lpstr>
      <vt:lpstr>Algorithmic Regularization</vt:lpstr>
      <vt:lpstr>PowerPoint Presentation</vt:lpstr>
      <vt:lpstr>One-hidden-layer Quadratic Neural Nets With Over-Parameterization</vt:lpstr>
      <vt:lpstr>One-hidden-layer Quadratic Neural Nets With Over-Parameterization</vt:lpstr>
      <vt:lpstr>Simulations</vt:lpstr>
      <vt:lpstr>Key Intuition: Gradient Descent Prefers Low-complexity Solutions </vt:lpstr>
      <vt:lpstr>Weight Matrix has Low-complexity Throughout the Training</vt:lpstr>
      <vt:lpstr>Summary on Generalization Theory</vt:lpstr>
      <vt:lpstr>Part III: Statistical Theory of Generative Adversarial Networks (GANs)</vt:lpstr>
      <vt:lpstr>PowerPoint Presentation</vt:lpstr>
      <vt:lpstr>GANs: Learning to Sample from Samples</vt:lpstr>
      <vt:lpstr>Loss Function Based on Samples</vt:lpstr>
      <vt:lpstr>Loss Function Based on Samples </vt:lpstr>
      <vt:lpstr>Loss Function Based on Samples (Cont’d)</vt:lpstr>
      <vt:lpstr>What distributions do W-GANs learn?</vt:lpstr>
      <vt:lpstr>A Pessimistic Dilemma </vt:lpstr>
      <vt:lpstr>Beyond the Dilemma: Restricted Approximability</vt:lpstr>
      <vt:lpstr>Restricted Approximability of Invertible Neural Nets</vt:lpstr>
      <vt:lpstr>Part IV (Brief): Theory for Embeddings How do we reason about representation learning?</vt:lpstr>
      <vt:lpstr>PowerPoint Presentation</vt:lpstr>
      <vt:lpstr>Part V (Brief): Theory for Deep RL  Sample-efficient algorithms in continuous state space? </vt:lpstr>
      <vt:lpstr>Theoretical Challenges in Deep Reinforcement Learning </vt:lpstr>
      <vt:lpstr>Model-Based Deep Reinforcement Learning</vt:lpstr>
      <vt:lpstr>Model-Based Deep RL with Asymptotic Convergence Guarantees</vt:lpstr>
      <vt:lpstr>Model-Based Deep RL with Asymptotic Convergence Guarantees</vt:lpstr>
      <vt:lpstr>Summary </vt:lpstr>
      <vt:lpstr>Concluding Thoughts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linear algebraic structure of word meanings</dc:title>
  <dc:creator>Tengyu Ma</dc:creator>
  <cp:lastModifiedBy>Tengyu Ma</cp:lastModifiedBy>
  <cp:revision>7392</cp:revision>
  <cp:lastPrinted>2021-04-16T04:44:25Z</cp:lastPrinted>
  <dcterms:created xsi:type="dcterms:W3CDTF">2015-11-04T02:59:43Z</dcterms:created>
  <dcterms:modified xsi:type="dcterms:W3CDTF">2021-04-16T04:45:12Z</dcterms:modified>
</cp:coreProperties>
</file>